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888" r:id="rId1"/>
  </p:sldMasterIdLst>
  <p:notesMasterIdLst>
    <p:notesMasterId r:id="rId47"/>
  </p:notesMasterIdLst>
  <p:sldIdLst>
    <p:sldId id="256" r:id="rId2"/>
    <p:sldId id="335" r:id="rId3"/>
    <p:sldId id="337" r:id="rId4"/>
    <p:sldId id="317" r:id="rId5"/>
    <p:sldId id="336" r:id="rId6"/>
    <p:sldId id="338" r:id="rId7"/>
    <p:sldId id="339" r:id="rId8"/>
    <p:sldId id="375" r:id="rId9"/>
    <p:sldId id="340" r:id="rId10"/>
    <p:sldId id="341" r:id="rId11"/>
    <p:sldId id="342" r:id="rId12"/>
    <p:sldId id="343" r:id="rId13"/>
    <p:sldId id="344" r:id="rId14"/>
    <p:sldId id="345" r:id="rId15"/>
    <p:sldId id="372" r:id="rId16"/>
    <p:sldId id="365" r:id="rId17"/>
    <p:sldId id="366" r:id="rId18"/>
    <p:sldId id="373" r:id="rId19"/>
    <p:sldId id="374" r:id="rId20"/>
    <p:sldId id="346" r:id="rId21"/>
    <p:sldId id="347" r:id="rId22"/>
    <p:sldId id="348" r:id="rId23"/>
    <p:sldId id="349" r:id="rId24"/>
    <p:sldId id="350" r:id="rId25"/>
    <p:sldId id="351" r:id="rId26"/>
    <p:sldId id="367" r:id="rId27"/>
    <p:sldId id="368" r:id="rId28"/>
    <p:sldId id="369" r:id="rId29"/>
    <p:sldId id="370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76" r:id="rId44"/>
    <p:sldId id="371" r:id="rId45"/>
    <p:sldId id="273" r:id="rId46"/>
  </p:sldIdLst>
  <p:sldSz cx="9144000" cy="6858000" type="screen4x3"/>
  <p:notesSz cx="6858000" cy="9926638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96D482"/>
    <a:srgbClr val="6AC473"/>
    <a:srgbClr val="DBF0D4"/>
    <a:srgbClr val="D2EDC9"/>
    <a:srgbClr val="9BD688"/>
    <a:srgbClr val="92D050"/>
    <a:srgbClr val="40802C"/>
    <a:srgbClr val="B0DFA1"/>
    <a:srgbClr val="81CC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5545" autoAdjust="0"/>
  </p:normalViewPr>
  <p:slideViewPr>
    <p:cSldViewPr>
      <p:cViewPr>
        <p:scale>
          <a:sx n="87" d="100"/>
          <a:sy n="87" d="100"/>
        </p:scale>
        <p:origin x="-642" y="-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A72DEA-BBF5-4174-B8FA-39B147B3FDB2}" type="datetimeFigureOut">
              <a:rPr lang="bg-BG" smtClean="0"/>
              <a:pPr/>
              <a:t>21.12.2020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477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1" y="4715154"/>
            <a:ext cx="548640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4" y="9428584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4BACEE-AD0C-4819-A226-DCD149FE002E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63028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4BACEE-AD0C-4819-A226-DCD149FE002E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6065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4BACEE-AD0C-4819-A226-DCD149FE002E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18602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4BACEE-AD0C-4819-A226-DCD149FE002E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47410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4BACEE-AD0C-4819-A226-DCD149FE002E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9260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BACEE-AD0C-4819-A226-DCD149FE002E}" type="slidenum">
              <a:rPr lang="bg-BG" smtClean="0"/>
              <a:pPr/>
              <a:t>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5507862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4BACEE-AD0C-4819-A226-DCD149FE002E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995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BACEE-AD0C-4819-A226-DCD149FE002E}" type="slidenum">
              <a:rPr lang="bg-BG" smtClean="0"/>
              <a:pPr/>
              <a:t>6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711810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BACEE-AD0C-4819-A226-DCD149FE002E}" type="slidenum">
              <a:rPr lang="bg-BG" smtClean="0"/>
              <a:pPr/>
              <a:t>7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765259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BACEE-AD0C-4819-A226-DCD149FE002E}" type="slidenum">
              <a:rPr lang="bg-BG" smtClean="0"/>
              <a:pPr/>
              <a:t>33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5499229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4BACEE-AD0C-4819-A226-DCD149FE002E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21176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4BACEE-AD0C-4819-A226-DCD149FE002E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8924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B9160-BC20-4F39-ABB1-EB3A9284941A}" type="datetime1">
              <a:rPr lang="bg-BG" smtClean="0"/>
              <a:t>21.12.2020 г.</a:t>
            </a:fld>
            <a:endParaRPr lang="bg-BG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09B1D-2E15-48A7-A4F7-CCAA9EC51B0D}" type="datetime1">
              <a:rPr lang="bg-BG" smtClean="0"/>
              <a:t>21.12.2020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C6042-0E8F-4E0C-B3A9-83FB0F105391}" type="datetime1">
              <a:rPr lang="bg-BG" smtClean="0"/>
              <a:t>21.12.2020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DDB01-1FCF-4909-9034-72319426E829}" type="datetime1">
              <a:rPr lang="bg-BG" smtClean="0"/>
              <a:t>21.12.2020 г.</a:t>
            </a:fld>
            <a:endParaRPr lang="bg-BG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bg-BG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44C4C-DB3B-4EDB-8083-F5F74D8B0A97}" type="datetime1">
              <a:rPr lang="bg-BG" smtClean="0"/>
              <a:t>21.12.2020 г.</a:t>
            </a:fld>
            <a:endParaRPr lang="bg-BG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A5F85-2D55-43F4-B7DE-BE208CD4023F}" type="datetime1">
              <a:rPr lang="bg-BG" smtClean="0"/>
              <a:t>21.12.2020 г.</a:t>
            </a:fld>
            <a:endParaRPr lang="bg-BG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0AF51-D130-428D-912B-D6B3DEFBB3CA}" type="datetime1">
              <a:rPr lang="bg-BG" smtClean="0"/>
              <a:t>21.12.2020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112E6-F320-4714-8E43-B9711B4D003E}" type="datetime1">
              <a:rPr lang="bg-BG" smtClean="0"/>
              <a:t>21.12.2020 г.</a:t>
            </a:fld>
            <a:endParaRPr lang="bg-BG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484BF-F43F-443A-A064-D794FD761A33}" type="datetime1">
              <a:rPr lang="bg-BG" smtClean="0"/>
              <a:t>21.12.2020 г.</a:t>
            </a:fld>
            <a:endParaRPr lang="bg-BG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FE152-8CA6-47BA-82F0-173F74AEC014}" type="datetime1">
              <a:rPr lang="bg-BG" smtClean="0"/>
              <a:t>21.12.2020 г.</a:t>
            </a:fld>
            <a:endParaRPr lang="bg-BG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3915E-BA4A-4174-9D92-7D87D3BF49BF}" type="datetime1">
              <a:rPr lang="bg-BG" smtClean="0"/>
              <a:t>21.12.2020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9F3973B-5FD2-4BC4-B7F1-AB5C52B72E0D}" type="datetime1">
              <a:rPr lang="bg-BG" smtClean="0"/>
              <a:t>21.12.2020 г.</a:t>
            </a:fld>
            <a:endParaRPr lang="bg-BG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ransition spd="slow">
    <p:split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gif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95536" y="260648"/>
            <a:ext cx="8496944" cy="4562638"/>
            <a:chOff x="395536" y="260648"/>
            <a:chExt cx="8496944" cy="4562638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11560" y="260648"/>
              <a:ext cx="1078217" cy="110747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5" name="Title 1"/>
            <p:cNvSpPr txBox="1">
              <a:spLocks/>
            </p:cNvSpPr>
            <p:nvPr>
              <p:custDataLst>
                <p:tags r:id="rId1"/>
              </p:custDataLst>
            </p:nvPr>
          </p:nvSpPr>
          <p:spPr>
            <a:xfrm>
              <a:off x="951620" y="1646734"/>
              <a:ext cx="7056784" cy="720080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32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+mj-lt"/>
                <a:ea typeface="+mj-ea"/>
                <a:cs typeface="+mj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2400" b="1" i="0" u="none" strike="noStrike" kern="1200" normalizeH="0" baseline="0" noProof="0" dirty="0" smtClean="0">
                  <a:ln w="50800"/>
                  <a:solidFill>
                    <a:srgbClr val="40802C"/>
                  </a:solidFill>
                  <a:uLnTx/>
                  <a:uFillTx/>
                  <a:latin typeface="+mj-lt"/>
                  <a:ea typeface="+mj-ea"/>
                  <a:cs typeface="+mj-cs"/>
                </a:rPr>
                <a:t>ДЪРЖАВЕН</a:t>
              </a:r>
              <a:r>
                <a:rPr lang="en-US" sz="2400" b="1" dirty="0" smtClean="0">
                  <a:ln w="50800"/>
                  <a:solidFill>
                    <a:srgbClr val="40802C"/>
                  </a:solidFill>
                  <a:latin typeface="+mj-lt"/>
                  <a:ea typeface="+mj-ea"/>
                  <a:cs typeface="+mj-cs"/>
                </a:rPr>
                <a:t> </a:t>
              </a:r>
              <a:r>
                <a:rPr kumimoji="0" lang="bg-BG" sz="2400" b="1" i="0" u="none" strike="noStrike" kern="1200" normalizeH="0" baseline="0" noProof="0" dirty="0" smtClean="0">
                  <a:ln w="50800"/>
                  <a:solidFill>
                    <a:srgbClr val="40802C"/>
                  </a:solidFill>
                  <a:uLnTx/>
                  <a:uFillTx/>
                  <a:latin typeface="+mj-lt"/>
                  <a:ea typeface="+mj-ea"/>
                  <a:cs typeface="+mj-cs"/>
                </a:rPr>
                <a:t>ФОНД</a:t>
              </a:r>
              <a:r>
                <a:rPr lang="en-US" sz="2400" b="1" dirty="0">
                  <a:ln w="50800"/>
                  <a:solidFill>
                    <a:srgbClr val="40802C"/>
                  </a:solidFill>
                  <a:latin typeface="+mj-lt"/>
                  <a:ea typeface="+mj-ea"/>
                  <a:cs typeface="+mj-cs"/>
                </a:rPr>
                <a:t> </a:t>
              </a:r>
              <a:r>
                <a:rPr lang="bg-BG" sz="2400" b="1" dirty="0" smtClean="0">
                  <a:ln w="50800"/>
                  <a:solidFill>
                    <a:srgbClr val="40802C"/>
                  </a:solidFill>
                  <a:latin typeface="+mj-lt"/>
                  <a:ea typeface="+mj-ea"/>
                  <a:cs typeface="+mj-cs"/>
                </a:rPr>
                <a:t>„</a:t>
              </a:r>
              <a:r>
                <a:rPr kumimoji="0" lang="bg-BG" sz="2400" b="1" i="0" u="none" strike="noStrike" kern="1200" normalizeH="0" baseline="0" noProof="0" dirty="0" smtClean="0">
                  <a:ln w="50800"/>
                  <a:solidFill>
                    <a:srgbClr val="40802C"/>
                  </a:solidFill>
                  <a:uLnTx/>
                  <a:uFillTx/>
                  <a:latin typeface="+mj-lt"/>
                  <a:ea typeface="+mj-ea"/>
                  <a:cs typeface="+mj-cs"/>
                </a:rPr>
                <a:t>ЗЕМЕДЕЛИЕ“</a:t>
              </a:r>
            </a:p>
            <a:p>
              <a:pPr algn="ctr">
                <a:spcBef>
                  <a:spcPct val="0"/>
                </a:spcBef>
                <a:defRPr/>
              </a:pPr>
              <a:r>
                <a:rPr lang="bg-BG" sz="2400" b="1" dirty="0" smtClean="0">
                  <a:ln w="50800"/>
                  <a:solidFill>
                    <a:srgbClr val="40802C"/>
                  </a:solidFill>
                  <a:latin typeface="+mj-lt"/>
                  <a:ea typeface="+mj-ea"/>
                  <a:cs typeface="+mj-cs"/>
                </a:rPr>
                <a:t>РАЗПЛАЩАТЕЛНА АГЕНЦИЯ</a:t>
              </a:r>
              <a:endParaRPr lang="en-US" sz="2400" b="1" dirty="0" smtClean="0">
                <a:ln w="50800"/>
                <a:solidFill>
                  <a:srgbClr val="40802C"/>
                </a:solidFill>
                <a:latin typeface="+mj-lt"/>
                <a:ea typeface="+mj-ea"/>
                <a:cs typeface="+mj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pic>
          <p:nvPicPr>
            <p:cNvPr id="11" name="Picture 10" descr="imagesQZSA49EF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35696" y="260648"/>
              <a:ext cx="1707827" cy="107418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2" name="Picture 11" descr="Pshenica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563888" y="260648"/>
              <a:ext cx="1713384" cy="107086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3" name="Picture 12" descr="resized_1248174966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292080" y="260648"/>
              <a:ext cx="1728192" cy="108012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4" name="Picture 13" descr="untitled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092280" y="260648"/>
              <a:ext cx="1800200" cy="108012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15" name="TextBox 14"/>
            <p:cNvSpPr txBox="1"/>
            <p:nvPr/>
          </p:nvSpPr>
          <p:spPr>
            <a:xfrm>
              <a:off x="395536" y="3068960"/>
              <a:ext cx="8424936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57150">
                <a:bevelT w="82550" h="38100" prst="coolSlant"/>
                <a:bevelB w="82550" h="38100" prst="coolSlant"/>
              </a:sp3d>
            </a:bodyPr>
            <a:lstStyle/>
            <a:p>
              <a:pPr algn="ctr"/>
              <a:r>
                <a:rPr lang="bg-BG" sz="3600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srgbClr val="000000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НАПРЕДЪК ПО </a:t>
              </a:r>
              <a:r>
                <a:rPr lang="ru-RU" sz="3600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srgbClr val="000000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ПРОГРАМАТА ЗА РАЗВИТИЕ НА СЕЛСКИТЕ РАЙОНИ</a:t>
              </a:r>
              <a:endParaRPr lang="en-US" sz="3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en-US" sz="3600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srgbClr val="000000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2014-2020 </a:t>
              </a:r>
              <a:r>
                <a:rPr lang="bg-BG" sz="3600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srgbClr val="000000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endParaRPr lang="bg-BG" sz="3600" dirty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1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3472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4.2 „Инвестиции в преработка/маркетинг на селскостопански продукти” от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– прием 2015 г.</a:t>
            </a:r>
            <a:endParaRPr lang="ru-RU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9549947"/>
              </p:ext>
            </p:extLst>
          </p:nvPr>
        </p:nvGraphicFramePr>
        <p:xfrm>
          <a:off x="179512" y="2060848"/>
          <a:ext cx="8784976" cy="2160240"/>
        </p:xfrm>
        <a:graphic>
          <a:graphicData uri="http://schemas.openxmlformats.org/drawingml/2006/table">
            <a:tbl>
              <a:tblPr/>
              <a:tblGrid>
                <a:gridCol w="7920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</a:tblGrid>
              <a:tr h="128585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Постъпили заявления</a:t>
                      </a:r>
                      <a:b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брой)</a:t>
                      </a:r>
                      <a:endParaRPr lang="bg-BG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402" marR="5402" marT="54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Заявена субсидия</a:t>
                      </a:r>
                      <a:b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5402" marR="5402" marT="54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Бюджет по приема</a:t>
                      </a:r>
                      <a:b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5402" marR="5402" marT="54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Сключени договори</a:t>
                      </a:r>
                      <a:b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брой)</a:t>
                      </a:r>
                      <a:endParaRPr lang="bg-BG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402" marR="5402" marT="54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Договорена субсидия (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5402" marR="5402" marT="54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Изплатена субсидия (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5402" marR="5402" marT="54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Проекти в процес на обработка</a:t>
                      </a:r>
                      <a:b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брой)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402" marR="5402" marT="54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Ангажиран бюджет</a:t>
                      </a:r>
                      <a:b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5402" marR="5402" marT="54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Мин.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т.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ранкинг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проектите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 за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които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е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наличен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бюджет</a:t>
                      </a:r>
                    </a:p>
                  </a:txBody>
                  <a:tcPr marL="5402" marR="5402" marT="54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Отказани или оттеглени проекти, анулирани или прекратени договори</a:t>
                      </a:r>
                      <a:b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брой)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402" marR="5402" marT="54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Остатък</a:t>
                      </a:r>
                      <a:b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5402" marR="5402" marT="54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371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420 829 </a:t>
                      </a:r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230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294 </a:t>
                      </a:r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849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233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149 935 826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kumimoji="0" lang="bg-BG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    </a:t>
                      </a:r>
                      <a:r>
                        <a:rPr kumimoji="0" lang="bg-BG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98</a:t>
                      </a:r>
                      <a:r>
                        <a:rPr kumimoji="0"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bg-BG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550</a:t>
                      </a:r>
                      <a:r>
                        <a:rPr kumimoji="0"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bg-BG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153</a:t>
                      </a:r>
                      <a:endParaRPr kumimoji="0" lang="bg-BG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kumimoji="0" lang="bg-BG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</a:t>
                      </a:r>
                      <a:r>
                        <a:rPr kumimoji="0" lang="en-US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2</a:t>
                      </a:r>
                      <a:endParaRPr kumimoji="0" lang="bg-BG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27 533 853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bg-BG" sz="900" b="1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52 825 169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10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554118334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251520" y="332656"/>
            <a:ext cx="8568952" cy="206210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4.2 „Инвестиции в преработка/маркетинг на селскостопански продукти” от ПРСР– прием 2018 г.</a:t>
            </a: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204864"/>
            <a:ext cx="7488832" cy="4104456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11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715330304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12</a:t>
            </a:fld>
            <a:endParaRPr lang="bg-BG"/>
          </a:p>
        </p:txBody>
      </p:sp>
      <p:sp>
        <p:nvSpPr>
          <p:cNvPr id="11" name="Rectangle 10"/>
          <p:cNvSpPr/>
          <p:nvPr/>
        </p:nvSpPr>
        <p:spPr>
          <a:xfrm>
            <a:off x="0" y="371829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4.2 „Инвестиции в преработка/маркетинг на селскостопански продукти” от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– прием 2018 г.</a:t>
            </a:r>
            <a:endParaRPr lang="ru-RU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236984" y="1753344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2018 Г.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0182441"/>
              </p:ext>
            </p:extLst>
          </p:nvPr>
        </p:nvGraphicFramePr>
        <p:xfrm>
          <a:off x="683566" y="3429000"/>
          <a:ext cx="8064898" cy="2088232"/>
        </p:xfrm>
        <a:graphic>
          <a:graphicData uri="http://schemas.openxmlformats.org/drawingml/2006/table">
            <a:tbl>
              <a:tblPr/>
              <a:tblGrid>
                <a:gridCol w="775213">
                  <a:extLst>
                    <a:ext uri="{9D8B030D-6E8A-4147-A177-3AD203B41FA5}">
                      <a16:colId xmlns:a16="http://schemas.microsoft.com/office/drawing/2014/main" xmlns="" val="2718253564"/>
                    </a:ext>
                  </a:extLst>
                </a:gridCol>
                <a:gridCol w="1340471">
                  <a:extLst>
                    <a:ext uri="{9D8B030D-6E8A-4147-A177-3AD203B41FA5}">
                      <a16:colId xmlns:a16="http://schemas.microsoft.com/office/drawing/2014/main" xmlns="" val="2325191155"/>
                    </a:ext>
                  </a:extLst>
                </a:gridCol>
                <a:gridCol w="1356622">
                  <a:extLst>
                    <a:ext uri="{9D8B030D-6E8A-4147-A177-3AD203B41FA5}">
                      <a16:colId xmlns:a16="http://schemas.microsoft.com/office/drawing/2014/main" xmlns="" val="283150527"/>
                    </a:ext>
                  </a:extLst>
                </a:gridCol>
                <a:gridCol w="999321">
                  <a:extLst>
                    <a:ext uri="{9D8B030D-6E8A-4147-A177-3AD203B41FA5}">
                      <a16:colId xmlns:a16="http://schemas.microsoft.com/office/drawing/2014/main" xmlns="" val="3341369310"/>
                    </a:ext>
                  </a:extLst>
                </a:gridCol>
                <a:gridCol w="1038055">
                  <a:extLst>
                    <a:ext uri="{9D8B030D-6E8A-4147-A177-3AD203B41FA5}">
                      <a16:colId xmlns:a16="http://schemas.microsoft.com/office/drawing/2014/main" xmlns="" val="3830582930"/>
                    </a:ext>
                  </a:extLst>
                </a:gridCol>
                <a:gridCol w="798505">
                  <a:extLst>
                    <a:ext uri="{9D8B030D-6E8A-4147-A177-3AD203B41FA5}">
                      <a16:colId xmlns:a16="http://schemas.microsoft.com/office/drawing/2014/main" xmlns="" val="3414871640"/>
                    </a:ext>
                  </a:extLst>
                </a:gridCol>
                <a:gridCol w="1038055">
                  <a:extLst>
                    <a:ext uri="{9D8B030D-6E8A-4147-A177-3AD203B41FA5}">
                      <a16:colId xmlns:a16="http://schemas.microsoft.com/office/drawing/2014/main" xmlns="" val="1677565643"/>
                    </a:ext>
                  </a:extLst>
                </a:gridCol>
                <a:gridCol w="718656">
                  <a:extLst>
                    <a:ext uri="{9D8B030D-6E8A-4147-A177-3AD203B41FA5}">
                      <a16:colId xmlns:a16="http://schemas.microsoft.com/office/drawing/2014/main" xmlns="" val="2311646070"/>
                    </a:ext>
                  </a:extLst>
                </a:gridCol>
              </a:tblGrid>
              <a:tr h="129614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Постъпили заявления (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брой)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1352" marR="11352" marT="11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 субсидия (</a:t>
                      </a: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EUR) </a:t>
                      </a:r>
                    </a:p>
                  </a:txBody>
                  <a:tcPr marL="11352" marR="11352" marT="11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 по приема (</a:t>
                      </a: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EUR)</a:t>
                      </a:r>
                    </a:p>
                  </a:txBody>
                  <a:tcPr marL="11352" marR="11352" marT="11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 сключени 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договори</a:t>
                      </a:r>
                    </a:p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(брой)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1352" marR="11352" marT="11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Договорена 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субсидия</a:t>
                      </a:r>
                    </a:p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EUR)</a:t>
                      </a:r>
                    </a:p>
                  </a:txBody>
                  <a:tcPr marL="11352" marR="11352" marT="11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Проекти в процес на обработка (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брой)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/>
                      </a:r>
                      <a:b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1352" marR="11352" marT="11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Ангажиран 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</a:p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EUR)</a:t>
                      </a:r>
                      <a:b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1352" marR="11352" marT="11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Минимален брой точки ранкинг на проектите, за които е наличен бюджет</a:t>
                      </a:r>
                    </a:p>
                  </a:txBody>
                  <a:tcPr marL="11352" marR="11352" marT="11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58387427"/>
                  </a:ext>
                </a:extLst>
              </a:tr>
              <a:tr h="79208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1352" marR="11352" marT="11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323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044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440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1352" marR="11352" marT="11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123 319 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652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1352" marR="11352" marT="11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1352" marR="11352" marT="11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893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1352" marR="11352" marT="11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1352" marR="11352" marT="11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34 426 917</a:t>
                      </a:r>
                      <a:endParaRPr lang="bg-BG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1352" marR="11352" marT="11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 </a:t>
                      </a: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точки </a:t>
                      </a:r>
                    </a:p>
                  </a:txBody>
                  <a:tcPr marL="11352" marR="11352" marT="11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076634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4798947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251520" y="332656"/>
            <a:ext cx="8568952" cy="206210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4.1.2 „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Инвестиции в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земеделски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стопанства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Тематична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подпрограма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развитие на малки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стопанства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от ПРСР– прием 2018 г.</a:t>
            </a:r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492896"/>
            <a:ext cx="7776864" cy="3960439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13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24425886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3472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4.1.2 „Инвестиции в </a:t>
            </a:r>
            <a:r>
              <a:rPr lang="ru-RU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земеделски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стопанства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Тематична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подпрограма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развитие на малки </a:t>
            </a:r>
            <a:r>
              <a:rPr lang="ru-RU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стопанства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– прием 2018 г.</a:t>
            </a:r>
            <a:endParaRPr lang="ru-RU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36984" y="1177280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2018 Г.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14</a:t>
            </a:fld>
            <a:endParaRPr lang="bg-BG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2827528"/>
              </p:ext>
            </p:extLst>
          </p:nvPr>
        </p:nvGraphicFramePr>
        <p:xfrm>
          <a:off x="476249" y="2997299"/>
          <a:ext cx="8343901" cy="2447925"/>
        </p:xfrm>
        <a:graphic>
          <a:graphicData uri="http://schemas.openxmlformats.org/drawingml/2006/table">
            <a:tbl>
              <a:tblPr/>
              <a:tblGrid>
                <a:gridCol w="921917">
                  <a:extLst>
                    <a:ext uri="{9D8B030D-6E8A-4147-A177-3AD203B41FA5}">
                      <a16:colId xmlns:a16="http://schemas.microsoft.com/office/drawing/2014/main" xmlns="" val="415126415"/>
                    </a:ext>
                  </a:extLst>
                </a:gridCol>
                <a:gridCol w="1207273">
                  <a:extLst>
                    <a:ext uri="{9D8B030D-6E8A-4147-A177-3AD203B41FA5}">
                      <a16:colId xmlns:a16="http://schemas.microsoft.com/office/drawing/2014/main" xmlns="" val="1173159362"/>
                    </a:ext>
                  </a:extLst>
                </a:gridCol>
                <a:gridCol w="1207273">
                  <a:extLst>
                    <a:ext uri="{9D8B030D-6E8A-4147-A177-3AD203B41FA5}">
                      <a16:colId xmlns:a16="http://schemas.microsoft.com/office/drawing/2014/main" xmlns="" val="1413592075"/>
                    </a:ext>
                  </a:extLst>
                </a:gridCol>
                <a:gridCol w="1668231">
                  <a:extLst>
                    <a:ext uri="{9D8B030D-6E8A-4147-A177-3AD203B41FA5}">
                      <a16:colId xmlns:a16="http://schemas.microsoft.com/office/drawing/2014/main" xmlns="" val="2072194574"/>
                    </a:ext>
                  </a:extLst>
                </a:gridCol>
                <a:gridCol w="1670975">
                  <a:extLst>
                    <a:ext uri="{9D8B030D-6E8A-4147-A177-3AD203B41FA5}">
                      <a16:colId xmlns:a16="http://schemas.microsoft.com/office/drawing/2014/main" xmlns="" val="3932351142"/>
                    </a:ext>
                  </a:extLst>
                </a:gridCol>
                <a:gridCol w="834116">
                  <a:extLst>
                    <a:ext uri="{9D8B030D-6E8A-4147-A177-3AD203B41FA5}">
                      <a16:colId xmlns:a16="http://schemas.microsoft.com/office/drawing/2014/main" xmlns="" val="3430903171"/>
                    </a:ext>
                  </a:extLst>
                </a:gridCol>
                <a:gridCol w="834116">
                  <a:extLst>
                    <a:ext uri="{9D8B030D-6E8A-4147-A177-3AD203B41FA5}">
                      <a16:colId xmlns:a16="http://schemas.microsoft.com/office/drawing/2014/main" xmlns="" val="410177317"/>
                    </a:ext>
                  </a:extLst>
                </a:gridCol>
              </a:tblGrid>
              <a:tr h="714375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Разпределени за обработка проекти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Оттеглени проектни предложения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Проектни предложения, които не се допускат до Техническа и финансова оценка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Одобрени проектни предложения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Одобрена субсидия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5002289"/>
                  </a:ext>
                </a:extLst>
              </a:tr>
              <a:tr h="904875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 проекти разпределени за обработка попадащи в 130%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 финансова помощ на проектните предложения попадащи в 130 %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54883727"/>
                  </a:ext>
                </a:extLst>
              </a:tr>
              <a:tr h="828675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12 500 000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3 672 246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1 959 078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02961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4485057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15</a:t>
            </a:fld>
            <a:endParaRPr lang="bg-BG"/>
          </a:p>
        </p:txBody>
      </p:sp>
      <p:sp>
        <p:nvSpPr>
          <p:cNvPr id="5" name="Rectangle 4"/>
          <p:cNvSpPr/>
          <p:nvPr/>
        </p:nvSpPr>
        <p:spPr>
          <a:xfrm>
            <a:off x="0" y="23472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4.1.2 „Инвестиции в </a:t>
            </a:r>
            <a:r>
              <a:rPr lang="ru-RU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земеделски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стопанства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Тематична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подпрограма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развитие на малки </a:t>
            </a:r>
            <a:r>
              <a:rPr lang="ru-RU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стопанства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– прием 20</a:t>
            </a:r>
            <a:r>
              <a:rPr lang="en-US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36984" y="908720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2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020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Г.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graphicFrame>
        <p:nvGraphicFramePr>
          <p:cNvPr id="7" name="Таблица 12"/>
          <p:cNvGraphicFramePr>
            <a:graphicFrameLocks noGrp="1"/>
          </p:cNvGraphicFramePr>
          <p:nvPr/>
        </p:nvGraphicFramePr>
        <p:xfrm>
          <a:off x="1524000" y="2433180"/>
          <a:ext cx="6096000" cy="2202573"/>
        </p:xfrm>
        <a:graphic>
          <a:graphicData uri="http://schemas.openxmlformats.org/drawingml/2006/table">
            <a:tbl>
              <a:tblPr/>
              <a:tblGrid>
                <a:gridCol w="213628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8768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7203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189973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Бюджет по приема</a:t>
                      </a:r>
                    </a:p>
                  </a:txBody>
                  <a:tcPr marL="8947" marR="8947" marT="89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Общо подадени проектни предложения</a:t>
                      </a:r>
                    </a:p>
                  </a:txBody>
                  <a:tcPr marL="8947" marR="8947" marT="89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Заявена безвъзмездна финансова помощ на проектните предложения</a:t>
                      </a:r>
                    </a:p>
                  </a:txBody>
                  <a:tcPr marL="8947" marR="8947" marT="89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735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евро </a:t>
                      </a:r>
                    </a:p>
                  </a:txBody>
                  <a:tcPr marL="8947" marR="8947" marT="89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бр.  </a:t>
                      </a:r>
                    </a:p>
                  </a:txBody>
                  <a:tcPr marL="8947" marR="8947" marT="89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евро </a:t>
                      </a:r>
                    </a:p>
                  </a:txBody>
                  <a:tcPr marL="8947" marR="8947" marT="89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3524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5 000 000.00 € </a:t>
                      </a:r>
                    </a:p>
                  </a:txBody>
                  <a:tcPr marL="8947" marR="8947" marT="89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286</a:t>
                      </a:r>
                    </a:p>
                  </a:txBody>
                  <a:tcPr marL="8947" marR="8947" marT="89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3 715 490.00 € </a:t>
                      </a:r>
                    </a:p>
                  </a:txBody>
                  <a:tcPr marL="8947" marR="8947" marT="89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3535271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1" y="3284538"/>
            <a:ext cx="6552729" cy="2795587"/>
          </a:xfrm>
        </p:spPr>
      </p:pic>
      <p:sp>
        <p:nvSpPr>
          <p:cNvPr id="6" name="Rectangle 5"/>
          <p:cNvSpPr/>
          <p:nvPr/>
        </p:nvSpPr>
        <p:spPr>
          <a:xfrm>
            <a:off x="611560" y="404664"/>
            <a:ext cx="8208912" cy="2164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 4.2.2 „Инвестиции в преработка/маркетинг на селскостопански продукти по Тематичната подпрограма“ от ПРСР 2014-2020 г. – 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 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 г.</a:t>
            </a:r>
            <a:endParaRPr lang="bg-BG" sz="32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16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671113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idx="1"/>
          </p:nvPr>
        </p:nvSpPr>
        <p:spPr>
          <a:xfrm>
            <a:off x="304800" y="548680"/>
            <a:ext cx="8686800" cy="5531445"/>
          </a:xfrm>
        </p:spPr>
        <p:txBody>
          <a:bodyPr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1800" b="1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bg-BG" sz="18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bg-BG" sz="1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bg-BG" sz="18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bg-BG" sz="1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bg-BG" sz="18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bg-BG" sz="1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bg-BG" sz="18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bg-BG" sz="18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bg-BG" sz="1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bg-BG" sz="18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bg-BG" sz="1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8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bg-BG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3994280"/>
              </p:ext>
            </p:extLst>
          </p:nvPr>
        </p:nvGraphicFramePr>
        <p:xfrm>
          <a:off x="1749155" y="2924944"/>
          <a:ext cx="5645689" cy="1771650"/>
        </p:xfrm>
        <a:graphic>
          <a:graphicData uri="http://schemas.openxmlformats.org/drawingml/2006/table">
            <a:tbl>
              <a:tblPr/>
              <a:tblGrid>
                <a:gridCol w="1958749">
                  <a:extLst>
                    <a:ext uri="{9D8B030D-6E8A-4147-A177-3AD203B41FA5}">
                      <a16:colId xmlns:a16="http://schemas.microsoft.com/office/drawing/2014/main" xmlns="" val="3102678418"/>
                    </a:ext>
                  </a:extLst>
                </a:gridCol>
                <a:gridCol w="2289492">
                  <a:extLst>
                    <a:ext uri="{9D8B030D-6E8A-4147-A177-3AD203B41FA5}">
                      <a16:colId xmlns:a16="http://schemas.microsoft.com/office/drawing/2014/main" xmlns="" val="3449564580"/>
                    </a:ext>
                  </a:extLst>
                </a:gridCol>
                <a:gridCol w="1397448">
                  <a:extLst>
                    <a:ext uri="{9D8B030D-6E8A-4147-A177-3AD203B41FA5}">
                      <a16:colId xmlns:a16="http://schemas.microsoft.com/office/drawing/2014/main" xmlns="" val="2237757766"/>
                    </a:ext>
                  </a:extLst>
                </a:gridCol>
              </a:tblGrid>
              <a:tr h="1162050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 подадени проектни предложения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Обща стойност на подадените проектни предложения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79487795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1 685 121 €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326 893,60 €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3436965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0" y="23472"/>
            <a:ext cx="9144000" cy="665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 4.2.2 „Инвестиции в преработка/маркетинг на селскостопански продукти по Тематичната подпрограма“ от ПРСР 2014-2020 г. –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 г.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52400" y="1207391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201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9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Г.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17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3767031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11560" y="404664"/>
            <a:ext cx="8208912" cy="2366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Подмярка </a:t>
            </a:r>
            <a:r>
              <a:rPr kumimoji="0" lang="en-US" sz="2800" b="1" i="0" u="none" strike="noStrike" kern="1200" cap="none" spc="0" normalizeH="0" baseline="0" noProof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</a:t>
            </a:r>
            <a:r>
              <a:rPr kumimoji="0" lang="ru-RU" sz="2800" b="1" i="0" u="none" strike="noStrike" kern="1200" cap="none" spc="0" normalizeH="0" baseline="0" noProof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kumimoji="0" lang="en-US" sz="2800" b="1" i="0" u="none" strike="noStrike" kern="1200" cap="none" spc="0" normalizeH="0" baseline="0" noProof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ru-RU" sz="2800" b="1" i="0" u="none" strike="noStrike" kern="1200" cap="none" spc="0" normalizeH="0" baseline="0" noProof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2800" b="1" i="0" u="none" strike="noStrike" kern="1200" cap="none" spc="0" normalizeH="0" baseline="0" noProof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„Подкрепа </a:t>
            </a:r>
            <a:r>
              <a:rPr kumimoji="0" lang="ru-RU" sz="2800" b="1" i="0" u="none" strike="noStrike" kern="1200" cap="none" spc="0" normalizeH="0" baseline="0" noProof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 инвестиции в превантивни мерки, насочени към ограничаване на последствията от вероятни природни бедствия, неблагоприятни климатични явления и катастрофични събития“ </a:t>
            </a:r>
            <a:endParaRPr kumimoji="0" lang="bg-BG" sz="2800" b="1" i="0" u="none" strike="noStrike" kern="1200" cap="none" spc="0" normalizeH="0" baseline="0" noProof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61D9D6-73B7-4EEA-860B-BC2F5A553BD2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srgbClr val="E4F4DF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srgbClr val="E4F4DF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996952"/>
            <a:ext cx="7258000" cy="3528392"/>
          </a:xfrm>
        </p:spPr>
      </p:pic>
    </p:spTree>
    <p:extLst>
      <p:ext uri="{BB962C8B-B14F-4D97-AF65-F5344CB8AC3E}">
        <p14:creationId xmlns:p14="http://schemas.microsoft.com/office/powerpoint/2010/main" val="2472172290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idx="1"/>
          </p:nvPr>
        </p:nvSpPr>
        <p:spPr>
          <a:xfrm>
            <a:off x="304800" y="548680"/>
            <a:ext cx="8686800" cy="5531445"/>
          </a:xfrm>
        </p:spPr>
        <p:txBody>
          <a:bodyPr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1800" b="1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bg-BG" sz="18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bg-BG" sz="1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bg-BG" sz="18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bg-BG" sz="1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bg-BG" sz="18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bg-BG" sz="1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bg-BG" sz="18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bg-BG" sz="18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bg-BG" sz="1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bg-BG" sz="18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bg-BG" sz="1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8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bg-BG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8925893"/>
              </p:ext>
            </p:extLst>
          </p:nvPr>
        </p:nvGraphicFramePr>
        <p:xfrm>
          <a:off x="1749155" y="2924944"/>
          <a:ext cx="5645689" cy="1771650"/>
        </p:xfrm>
        <a:graphic>
          <a:graphicData uri="http://schemas.openxmlformats.org/drawingml/2006/table">
            <a:tbl>
              <a:tblPr/>
              <a:tblGrid>
                <a:gridCol w="1958749">
                  <a:extLst>
                    <a:ext uri="{9D8B030D-6E8A-4147-A177-3AD203B41FA5}">
                      <a16:colId xmlns:a16="http://schemas.microsoft.com/office/drawing/2014/main" xmlns="" val="3102678418"/>
                    </a:ext>
                  </a:extLst>
                </a:gridCol>
                <a:gridCol w="2289492">
                  <a:extLst>
                    <a:ext uri="{9D8B030D-6E8A-4147-A177-3AD203B41FA5}">
                      <a16:colId xmlns:a16="http://schemas.microsoft.com/office/drawing/2014/main" xmlns="" val="3449564580"/>
                    </a:ext>
                  </a:extLst>
                </a:gridCol>
                <a:gridCol w="1397448">
                  <a:extLst>
                    <a:ext uri="{9D8B030D-6E8A-4147-A177-3AD203B41FA5}">
                      <a16:colId xmlns:a16="http://schemas.microsoft.com/office/drawing/2014/main" xmlns="" val="2237757766"/>
                    </a:ext>
                  </a:extLst>
                </a:gridCol>
              </a:tblGrid>
              <a:tr h="1162050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 подадени проектни 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предложения</a:t>
                      </a:r>
                      <a:endParaRPr lang="en-US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  <a:endParaRPr lang="bg-BG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Обща стойност на подадените проектни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предложения</a:t>
                      </a:r>
                    </a:p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79487795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23 471 690</a:t>
                      </a:r>
                      <a:endParaRPr lang="bg-BG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bg-BG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bg-BG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       12 913 </a:t>
                      </a:r>
                      <a:r>
                        <a:rPr kumimoji="0" lang="bg-BG" sz="11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497</a:t>
                      </a:r>
                      <a:endParaRPr kumimoji="0" lang="bg-BG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3436965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0" y="23472"/>
            <a:ext cx="9144000" cy="981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Подмярка </a:t>
            </a: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</a:t>
            </a:r>
            <a:r>
              <a:rPr kumimoji="0" lang="ru-RU" sz="1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kumimoji="0" lang="en-US" sz="1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ru-RU" sz="1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„Подкрепа </a:t>
            </a: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 инвестиции в превантивни мерки, насочени към ограничаване на последствията от вероятни природни бедствия, неблагоприятни климатични явления и катастрофични събития“ 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52400" y="1207391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ПРИЕМ 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2020</a:t>
            </a:r>
            <a:r>
              <a:rPr kumimoji="0" lang="bg-BG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Г. ЧРЕЗ ИНФОРЦИОННАТА СИСТЕМА ЗА УПРАВЛЕНИЕ И НАБЛЮДЕНИЕ НА СРЕДСТВАТА ОТ ЕС 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(</a:t>
            </a:r>
            <a:r>
              <a:rPr kumimoji="0" lang="bg-BG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ИСУН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61D9D6-73B7-4EEA-860B-BC2F5A553BD2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srgbClr val="E4F4DF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srgbClr val="E4F4DF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0231778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79837" y="188640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СЪОТНОШЕНИЕ НА ИЗПЛАТЕНИТЕ СРЕДСТВА ПО ПРСР </a:t>
            </a:r>
          </a:p>
          <a:p>
            <a:pPr algn="ctr" fontAlgn="base">
              <a:spcAft>
                <a:spcPct val="0"/>
              </a:spcAft>
            </a:pP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КЪМ </a:t>
            </a:r>
            <a:r>
              <a:rPr lang="en-US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30.11.2020 </a:t>
            </a: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Г.</a:t>
            </a:r>
            <a:endParaRPr lang="bg-BG" sz="1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7494" y="6365557"/>
            <a:ext cx="762901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>
                    <a:lumMod val="10000"/>
                  </a:schemeClr>
                </a:solidFill>
              </a:rPr>
              <a:t>* </a:t>
            </a:r>
            <a:r>
              <a:rPr lang="bg-BG" sz="800" dirty="0">
                <a:solidFill>
                  <a:schemeClr val="bg1">
                    <a:lumMod val="10000"/>
                  </a:schemeClr>
                </a:solidFill>
              </a:rPr>
              <a:t>Забележка: В бюджета на ПРСР 2014 – 2020 по мерките, по които има плащания, се включват и плащанията, администрирани от дирекция „Директни плащания“.</a:t>
            </a:r>
          </a:p>
          <a:p>
            <a:endParaRPr lang="bg-BG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2</a:t>
            </a:fld>
            <a:endParaRPr lang="bg-BG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5431800"/>
              </p:ext>
            </p:extLst>
          </p:nvPr>
        </p:nvGraphicFramePr>
        <p:xfrm>
          <a:off x="467544" y="1196752"/>
          <a:ext cx="8208912" cy="5040561"/>
        </p:xfrm>
        <a:graphic>
          <a:graphicData uri="http://schemas.openxmlformats.org/drawingml/2006/table">
            <a:tbl>
              <a:tblPr/>
              <a:tblGrid>
                <a:gridCol w="5127115">
                  <a:extLst>
                    <a:ext uri="{9D8B030D-6E8A-4147-A177-3AD203B41FA5}">
                      <a16:colId xmlns:a16="http://schemas.microsoft.com/office/drawing/2014/main" xmlns="" val="599029675"/>
                    </a:ext>
                  </a:extLst>
                </a:gridCol>
                <a:gridCol w="3081797">
                  <a:extLst>
                    <a:ext uri="{9D8B030D-6E8A-4147-A177-3AD203B41FA5}">
                      <a16:colId xmlns:a16="http://schemas.microsoft.com/office/drawing/2014/main" xmlns="" val="401760609"/>
                    </a:ext>
                  </a:extLst>
                </a:gridCol>
              </a:tblGrid>
              <a:tr h="773516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171717"/>
                          </a:solidFill>
                          <a:effectLst/>
                          <a:latin typeface="Arial" panose="020B0604020202020204" pitchFamily="34" charset="0"/>
                        </a:rPr>
                        <a:t>ОБЩО ИЗПЛАТЕНА СУБСИДИЯ ЗА ПЕРИОДА 2014 – 2020 ПО ЛИНИЯ НА ЕС, В ЕВРО</a:t>
                      </a:r>
                      <a:endParaRPr lang="ru-RU" sz="1300" b="1" i="0" u="none" strike="noStrike" dirty="0">
                        <a:solidFill>
                          <a:srgbClr val="171717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73984741"/>
                  </a:ext>
                </a:extLst>
              </a:tr>
              <a:tr h="871567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1 196 703 476</a:t>
                      </a:r>
                      <a:r>
                        <a:rPr lang="bg-BG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€</a:t>
                      </a:r>
                      <a:endParaRPr lang="bg-BG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49612824"/>
                  </a:ext>
                </a:extLst>
              </a:tr>
              <a:tr h="79893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>
                          <a:solidFill>
                            <a:srgbClr val="171717"/>
                          </a:solidFill>
                          <a:effectLst/>
                          <a:latin typeface="Arial" panose="020B0604020202020204" pitchFamily="34" charset="0"/>
                        </a:rPr>
                        <a:t>БЮДЖЕТ НА ПРСР 2014 - 2020 ПО ЛИНИЯ НА ЕС, В ЕВРО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300" b="1" i="0" u="none" strike="noStrike">
                          <a:solidFill>
                            <a:srgbClr val="171717"/>
                          </a:solidFill>
                          <a:effectLst/>
                          <a:latin typeface="Arial" panose="020B0604020202020204" pitchFamily="34" charset="0"/>
                        </a:rPr>
                        <a:t>% - УСВОЯВАНЕ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5077207"/>
                  </a:ext>
                </a:extLst>
              </a:tr>
              <a:tr h="83525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2 366 716 966.00 €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50.56%</a:t>
                      </a:r>
                      <a:endParaRPr lang="bg-BG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26530166"/>
                  </a:ext>
                </a:extLst>
              </a:tr>
              <a:tr h="79893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>
                          <a:solidFill>
                            <a:srgbClr val="171717"/>
                          </a:solidFill>
                          <a:effectLst/>
                          <a:latin typeface="Arial" panose="020B0604020202020204" pitchFamily="34" charset="0"/>
                        </a:rPr>
                        <a:t>ИНДИКАТИВЕН БЮДЖЕТ НА ПРСР 2014 – 2020 ПО ЛИНИЯ НА ЕС, ПО МЕРКИТЕ, ПО КОИТО ИМА ПЛАЩАНИЯ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300" b="1" i="0" u="none" strike="noStrike" dirty="0">
                          <a:solidFill>
                            <a:srgbClr val="171717"/>
                          </a:solidFill>
                          <a:effectLst/>
                          <a:latin typeface="Arial" panose="020B0604020202020204" pitchFamily="34" charset="0"/>
                        </a:rPr>
                        <a:t>% - УСВОЯВАНЕ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5986291"/>
                  </a:ext>
                </a:extLst>
              </a:tr>
              <a:tr h="962355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2 114 121 </a:t>
                      </a:r>
                      <a:r>
                        <a:rPr kumimoji="0" lang="bg-BG" sz="11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188.00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€</a:t>
                      </a:r>
                      <a:endParaRPr kumimoji="0" lang="bg-BG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 smtClean="0">
                          <a:solidFill>
                            <a:srgbClr val="171717"/>
                          </a:solidFill>
                          <a:effectLst/>
                          <a:latin typeface="Arial" panose="020B0604020202020204" pitchFamily="34" charset="0"/>
                        </a:rPr>
                        <a:t>56.61%</a:t>
                      </a:r>
                      <a:endParaRPr lang="bg-BG" sz="1100" b="1" i="0" u="none" strike="noStrike" dirty="0">
                        <a:solidFill>
                          <a:srgbClr val="171717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082365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0089698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611560" y="476672"/>
            <a:ext cx="7776864" cy="156966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6.1. „Стартова помощ за млади земеделски стопани” от ПРСР – прием 2015 г.</a:t>
            </a:r>
          </a:p>
        </p:txBody>
      </p:sp>
      <p:pic>
        <p:nvPicPr>
          <p:cNvPr id="5" name="Picture 4" descr="4.1dfd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2204864"/>
            <a:ext cx="6840760" cy="4320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20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55618057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51002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6.1. „Стартова помощ за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млади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земеделски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стопани”от ПРСР – </a:t>
            </a:r>
          </a:p>
          <a:p>
            <a:pPr algn="ctr"/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 2015 г.</a:t>
            </a:r>
            <a:endParaRPr lang="ru-RU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1206028"/>
              </p:ext>
            </p:extLst>
          </p:nvPr>
        </p:nvGraphicFramePr>
        <p:xfrm>
          <a:off x="323531" y="1844824"/>
          <a:ext cx="8496940" cy="4104456"/>
        </p:xfrm>
        <a:graphic>
          <a:graphicData uri="http://schemas.openxmlformats.org/drawingml/2006/table">
            <a:tbl>
              <a:tblPr/>
              <a:tblGrid>
                <a:gridCol w="1683165">
                  <a:extLst>
                    <a:ext uri="{9D8B030D-6E8A-4147-A177-3AD203B41FA5}">
                      <a16:colId xmlns:a16="http://schemas.microsoft.com/office/drawing/2014/main" xmlns="" val="3470297362"/>
                    </a:ext>
                  </a:extLst>
                </a:gridCol>
                <a:gridCol w="1341168">
                  <a:extLst>
                    <a:ext uri="{9D8B030D-6E8A-4147-A177-3AD203B41FA5}">
                      <a16:colId xmlns:a16="http://schemas.microsoft.com/office/drawing/2014/main" xmlns="" val="2920138264"/>
                    </a:ext>
                  </a:extLst>
                </a:gridCol>
                <a:gridCol w="565067">
                  <a:extLst>
                    <a:ext uri="{9D8B030D-6E8A-4147-A177-3AD203B41FA5}">
                      <a16:colId xmlns:a16="http://schemas.microsoft.com/office/drawing/2014/main" xmlns="" val="3943056489"/>
                    </a:ext>
                  </a:extLst>
                </a:gridCol>
                <a:gridCol w="1297862">
                  <a:extLst>
                    <a:ext uri="{9D8B030D-6E8A-4147-A177-3AD203B41FA5}">
                      <a16:colId xmlns:a16="http://schemas.microsoft.com/office/drawing/2014/main" xmlns="" val="1382160144"/>
                    </a:ext>
                  </a:extLst>
                </a:gridCol>
                <a:gridCol w="506977">
                  <a:extLst>
                    <a:ext uri="{9D8B030D-6E8A-4147-A177-3AD203B41FA5}">
                      <a16:colId xmlns:a16="http://schemas.microsoft.com/office/drawing/2014/main" xmlns="" val="1363759856"/>
                    </a:ext>
                  </a:extLst>
                </a:gridCol>
                <a:gridCol w="1297862">
                  <a:extLst>
                    <a:ext uri="{9D8B030D-6E8A-4147-A177-3AD203B41FA5}">
                      <a16:colId xmlns:a16="http://schemas.microsoft.com/office/drawing/2014/main" xmlns="" val="3935087502"/>
                    </a:ext>
                  </a:extLst>
                </a:gridCol>
                <a:gridCol w="506977">
                  <a:extLst>
                    <a:ext uri="{9D8B030D-6E8A-4147-A177-3AD203B41FA5}">
                      <a16:colId xmlns:a16="http://schemas.microsoft.com/office/drawing/2014/main" xmlns="" val="1735827168"/>
                    </a:ext>
                  </a:extLst>
                </a:gridCol>
                <a:gridCol w="1297862">
                  <a:extLst>
                    <a:ext uri="{9D8B030D-6E8A-4147-A177-3AD203B41FA5}">
                      <a16:colId xmlns:a16="http://schemas.microsoft.com/office/drawing/2014/main" xmlns="" val="3830724569"/>
                    </a:ext>
                  </a:extLst>
                </a:gridCol>
              </a:tblGrid>
              <a:tr h="145977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Приоритет съглсно текста на подмярка 6.1 от ПРСР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Приети заявления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Сключени договори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Анулирани договори, Неподписани договори, Отхвърлени заявления, Оттеглени заявления, Одобрени преди сключване на договор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42297335"/>
                  </a:ext>
                </a:extLst>
              </a:tr>
              <a:tr h="97318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Критерии за оценка включен в Наредба №14/2015 г.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Одобрена субсидия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95109417"/>
                  </a:ext>
                </a:extLst>
              </a:tr>
              <a:tr h="729887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Приоритетни сектори/Показатели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7458650"/>
                  </a:ext>
                </a:extLst>
              </a:tr>
              <a:tr h="941612"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ОБЩО: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35 000 000.00 €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66 600 000.00 €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bg-BG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450</a:t>
                      </a:r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bg-BG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 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925</a:t>
                      </a:r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00990706"/>
                  </a:ext>
                </a:extLst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21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74810913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611560" y="476672"/>
            <a:ext cx="7776864" cy="156966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6.1. „Стартова помощ за млади земеделски стопани” от ПРСР – прием 2018 г.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420888"/>
            <a:ext cx="7200800" cy="396044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22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422014383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88640"/>
            <a:ext cx="9144000" cy="86177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bg-BG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6.1. „Стартова помощ за млади земеделски стопани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endParaRPr lang="en-US" b="1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ПРСР – прием 2018 г.</a:t>
            </a:r>
            <a:endParaRPr lang="ru-RU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58316" y="1537320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2018 Г. </a:t>
            </a:r>
            <a:endParaRPr lang="en-US" sz="1600" b="1" cap="none" dirty="0" smtClean="0">
              <a:solidFill>
                <a:srgbClr val="000000"/>
              </a:solidFill>
              <a:effectLst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1582676"/>
              </p:ext>
            </p:extLst>
          </p:nvPr>
        </p:nvGraphicFramePr>
        <p:xfrm>
          <a:off x="304800" y="3404642"/>
          <a:ext cx="8686801" cy="1896566"/>
        </p:xfrm>
        <a:graphic>
          <a:graphicData uri="http://schemas.openxmlformats.org/drawingml/2006/table">
            <a:tbl>
              <a:tblPr/>
              <a:tblGrid>
                <a:gridCol w="739987">
                  <a:extLst>
                    <a:ext uri="{9D8B030D-6E8A-4147-A177-3AD203B41FA5}">
                      <a16:colId xmlns:a16="http://schemas.microsoft.com/office/drawing/2014/main" xmlns="" val="3184066584"/>
                    </a:ext>
                  </a:extLst>
                </a:gridCol>
                <a:gridCol w="1104618">
                  <a:extLst>
                    <a:ext uri="{9D8B030D-6E8A-4147-A177-3AD203B41FA5}">
                      <a16:colId xmlns:a16="http://schemas.microsoft.com/office/drawing/2014/main" xmlns="" val="967939312"/>
                    </a:ext>
                  </a:extLst>
                </a:gridCol>
                <a:gridCol w="1008098">
                  <a:extLst>
                    <a:ext uri="{9D8B030D-6E8A-4147-A177-3AD203B41FA5}">
                      <a16:colId xmlns:a16="http://schemas.microsoft.com/office/drawing/2014/main" xmlns="" val="2744369253"/>
                    </a:ext>
                  </a:extLst>
                </a:gridCol>
                <a:gridCol w="1126067">
                  <a:extLst>
                    <a:ext uri="{9D8B030D-6E8A-4147-A177-3AD203B41FA5}">
                      <a16:colId xmlns:a16="http://schemas.microsoft.com/office/drawing/2014/main" xmlns="" val="2643467386"/>
                    </a:ext>
                  </a:extLst>
                </a:gridCol>
                <a:gridCol w="975924">
                  <a:extLst>
                    <a:ext uri="{9D8B030D-6E8A-4147-A177-3AD203B41FA5}">
                      <a16:colId xmlns:a16="http://schemas.microsoft.com/office/drawing/2014/main" xmlns="" val="1811699024"/>
                    </a:ext>
                  </a:extLst>
                </a:gridCol>
                <a:gridCol w="1126067">
                  <a:extLst>
                    <a:ext uri="{9D8B030D-6E8A-4147-A177-3AD203B41FA5}">
                      <a16:colId xmlns:a16="http://schemas.microsoft.com/office/drawing/2014/main" xmlns="" val="2026125063"/>
                    </a:ext>
                  </a:extLst>
                </a:gridCol>
                <a:gridCol w="933027">
                  <a:extLst>
                    <a:ext uri="{9D8B030D-6E8A-4147-A177-3AD203B41FA5}">
                      <a16:colId xmlns:a16="http://schemas.microsoft.com/office/drawing/2014/main" xmlns="" val="2474890264"/>
                    </a:ext>
                  </a:extLst>
                </a:gridCol>
                <a:gridCol w="847231">
                  <a:extLst>
                    <a:ext uri="{9D8B030D-6E8A-4147-A177-3AD203B41FA5}">
                      <a16:colId xmlns:a16="http://schemas.microsoft.com/office/drawing/2014/main" xmlns="" val="4238454714"/>
                    </a:ext>
                  </a:extLst>
                </a:gridCol>
                <a:gridCol w="825782">
                  <a:extLst>
                    <a:ext uri="{9D8B030D-6E8A-4147-A177-3AD203B41FA5}">
                      <a16:colId xmlns:a16="http://schemas.microsoft.com/office/drawing/2014/main" xmlns="" val="4222799031"/>
                    </a:ext>
                  </a:extLst>
                </a:gridCol>
              </a:tblGrid>
              <a:tr h="788247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Постъпили заявления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 по приема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Сключени договори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Договорена субсидия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Одобрени ПП с предстоящо сключване на договор за БФП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Одобрена за финансиране субсидия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1CC6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Мин. брой т. ранкинг на проектите, за които е наличен бюджет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Остатък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1CC6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176102"/>
                  </a:ext>
                </a:extLst>
              </a:tr>
              <a:tr h="563033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(брой)</a:t>
                      </a:r>
                      <a:endParaRPr lang="bg-BG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(EUR)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(EUR)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(брой)</a:t>
                      </a:r>
                      <a:endParaRPr lang="bg-BG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(EUR)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(брой)</a:t>
                      </a:r>
                      <a:endParaRPr lang="bg-BG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(EUR)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(EUR)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43268467"/>
                  </a:ext>
                </a:extLst>
              </a:tr>
              <a:tr h="545286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1659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41 475 000€ 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 </a:t>
                      </a: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00 000 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942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23 550 000 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2 200 000 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35,02 </a:t>
                      </a: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точки 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2 7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5 000 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24764155"/>
                  </a:ext>
                </a:extLst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23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63703990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467544" y="332656"/>
            <a:ext cx="8280920" cy="255454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6.3. „Стартова помощ за развитието на малки стопанства” от ПРСР – прием 2016 г.</a:t>
            </a: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5" name="Picture 4" descr="6.3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2348880"/>
            <a:ext cx="7184481" cy="40027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24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870563010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472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6.3. „Стартова помощ за развитието на малки стопанства” от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– прием 2016 г.</a:t>
            </a:r>
            <a:endParaRPr lang="ru-RU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3430895"/>
              </p:ext>
            </p:extLst>
          </p:nvPr>
        </p:nvGraphicFramePr>
        <p:xfrm>
          <a:off x="228599" y="1124744"/>
          <a:ext cx="8375850" cy="4968551"/>
        </p:xfrm>
        <a:graphic>
          <a:graphicData uri="http://schemas.openxmlformats.org/drawingml/2006/table">
            <a:tbl>
              <a:tblPr/>
              <a:tblGrid>
                <a:gridCol w="1289137">
                  <a:extLst>
                    <a:ext uri="{9D8B030D-6E8A-4147-A177-3AD203B41FA5}">
                      <a16:colId xmlns:a16="http://schemas.microsoft.com/office/drawing/2014/main" xmlns="" val="2948340063"/>
                    </a:ext>
                  </a:extLst>
                </a:gridCol>
                <a:gridCol w="529060">
                  <a:extLst>
                    <a:ext uri="{9D8B030D-6E8A-4147-A177-3AD203B41FA5}">
                      <a16:colId xmlns:a16="http://schemas.microsoft.com/office/drawing/2014/main" xmlns="" val="1708050343"/>
                    </a:ext>
                  </a:extLst>
                </a:gridCol>
                <a:gridCol w="1017764">
                  <a:extLst>
                    <a:ext uri="{9D8B030D-6E8A-4147-A177-3AD203B41FA5}">
                      <a16:colId xmlns:a16="http://schemas.microsoft.com/office/drawing/2014/main" xmlns="" val="2776901763"/>
                    </a:ext>
                  </a:extLst>
                </a:gridCol>
                <a:gridCol w="763323">
                  <a:extLst>
                    <a:ext uri="{9D8B030D-6E8A-4147-A177-3AD203B41FA5}">
                      <a16:colId xmlns:a16="http://schemas.microsoft.com/office/drawing/2014/main" xmlns="" val="2027162821"/>
                    </a:ext>
                  </a:extLst>
                </a:gridCol>
                <a:gridCol w="1272206">
                  <a:extLst>
                    <a:ext uri="{9D8B030D-6E8A-4147-A177-3AD203B41FA5}">
                      <a16:colId xmlns:a16="http://schemas.microsoft.com/office/drawing/2014/main" xmlns="" val="2687723539"/>
                    </a:ext>
                  </a:extLst>
                </a:gridCol>
                <a:gridCol w="667549">
                  <a:extLst>
                    <a:ext uri="{9D8B030D-6E8A-4147-A177-3AD203B41FA5}">
                      <a16:colId xmlns:a16="http://schemas.microsoft.com/office/drawing/2014/main" xmlns="" val="3944842336"/>
                    </a:ext>
                  </a:extLst>
                </a:gridCol>
                <a:gridCol w="1005811">
                  <a:extLst>
                    <a:ext uri="{9D8B030D-6E8A-4147-A177-3AD203B41FA5}">
                      <a16:colId xmlns:a16="http://schemas.microsoft.com/office/drawing/2014/main" xmlns="" val="2709058005"/>
                    </a:ext>
                  </a:extLst>
                </a:gridCol>
                <a:gridCol w="754358">
                  <a:extLst>
                    <a:ext uri="{9D8B030D-6E8A-4147-A177-3AD203B41FA5}">
                      <a16:colId xmlns:a16="http://schemas.microsoft.com/office/drawing/2014/main" xmlns="" val="4201986099"/>
                    </a:ext>
                  </a:extLst>
                </a:gridCol>
                <a:gridCol w="1076642">
                  <a:extLst>
                    <a:ext uri="{9D8B030D-6E8A-4147-A177-3AD203B41FA5}">
                      <a16:colId xmlns:a16="http://schemas.microsoft.com/office/drawing/2014/main" xmlns="" val="2217555679"/>
                    </a:ext>
                  </a:extLst>
                </a:gridCol>
              </a:tblGrid>
              <a:tr h="1247277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Приети заявления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Сключени договори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Анулирани договори, Неподписани договори, Отхвърлени заявления, Оттеглени заявления, Одобрени преди сключване на договор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Заявления, за които не е наличен бюджет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36101217"/>
                  </a:ext>
                </a:extLst>
              </a:tr>
              <a:tr h="2919895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 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субсидия</a:t>
                      </a:r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(EUR)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Одобрена</a:t>
                      </a:r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субсидия</a:t>
                      </a:r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(EUR)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 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субсидия</a:t>
                      </a:r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(EUR)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</a:t>
                      </a:r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субсидия</a:t>
                      </a:r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(EUR)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36347822"/>
                  </a:ext>
                </a:extLst>
              </a:tr>
              <a:tr h="80137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30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000 000.00 € 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3815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57 225 000.00 €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1881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 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</a:t>
                      </a:r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000.00 €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639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585</a:t>
                      </a:r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000.00 €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1295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17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415 </a:t>
                      </a:r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000.00 € 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12211659"/>
                  </a:ext>
                </a:extLst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25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557910091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467544" y="332656"/>
            <a:ext cx="8280920" cy="255454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6.3. „Стартова помощ за развитието на малки стопанства” от ПРСР – прием 201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844824"/>
            <a:ext cx="7920880" cy="473583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26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6402993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472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6.3. „Стартова помощ за развитието на малки стопанства” от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– прием 201</a:t>
            </a:r>
            <a:r>
              <a:rPr lang="en-US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28600" y="980728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201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9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Г.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551576"/>
              </p:ext>
            </p:extLst>
          </p:nvPr>
        </p:nvGraphicFramePr>
        <p:xfrm>
          <a:off x="1115616" y="2492896"/>
          <a:ext cx="4271392" cy="2050524"/>
        </p:xfrm>
        <a:graphic>
          <a:graphicData uri="http://schemas.openxmlformats.org/drawingml/2006/table">
            <a:tbl>
              <a:tblPr/>
              <a:tblGrid>
                <a:gridCol w="1031031">
                  <a:extLst>
                    <a:ext uri="{9D8B030D-6E8A-4147-A177-3AD203B41FA5}">
                      <a16:colId xmlns:a16="http://schemas.microsoft.com/office/drawing/2014/main" xmlns="" val="1823712595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xmlns="" val="4159176654"/>
                    </a:ext>
                  </a:extLst>
                </a:gridCol>
                <a:gridCol w="2160241">
                  <a:extLst>
                    <a:ext uri="{9D8B030D-6E8A-4147-A177-3AD203B41FA5}">
                      <a16:colId xmlns:a16="http://schemas.microsoft.com/office/drawing/2014/main" xmlns="" val="1450293772"/>
                    </a:ext>
                  </a:extLst>
                </a:gridCol>
              </a:tblGrid>
              <a:tr h="1255385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  <a:endParaRPr lang="en-US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(EUR)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Постъпили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проектни</a:t>
                      </a:r>
                      <a:r>
                        <a:rPr lang="ru-RU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предложения, на които е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извършен предварителен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ранкинг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Сума на заявена </a:t>
                      </a:r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субсидия на постъпилите проектни предложения</a:t>
                      </a:r>
                      <a:endParaRPr lang="en-US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(EUR)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06391523"/>
                  </a:ext>
                </a:extLst>
              </a:tr>
              <a:tr h="76083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22 000 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000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245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885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000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65165388"/>
                  </a:ext>
                </a:extLst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27</a:t>
            </a:fld>
            <a:endParaRPr lang="bg-BG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9804408"/>
              </p:ext>
            </p:extLst>
          </p:nvPr>
        </p:nvGraphicFramePr>
        <p:xfrm>
          <a:off x="5387008" y="2492896"/>
          <a:ext cx="2448272" cy="2050524"/>
        </p:xfrm>
        <a:graphic>
          <a:graphicData uri="http://schemas.openxmlformats.org/drawingml/2006/table">
            <a:tbl>
              <a:tblPr/>
              <a:tblGrid>
                <a:gridCol w="2448272">
                  <a:extLst>
                    <a:ext uri="{9D8B030D-6E8A-4147-A177-3AD203B41FA5}">
                      <a16:colId xmlns:a16="http://schemas.microsoft.com/office/drawing/2014/main" xmlns="" val="2661262489"/>
                    </a:ext>
                  </a:extLst>
                </a:gridCol>
              </a:tblGrid>
              <a:tr h="127674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Проекти попадащи в 130% бюджет, разпределени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</a:t>
                      </a:r>
                      <a:r>
                        <a:rPr lang="bg-BG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разглеждане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на етап оценка на административно</a:t>
                      </a:r>
                      <a:r>
                        <a:rPr lang="ru-RU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съответствие и допустимост </a:t>
                      </a:r>
                      <a:r>
                        <a:rPr lang="en-US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bg-BG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ОАСД</a:t>
                      </a:r>
                      <a:r>
                        <a:rPr lang="en-US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(брой)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64367669"/>
                  </a:ext>
                </a:extLst>
              </a:tr>
              <a:tr h="77378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1919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478863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9178497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467544" y="332656"/>
            <a:ext cx="8280920" cy="255454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6.3. „Стартова помощ за развитието на малки стопанства” от ПРСР – прием 2020 г.</a:t>
            </a: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28</a:t>
            </a:fld>
            <a:endParaRPr lang="bg-BG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941264"/>
            <a:ext cx="7920880" cy="4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35970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472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6.3. „Стартова помощ за развитието на малки стопанства” от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– прием </a:t>
            </a:r>
            <a:r>
              <a:rPr lang="bg-BG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28600" y="980728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2020 Г.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9758156"/>
              </p:ext>
            </p:extLst>
          </p:nvPr>
        </p:nvGraphicFramePr>
        <p:xfrm>
          <a:off x="1115616" y="2962652"/>
          <a:ext cx="4271392" cy="2416284"/>
        </p:xfrm>
        <a:graphic>
          <a:graphicData uri="http://schemas.openxmlformats.org/drawingml/2006/table">
            <a:tbl>
              <a:tblPr/>
              <a:tblGrid>
                <a:gridCol w="1031031">
                  <a:extLst>
                    <a:ext uri="{9D8B030D-6E8A-4147-A177-3AD203B41FA5}">
                      <a16:colId xmlns:a16="http://schemas.microsoft.com/office/drawing/2014/main" xmlns="" val="1823712595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xmlns="" val="4159176654"/>
                    </a:ext>
                  </a:extLst>
                </a:gridCol>
                <a:gridCol w="2160241">
                  <a:extLst>
                    <a:ext uri="{9D8B030D-6E8A-4147-A177-3AD203B41FA5}">
                      <a16:colId xmlns:a16="http://schemas.microsoft.com/office/drawing/2014/main" xmlns="" val="1450293772"/>
                    </a:ext>
                  </a:extLst>
                </a:gridCol>
              </a:tblGrid>
              <a:tr h="1255385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  <a:endParaRPr lang="en-US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(EUR)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Постъпили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проектни</a:t>
                      </a:r>
                      <a:r>
                        <a:rPr lang="ru-RU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предложения, на които е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извършен предварителен ранкинг</a:t>
                      </a:r>
                      <a:endParaRPr lang="en-US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(брой)</a:t>
                      </a:r>
                    </a:p>
                    <a:p>
                      <a:pPr algn="ctr" rtl="0" fontAlgn="ctr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Сума на заявена </a:t>
                      </a:r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субсидия на постъпилите проектни предложения</a:t>
                      </a:r>
                      <a:endParaRPr lang="en-US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rtl="0" fontAlgn="ctr"/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</a:t>
                      </a:r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06391523"/>
                  </a:ext>
                </a:extLst>
              </a:tr>
              <a:tr h="76083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</a:t>
                      </a:r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000 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000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214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2 955 000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65165388"/>
                  </a:ext>
                </a:extLst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29</a:t>
            </a:fld>
            <a:endParaRPr lang="bg-BG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4291093"/>
              </p:ext>
            </p:extLst>
          </p:nvPr>
        </p:nvGraphicFramePr>
        <p:xfrm>
          <a:off x="5387008" y="2962652"/>
          <a:ext cx="2448272" cy="2416284"/>
        </p:xfrm>
        <a:graphic>
          <a:graphicData uri="http://schemas.openxmlformats.org/drawingml/2006/table">
            <a:tbl>
              <a:tblPr/>
              <a:tblGrid>
                <a:gridCol w="2448272">
                  <a:extLst>
                    <a:ext uri="{9D8B030D-6E8A-4147-A177-3AD203B41FA5}">
                      <a16:colId xmlns:a16="http://schemas.microsoft.com/office/drawing/2014/main" xmlns="" val="2661262489"/>
                    </a:ext>
                  </a:extLst>
                </a:gridCol>
              </a:tblGrid>
              <a:tr h="158864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Проекти попадащи в 130% бюджет, разпределени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</a:t>
                      </a:r>
                      <a:r>
                        <a:rPr lang="bg-BG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разглеждане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на етап оценка на административно</a:t>
                      </a:r>
                      <a:r>
                        <a:rPr lang="ru-RU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съответствие и допустимост </a:t>
                      </a:r>
                      <a:r>
                        <a:rPr lang="en-US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bg-BG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ОАСД</a:t>
                      </a:r>
                      <a:r>
                        <a:rPr lang="en-US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(брой)</a:t>
                      </a:r>
                      <a:endParaRPr lang="en-US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rtl="0" fontAlgn="ctr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64367669"/>
                  </a:ext>
                </a:extLst>
              </a:tr>
              <a:tr h="827635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478863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2243708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79512" y="-243408"/>
            <a:ext cx="8686800" cy="1027584"/>
          </a:xfrm>
        </p:spPr>
        <p:txBody>
          <a:bodyPr>
            <a:normAutofit/>
          </a:bodyPr>
          <a:lstStyle/>
          <a:p>
            <a:pPr lvl="0" algn="ctr" fontAlgn="base">
              <a:spcAft>
                <a:spcPct val="0"/>
              </a:spcAft>
            </a:pP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УСВОЯВАНЕ НА ПРСР 20</a:t>
            </a:r>
            <a:r>
              <a:rPr lang="en-US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14-2020</a:t>
            </a: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ПО МЕРКИ</a:t>
            </a:r>
            <a:r>
              <a:rPr lang="en-US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КЪМ </a:t>
            </a:r>
            <a:r>
              <a:rPr lang="en-US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30.11.2020</a:t>
            </a:r>
            <a:endParaRPr lang="bg-BG" sz="1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3</a:t>
            </a:fld>
            <a:endParaRPr lang="bg-BG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0385140"/>
              </p:ext>
            </p:extLst>
          </p:nvPr>
        </p:nvGraphicFramePr>
        <p:xfrm>
          <a:off x="251520" y="548681"/>
          <a:ext cx="8737031" cy="625494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83887">
                  <a:extLst>
                    <a:ext uri="{9D8B030D-6E8A-4147-A177-3AD203B41FA5}">
                      <a16:colId xmlns:a16="http://schemas.microsoft.com/office/drawing/2014/main" xmlns="" val="351590735"/>
                    </a:ext>
                  </a:extLst>
                </a:gridCol>
                <a:gridCol w="660765">
                  <a:extLst>
                    <a:ext uri="{9D8B030D-6E8A-4147-A177-3AD203B41FA5}">
                      <a16:colId xmlns:a16="http://schemas.microsoft.com/office/drawing/2014/main" xmlns="" val="2884514602"/>
                    </a:ext>
                  </a:extLst>
                </a:gridCol>
                <a:gridCol w="4402638">
                  <a:extLst>
                    <a:ext uri="{9D8B030D-6E8A-4147-A177-3AD203B41FA5}">
                      <a16:colId xmlns:a16="http://schemas.microsoft.com/office/drawing/2014/main" xmlns="" val="647915569"/>
                    </a:ext>
                  </a:extLst>
                </a:gridCol>
                <a:gridCol w="1398899">
                  <a:extLst>
                    <a:ext uri="{9D8B030D-6E8A-4147-A177-3AD203B41FA5}">
                      <a16:colId xmlns:a16="http://schemas.microsoft.com/office/drawing/2014/main" xmlns="" val="3876503285"/>
                    </a:ext>
                  </a:extLst>
                </a:gridCol>
                <a:gridCol w="641368">
                  <a:extLst>
                    <a:ext uri="{9D8B030D-6E8A-4147-A177-3AD203B41FA5}">
                      <a16:colId xmlns:a16="http://schemas.microsoft.com/office/drawing/2014/main" xmlns="" val="1753492351"/>
                    </a:ext>
                  </a:extLst>
                </a:gridCol>
                <a:gridCol w="1049474">
                  <a:extLst>
                    <a:ext uri="{9D8B030D-6E8A-4147-A177-3AD203B41FA5}">
                      <a16:colId xmlns:a16="http://schemas.microsoft.com/office/drawing/2014/main" xmlns="" val="1068699244"/>
                    </a:ext>
                  </a:extLst>
                </a:gridCol>
              </a:tblGrid>
              <a:tr h="463870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Мярка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Подмярка</a:t>
                      </a:r>
                      <a:r>
                        <a:rPr lang="bg-BG" sz="900" b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Описание (Общо всички мерки)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Индикативен бюджет по линия на </a:t>
                      </a:r>
                      <a:r>
                        <a:rPr lang="ru-RU" sz="900" b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</a:t>
                      </a:r>
                      <a:endParaRPr lang="en-US" sz="900" b="1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rtl="0" fontAlgn="ctr"/>
                      <a:r>
                        <a:rPr lang="ru-RU" sz="900" b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900" b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EUR</a:t>
                      </a:r>
                      <a:r>
                        <a:rPr lang="ru-RU" sz="900" b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 на усвояване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Платени средства по линия на </a:t>
                      </a:r>
                      <a:r>
                        <a:rPr lang="ru-RU" sz="900" b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</a:t>
                      </a:r>
                      <a:r>
                        <a:rPr lang="en-US" sz="900" b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b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900" b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EUR</a:t>
                      </a:r>
                      <a:r>
                        <a:rPr lang="ru-RU" sz="900" b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32413158"/>
                  </a:ext>
                </a:extLst>
              </a:tr>
              <a:tr h="269822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2.1.1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2.1.1. "Консултантски услуги за земеделски и горски стопани"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2 766 352.00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50.86%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1 407 016.08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1756638"/>
                  </a:ext>
                </a:extLst>
              </a:tr>
              <a:tr h="200676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2.1.2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2.1.2 "Консултантски услуги за малки земеделски стопанства" (TПП)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8 191 922.00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64.70%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5 300 154.12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30483184"/>
                  </a:ext>
                </a:extLst>
              </a:tr>
              <a:tr h="200676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4.1 "Инвестиции в земеделски стопанства"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343 142 829.00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57.13%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196 025 795.42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61727246"/>
                  </a:ext>
                </a:extLst>
              </a:tr>
              <a:tr h="200676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4.2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4.2 "Инвестиции в преработка/маркетинг на селскостопански продукти"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255 499 000.00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34.39%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87 857 120.16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35298916"/>
                  </a:ext>
                </a:extLst>
              </a:tr>
              <a:tr h="269822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6.1 (112)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6.1 "Стартова помощ за млади земеделски стопани"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74 801 719.00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72.23%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54 031 338.72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33426317"/>
                  </a:ext>
                </a:extLst>
              </a:tr>
              <a:tr h="200676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6.3 (141)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6.3 "Стартова помощ за развитие на малки стопанства"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54 353 500.00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57.18%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31 079 397.59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86495055"/>
                  </a:ext>
                </a:extLst>
              </a:tr>
              <a:tr h="332273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7.2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7.2 "Инвестиции в създаването, подобряването или разширяването на всички видове малка по мащаби инфраструктура"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472 367 024.00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51.09%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241 314 644.41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63490871"/>
                  </a:ext>
                </a:extLst>
              </a:tr>
              <a:tr h="332273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7.6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7.6 "Проучвания и инвестиции, свързани с поддържане, възстановяване и подобряване на културното и природно наследство на селата"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34 000 000.00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52.41%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17 818 565.08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46644942"/>
                  </a:ext>
                </a:extLst>
              </a:tr>
              <a:tr h="200676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"Инвестиции в развитието на горските площи и горите"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6 913 334.00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5.83%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403 329.68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78720041"/>
                  </a:ext>
                </a:extLst>
              </a:tr>
              <a:tr h="269822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(142)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"Учредяване на групи и организации на производители"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8 384 852.00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12.55%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1 052 364.68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97849493"/>
                  </a:ext>
                </a:extLst>
              </a:tr>
              <a:tr h="200676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10 (214)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"Агроекология и климат"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167 510 002.00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78.64%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131 734 765.30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78887589"/>
                  </a:ext>
                </a:extLst>
              </a:tr>
              <a:tr h="200676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11 (214)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"Биологично земеделие"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143 695 079.00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66.59%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95 690 560.07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68224291"/>
                  </a:ext>
                </a:extLst>
              </a:tr>
              <a:tr h="200676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12 (213)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"Плащания за Натура 2000 и рамковата директива за водите"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104 757 028.00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83.36%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87 322 479.81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70236533"/>
                  </a:ext>
                </a:extLst>
              </a:tr>
              <a:tr h="359763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13 (211, 212)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"Плащания за райони, изправени пред природни или други специфични ограничения"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213 266 006.00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82.02%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174 921 695.40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84821190"/>
                  </a:ext>
                </a:extLst>
              </a:tr>
              <a:tr h="200676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"Хуманно отношение към животните"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30 499 307.00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18.45%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5 628 454.93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35004143"/>
                  </a:ext>
                </a:extLst>
              </a:tr>
              <a:tr h="200676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19.1. "Помощ за подготвителни дейности"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2 804 798.00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64.56%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1 810 672.04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47833920"/>
                  </a:ext>
                </a:extLst>
              </a:tr>
              <a:tr h="27700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19.2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19.2. Прилагане на операции в рамките на стратегии за водено от общностите местно развитие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7200" marB="72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82 339 988.00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0.04%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36 825.23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91328407"/>
                  </a:ext>
                </a:extLst>
              </a:tr>
              <a:tr h="332273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19.3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19.3. Подготовка и изпълнение на дейности за сътрудничество на местни инициативни групи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5 850 000.00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4.36%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254 995.28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19574233"/>
                  </a:ext>
                </a:extLst>
              </a:tr>
              <a:tr h="332273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19.4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19.4 "Текущи разходи и популяризиране на стратегия за Водено от общностите местно развитие"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27 341 063.00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48.49%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13 256 453.28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31738041"/>
                  </a:ext>
                </a:extLst>
              </a:tr>
              <a:tr h="200676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9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Подмярка Ковид 1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36 015 895.00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85.89%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30 935 455.77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06346121"/>
                  </a:ext>
                </a:extLst>
              </a:tr>
              <a:tr h="200676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Подмярка  Ковид 2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2 128 216.00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19.61%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417 363.73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03686767"/>
                  </a:ext>
                </a:extLst>
              </a:tr>
              <a:tr h="200676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9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"Техническа помощ"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37 493 274.00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49.09%</a:t>
                      </a:r>
                      <a:endParaRPr lang="bg-BG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18 404 029.23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78489745"/>
                  </a:ext>
                </a:extLst>
              </a:tr>
              <a:tr h="200676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ОБЩО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2 114 121 188.00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56.61%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1 196 703 476.01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144921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6580621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467544" y="332656"/>
            <a:ext cx="8280920" cy="156966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6.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Инвестиции в подкрепа на неземеделски дейности“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от ПРСР – </a:t>
            </a:r>
          </a:p>
          <a:p>
            <a:pPr algn="ctr"/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 201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132856"/>
            <a:ext cx="3312368" cy="194421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043608" y="4077071"/>
            <a:ext cx="2592288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bg-BG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Занаяти</a:t>
            </a:r>
            <a:endParaRPr lang="bg-BG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2132856"/>
            <a:ext cx="3456384" cy="1944215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5796136" y="4077071"/>
            <a:ext cx="2592288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bg-BG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Услуги</a:t>
            </a:r>
            <a:endParaRPr lang="bg-BG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4446403"/>
            <a:ext cx="3960440" cy="207894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3491880" y="6484732"/>
            <a:ext cx="2592288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bg-BG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</a:t>
            </a:r>
            <a:endParaRPr lang="bg-BG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30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849300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88640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6.4.1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„Инвестиции в подкрепа на неземеделски дейности” от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</a:t>
            </a:r>
            <a:endParaRPr lang="en-US" b="1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 2018 г.</a:t>
            </a:r>
            <a:endParaRPr lang="ru-RU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8600" y="1177280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2018 Г.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31</a:t>
            </a:fld>
            <a:endParaRPr lang="bg-BG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8949453"/>
              </p:ext>
            </p:extLst>
          </p:nvPr>
        </p:nvGraphicFramePr>
        <p:xfrm>
          <a:off x="251520" y="2416851"/>
          <a:ext cx="8644833" cy="3892469"/>
        </p:xfrm>
        <a:graphic>
          <a:graphicData uri="http://schemas.openxmlformats.org/drawingml/2006/table">
            <a:tbl>
              <a:tblPr/>
              <a:tblGrid>
                <a:gridCol w="920362">
                  <a:extLst>
                    <a:ext uri="{9D8B030D-6E8A-4147-A177-3AD203B41FA5}">
                      <a16:colId xmlns:a16="http://schemas.microsoft.com/office/drawing/2014/main" xmlns="" val="3835454958"/>
                    </a:ext>
                  </a:extLst>
                </a:gridCol>
                <a:gridCol w="1246075">
                  <a:extLst>
                    <a:ext uri="{9D8B030D-6E8A-4147-A177-3AD203B41FA5}">
                      <a16:colId xmlns:a16="http://schemas.microsoft.com/office/drawing/2014/main" xmlns="" val="3324717764"/>
                    </a:ext>
                  </a:extLst>
                </a:gridCol>
                <a:gridCol w="1015985">
                  <a:extLst>
                    <a:ext uri="{9D8B030D-6E8A-4147-A177-3AD203B41FA5}">
                      <a16:colId xmlns:a16="http://schemas.microsoft.com/office/drawing/2014/main" xmlns="" val="3261507281"/>
                    </a:ext>
                  </a:extLst>
                </a:gridCol>
                <a:gridCol w="1015985">
                  <a:extLst>
                    <a:ext uri="{9D8B030D-6E8A-4147-A177-3AD203B41FA5}">
                      <a16:colId xmlns:a16="http://schemas.microsoft.com/office/drawing/2014/main" xmlns="" val="4125064172"/>
                    </a:ext>
                  </a:extLst>
                </a:gridCol>
                <a:gridCol w="1027938">
                  <a:extLst>
                    <a:ext uri="{9D8B030D-6E8A-4147-A177-3AD203B41FA5}">
                      <a16:colId xmlns:a16="http://schemas.microsoft.com/office/drawing/2014/main" xmlns="" val="438560190"/>
                    </a:ext>
                  </a:extLst>
                </a:gridCol>
                <a:gridCol w="1027938">
                  <a:extLst>
                    <a:ext uri="{9D8B030D-6E8A-4147-A177-3AD203B41FA5}">
                      <a16:colId xmlns:a16="http://schemas.microsoft.com/office/drawing/2014/main" xmlns="" val="1576033577"/>
                    </a:ext>
                  </a:extLst>
                </a:gridCol>
                <a:gridCol w="1195275">
                  <a:extLst>
                    <a:ext uri="{9D8B030D-6E8A-4147-A177-3AD203B41FA5}">
                      <a16:colId xmlns:a16="http://schemas.microsoft.com/office/drawing/2014/main" xmlns="" val="129578353"/>
                    </a:ext>
                  </a:extLst>
                </a:gridCol>
                <a:gridCol w="1195275">
                  <a:extLst>
                    <a:ext uri="{9D8B030D-6E8A-4147-A177-3AD203B41FA5}">
                      <a16:colId xmlns:a16="http://schemas.microsoft.com/office/drawing/2014/main" xmlns="" val="3639614229"/>
                    </a:ext>
                  </a:extLst>
                </a:gridCol>
              </a:tblGrid>
              <a:tr h="755915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Вид на инвестицията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EUR)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Подбюджет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Подбюджет</a:t>
                      </a: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(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EUR)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Проекти допуснати до етап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ТФО</a:t>
                      </a:r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(брой)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Сума на заявена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субсидия</a:t>
                      </a:r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EUR)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Сключени</a:t>
                      </a:r>
                    </a:p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Договори</a:t>
                      </a:r>
                    </a:p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(брой)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Одобрена</a:t>
                      </a:r>
                    </a:p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Субсидия</a:t>
                      </a:r>
                    </a:p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EUR)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34094543"/>
                  </a:ext>
                </a:extLst>
              </a:tr>
              <a:tr h="324696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Производство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30 000 000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Микропредприятия</a:t>
                      </a:r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18 000 000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23 363 713.49 € 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13 336 901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40359867"/>
                  </a:ext>
                </a:extLst>
              </a:tr>
              <a:tr h="431557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Земеделски производители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12 000 000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3 782 188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1 975 370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85445058"/>
                  </a:ext>
                </a:extLst>
              </a:tr>
              <a:tr h="300427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Услуги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35 000 000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Микропредприятия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16 800 000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21 733 482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10163" marR="10163" marT="10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58840580"/>
                  </a:ext>
                </a:extLst>
              </a:tr>
              <a:tr h="331243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Социални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7 000 000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9 058 150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10163" marR="10163" marT="10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64665592"/>
                  </a:ext>
                </a:extLst>
              </a:tr>
              <a:tr h="498659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Земеделски производители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11 200 000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5 074 425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10163" marR="10163" marT="10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443736"/>
                  </a:ext>
                </a:extLst>
              </a:tr>
              <a:tr h="58608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Занаяти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3 000 000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3 000 000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2 884 012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108 378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84142118"/>
                  </a:ext>
                </a:extLst>
              </a:tr>
              <a:tr h="663883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ОБЩО: 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68 000 000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68 000 000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286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65 895 970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15 420 649</a:t>
                      </a:r>
                    </a:p>
                  </a:txBody>
                  <a:tcPr marL="10163" marR="10163" marT="10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74535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0886127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276872"/>
            <a:ext cx="7488832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 useBgFill="1">
        <p:nvSpPr>
          <p:cNvPr id="4" name="TextBox 3"/>
          <p:cNvSpPr txBox="1"/>
          <p:nvPr/>
        </p:nvSpPr>
        <p:spPr>
          <a:xfrm>
            <a:off x="539552" y="0"/>
            <a:ext cx="8280920" cy="206210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7.2 „Инвестиции в създаването, подобряването или разширяването на всички видове малка по мащаби инфраструктура“ от ПРСР – прием 2016 г.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32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31649141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62389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7.2 „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Инвестиции в създаването, подобряването или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разширяването</a:t>
            </a:r>
          </a:p>
          <a:p>
            <a:pPr algn="ctr"/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всички видове малка по мащаби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инфраструктура“</a:t>
            </a:r>
            <a:r>
              <a:rPr lang="en-US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bg-BG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</a:t>
            </a:r>
            <a:r>
              <a:rPr lang="en-US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bg-BG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прием 2016</a:t>
            </a:r>
            <a:endParaRPr lang="ru-RU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4103853"/>
              </p:ext>
            </p:extLst>
          </p:nvPr>
        </p:nvGraphicFramePr>
        <p:xfrm>
          <a:off x="323528" y="1052736"/>
          <a:ext cx="8568952" cy="5616625"/>
        </p:xfrm>
        <a:graphic>
          <a:graphicData uri="http://schemas.openxmlformats.org/drawingml/2006/table">
            <a:tbl>
              <a:tblPr/>
              <a:tblGrid>
                <a:gridCol w="463187">
                  <a:extLst>
                    <a:ext uri="{9D8B030D-6E8A-4147-A177-3AD203B41FA5}">
                      <a16:colId xmlns:a16="http://schemas.microsoft.com/office/drawing/2014/main" xmlns="" val="3775559170"/>
                    </a:ext>
                  </a:extLst>
                </a:gridCol>
                <a:gridCol w="2084339">
                  <a:extLst>
                    <a:ext uri="{9D8B030D-6E8A-4147-A177-3AD203B41FA5}">
                      <a16:colId xmlns:a16="http://schemas.microsoft.com/office/drawing/2014/main" xmlns="" val="1934983589"/>
                    </a:ext>
                  </a:extLst>
                </a:gridCol>
                <a:gridCol w="1852747">
                  <a:extLst>
                    <a:ext uri="{9D8B030D-6E8A-4147-A177-3AD203B41FA5}">
                      <a16:colId xmlns:a16="http://schemas.microsoft.com/office/drawing/2014/main" xmlns="" val="1218062959"/>
                    </a:ext>
                  </a:extLst>
                </a:gridCol>
                <a:gridCol w="1157966">
                  <a:extLst>
                    <a:ext uri="{9D8B030D-6E8A-4147-A177-3AD203B41FA5}">
                      <a16:colId xmlns:a16="http://schemas.microsoft.com/office/drawing/2014/main" xmlns="" val="3365072075"/>
                    </a:ext>
                  </a:extLst>
                </a:gridCol>
                <a:gridCol w="1466758">
                  <a:extLst>
                    <a:ext uri="{9D8B030D-6E8A-4147-A177-3AD203B41FA5}">
                      <a16:colId xmlns:a16="http://schemas.microsoft.com/office/drawing/2014/main" xmlns="" val="2659245410"/>
                    </a:ext>
                  </a:extLst>
                </a:gridCol>
                <a:gridCol w="1543955">
                  <a:extLst>
                    <a:ext uri="{9D8B030D-6E8A-4147-A177-3AD203B41FA5}">
                      <a16:colId xmlns:a16="http://schemas.microsoft.com/office/drawing/2014/main" xmlns="" val="818353234"/>
                    </a:ext>
                  </a:extLst>
                </a:gridCol>
              </a:tblGrid>
              <a:tr h="995533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№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Вид на инвестицията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Бюджет на 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приема</a:t>
                      </a:r>
                    </a:p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 подадени проекти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Сключени договори за безвъзмездна финансова помощ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Стойност на субсидията на проектните предложения със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сключени договори</a:t>
                      </a:r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(EUR)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14193361"/>
                  </a:ext>
                </a:extLst>
              </a:tr>
              <a:tr h="44743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за УЛИЦИ и ТРОТОАРИ</a:t>
                      </a:r>
                    </a:p>
                  </a:txBody>
                  <a:tcPr marL="36000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54 </a:t>
                      </a:r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601 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697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 </a:t>
                      </a:r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646 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661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405690"/>
                  </a:ext>
                </a:extLst>
              </a:tr>
              <a:tr h="41300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за ОБЩИНСКИ ПЪТИЩА</a:t>
                      </a:r>
                    </a:p>
                  </a:txBody>
                  <a:tcPr marL="36000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183 </a:t>
                      </a:r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 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482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 </a:t>
                      </a:r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712 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018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39482233"/>
                  </a:ext>
                </a:extLst>
              </a:tr>
              <a:tr h="671147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за ВОДОСНАБДИТЕЛНИ СИСТЕМИ </a:t>
                      </a:r>
                    </a:p>
                  </a:txBody>
                  <a:tcPr marL="36000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127 </a:t>
                      </a:r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826 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879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 </a:t>
                      </a:r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 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512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34564909"/>
                  </a:ext>
                </a:extLst>
              </a:tr>
              <a:tr h="44743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за СОЦИАЛНА ИНФРАСТРУКТУРА </a:t>
                      </a:r>
                    </a:p>
                  </a:txBody>
                  <a:tcPr marL="36000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 </a:t>
                      </a:r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499 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437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9 876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bg-BG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749354"/>
                  </a:ext>
                </a:extLst>
              </a:tr>
              <a:tr h="44743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за обекти, свързани с КУЛТУРНИЯ ЖИВОТ</a:t>
                      </a:r>
                    </a:p>
                  </a:txBody>
                  <a:tcPr marL="36000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11 </a:t>
                      </a:r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533 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899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325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529 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029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66479785"/>
                  </a:ext>
                </a:extLst>
              </a:tr>
              <a:tr h="671147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за образователна инфраструктура - ДЕТСКА ГРАДИНА</a:t>
                      </a:r>
                    </a:p>
                  </a:txBody>
                  <a:tcPr marL="36000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15 </a:t>
                      </a:r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613 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559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459 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459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95406126"/>
                  </a:ext>
                </a:extLst>
              </a:tr>
              <a:tr h="894860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за образователна инфраструктура – ОСНОВНО или СРЕДНО УЧИЛИЩЕ,</a:t>
                      </a:r>
                    </a:p>
                  </a:txBody>
                  <a:tcPr marL="36000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25 </a:t>
                      </a:r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766 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949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642 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65826569"/>
                  </a:ext>
                </a:extLst>
              </a:tr>
              <a:tr h="223716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Хитрино - целеви прием</a:t>
                      </a:r>
                    </a:p>
                  </a:txBody>
                  <a:tcPr marL="36000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 </a:t>
                      </a:r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 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638 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455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93411835"/>
                  </a:ext>
                </a:extLst>
              </a:tr>
              <a:tr h="404925">
                <a:tc gridSpan="2">
                  <a:txBody>
                    <a:bodyPr/>
                    <a:lstStyle/>
                    <a:p>
                      <a:pPr algn="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ОБЩО: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439 </a:t>
                      </a: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076 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905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938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333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432 </a:t>
                      </a: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604 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481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94705794"/>
                  </a:ext>
                </a:extLst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33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07680154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539552" y="0"/>
            <a:ext cx="8280920" cy="3046988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7.2 „Инвестиции в създаването, подобряването или разширяването на всички видове малка по мащаби инфраструктура“ от ПРСР – прием 2018 г.</a:t>
            </a: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420888"/>
            <a:ext cx="7776864" cy="4083918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34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67449475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472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b="1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Подмярка</a:t>
            </a:r>
            <a:r>
              <a:rPr kumimoji="0" lang="bg-BG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7.2 „</a:t>
            </a:r>
            <a:r>
              <a:rPr kumimoji="0" lang="ru-RU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Инвестиции в създаването, подобряването или разширяването на всички видове малка по мащаби </a:t>
            </a:r>
            <a:r>
              <a:rPr kumimoji="0" lang="ru-RU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инфраструктура“</a:t>
            </a:r>
            <a:r>
              <a:rPr kumimoji="0" lang="en-US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 ПРСР – прием 2018</a:t>
            </a:r>
            <a:endParaRPr kumimoji="0" lang="ru-RU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58316" y="692696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2018 Г.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35</a:t>
            </a:fld>
            <a:endParaRPr lang="bg-BG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489590"/>
              </p:ext>
            </p:extLst>
          </p:nvPr>
        </p:nvGraphicFramePr>
        <p:xfrm>
          <a:off x="430912" y="1556835"/>
          <a:ext cx="8490148" cy="5040561"/>
        </p:xfrm>
        <a:graphic>
          <a:graphicData uri="http://schemas.openxmlformats.org/drawingml/2006/table">
            <a:tbl>
              <a:tblPr/>
              <a:tblGrid>
                <a:gridCol w="2063024">
                  <a:extLst>
                    <a:ext uri="{9D8B030D-6E8A-4147-A177-3AD203B41FA5}">
                      <a16:colId xmlns:a16="http://schemas.microsoft.com/office/drawing/2014/main" xmlns="" val="1053321070"/>
                    </a:ext>
                  </a:extLst>
                </a:gridCol>
                <a:gridCol w="1173719">
                  <a:extLst>
                    <a:ext uri="{9D8B030D-6E8A-4147-A177-3AD203B41FA5}">
                      <a16:colId xmlns:a16="http://schemas.microsoft.com/office/drawing/2014/main" xmlns="" val="931891615"/>
                    </a:ext>
                  </a:extLst>
                </a:gridCol>
                <a:gridCol w="1618371">
                  <a:extLst>
                    <a:ext uri="{9D8B030D-6E8A-4147-A177-3AD203B41FA5}">
                      <a16:colId xmlns:a16="http://schemas.microsoft.com/office/drawing/2014/main" xmlns="" val="542388864"/>
                    </a:ext>
                  </a:extLst>
                </a:gridCol>
                <a:gridCol w="1730702">
                  <a:extLst>
                    <a:ext uri="{9D8B030D-6E8A-4147-A177-3AD203B41FA5}">
                      <a16:colId xmlns:a16="http://schemas.microsoft.com/office/drawing/2014/main" xmlns="" val="4229027048"/>
                    </a:ext>
                  </a:extLst>
                </a:gridCol>
                <a:gridCol w="1904332">
                  <a:extLst>
                    <a:ext uri="{9D8B030D-6E8A-4147-A177-3AD203B41FA5}">
                      <a16:colId xmlns:a16="http://schemas.microsoft.com/office/drawing/2014/main" xmlns="" val="4009350699"/>
                    </a:ext>
                  </a:extLst>
                </a:gridCol>
              </a:tblGrid>
              <a:tr h="70100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Вид на инвестицията</a:t>
                      </a:r>
                    </a:p>
                  </a:txBody>
                  <a:tcPr marL="8226" marR="8226" marT="82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</a:p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EUR)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26" marR="8226" marT="82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 подадени проектни предложения </a:t>
                      </a:r>
                    </a:p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(брой)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26" marR="8226" marT="82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Сключени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договори</a:t>
                      </a:r>
                    </a:p>
                    <a:p>
                      <a:pPr algn="ctr" rtl="0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брой)</a:t>
                      </a:r>
                    </a:p>
                  </a:txBody>
                  <a:tcPr marL="8226" marR="8226" marT="82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Стойност на субсидията на одобрените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проекти</a:t>
                      </a:r>
                    </a:p>
                    <a:p>
                      <a:pPr algn="ctr" rtl="0" fontAlgn="ctr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(EUR)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26" marR="8226" marT="82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96365009"/>
                  </a:ext>
                </a:extLst>
              </a:tr>
              <a:tr h="50071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BG06RDNP001-7.001 </a:t>
                      </a: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Улици</a:t>
                      </a:r>
                    </a:p>
                  </a:txBody>
                  <a:tcPr marL="36000" marR="8226" marT="82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72 236 563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66 432 795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03535994"/>
                  </a:ext>
                </a:extLst>
              </a:tr>
              <a:tr h="751077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BG06RDNP001-7.002 – </a:t>
                      </a: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Образователна инфраструктура 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 Училища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8226" marT="82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16 679 684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14 406 966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56660380"/>
                  </a:ext>
                </a:extLst>
              </a:tr>
              <a:tr h="50071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BG06RDNP001-7.004 - 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Образователна инфраструктура - Детски </a:t>
                      </a: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градини</a:t>
                      </a:r>
                    </a:p>
                  </a:txBody>
                  <a:tcPr marL="36000" marR="8226" marT="82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9 524 896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83 89 300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52812921"/>
                  </a:ext>
                </a:extLst>
              </a:tr>
              <a:tr h="75107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BG06RDNP001-7.005 –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Физкултурни</a:t>
                      </a:r>
                      <a:r>
                        <a:rPr lang="ru-RU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салони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8226" marT="82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7 500 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2 632 643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83340006"/>
                  </a:ext>
                </a:extLst>
              </a:tr>
              <a:tr h="50071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BG06RDNP001-7.006 – </a:t>
                      </a: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Площи</a:t>
                      </a:r>
                    </a:p>
                  </a:txBody>
                  <a:tcPr marL="36000" marR="8226" marT="82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10 101 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786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9 992 218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7091777"/>
                  </a:ext>
                </a:extLst>
              </a:tr>
              <a:tr h="50071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BG06RDNP001-7.007 – </a:t>
                      </a: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Спортна инфраструктура</a:t>
                      </a:r>
                    </a:p>
                  </a:txBody>
                  <a:tcPr marL="36000" marR="8226" marT="82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10 000 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4 697 180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15816762"/>
                  </a:ext>
                </a:extLst>
              </a:tr>
              <a:tr h="50071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BG06RDNP001-7.008 - </a:t>
                      </a: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Енергийна ефективност</a:t>
                      </a:r>
                    </a:p>
                  </a:txBody>
                  <a:tcPr marL="36000" marR="8226" marT="82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10 000 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8 034 886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33407381"/>
                  </a:ext>
                </a:extLst>
              </a:tr>
              <a:tr h="333813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ОБЩО: </a:t>
                      </a:r>
                    </a:p>
                  </a:txBody>
                  <a:tcPr marL="8226" marR="8226" marT="82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136 042 930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527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357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114 585 991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398336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1544471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467544" y="332656"/>
            <a:ext cx="8280920" cy="403187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7.6. „Проучвания и инвестиции, свързани с поддържане, възстановяване и подобряване на културното и природно наследство на селата“ от ПРСР – прием 2016 г.</a:t>
            </a: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6" name="Picture 5" descr="7.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2852936"/>
            <a:ext cx="7632848" cy="38229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36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93525109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613137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2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7.6. „Проучвания и инвестиции, свързани с поддържане, възстановяване и подобряване на културното и природно наследство на селата“ от ПРСР – прием 2016 г. и прием 2020 г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37</a:t>
            </a:fld>
            <a:endParaRPr lang="bg-BG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809715"/>
              </p:ext>
            </p:extLst>
          </p:nvPr>
        </p:nvGraphicFramePr>
        <p:xfrm>
          <a:off x="598381" y="2407149"/>
          <a:ext cx="8006068" cy="3614139"/>
        </p:xfrm>
        <a:graphic>
          <a:graphicData uri="http://schemas.openxmlformats.org/drawingml/2006/table">
            <a:tbl>
              <a:tblPr/>
              <a:tblGrid>
                <a:gridCol w="1336334">
                  <a:extLst>
                    <a:ext uri="{9D8B030D-6E8A-4147-A177-3AD203B41FA5}">
                      <a16:colId xmlns:a16="http://schemas.microsoft.com/office/drawing/2014/main" xmlns="" val="1915128239"/>
                    </a:ext>
                  </a:extLst>
                </a:gridCol>
                <a:gridCol w="2326651">
                  <a:extLst>
                    <a:ext uri="{9D8B030D-6E8A-4147-A177-3AD203B41FA5}">
                      <a16:colId xmlns:a16="http://schemas.microsoft.com/office/drawing/2014/main" xmlns="" val="2407665192"/>
                    </a:ext>
                  </a:extLst>
                </a:gridCol>
                <a:gridCol w="1893139">
                  <a:extLst>
                    <a:ext uri="{9D8B030D-6E8A-4147-A177-3AD203B41FA5}">
                      <a16:colId xmlns:a16="http://schemas.microsoft.com/office/drawing/2014/main" xmlns="" val="3025025193"/>
                    </a:ext>
                  </a:extLst>
                </a:gridCol>
                <a:gridCol w="2449944">
                  <a:extLst>
                    <a:ext uri="{9D8B030D-6E8A-4147-A177-3AD203B41FA5}">
                      <a16:colId xmlns:a16="http://schemas.microsoft.com/office/drawing/2014/main" xmlns="" val="2435327030"/>
                    </a:ext>
                  </a:extLst>
                </a:gridCol>
              </a:tblGrid>
              <a:tr h="433812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ПРИЕМ 2016 г.</a:t>
                      </a:r>
                    </a:p>
                  </a:txBody>
                  <a:tcPr marL="11379" marR="11379" marT="113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42347448"/>
                  </a:ext>
                </a:extLst>
              </a:tr>
              <a:tr h="693317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  (</a:t>
                      </a:r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EUR)</a:t>
                      </a:r>
                    </a:p>
                  </a:txBody>
                  <a:tcPr marL="11379" marR="11379" marT="113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 подадени проектни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предложения</a:t>
                      </a:r>
                      <a:endParaRPr lang="en-US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брой)</a:t>
                      </a:r>
                    </a:p>
                  </a:txBody>
                  <a:tcPr marL="11379" marR="11379" marT="113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 сключени договори</a:t>
                      </a:r>
                    </a:p>
                  </a:txBody>
                  <a:tcPr marL="11379" marR="11379" marT="113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Одобрена финансова 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помощ</a:t>
                      </a:r>
                      <a:endParaRPr lang="en-US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rtl="0" fontAlgn="ctr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EUR)</a:t>
                      </a:r>
                    </a:p>
                  </a:txBody>
                  <a:tcPr marL="11379" marR="11379" marT="113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83269301"/>
                  </a:ext>
                </a:extLst>
              </a:tr>
              <a:tr h="353128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25 915 226</a:t>
                      </a:r>
                    </a:p>
                  </a:txBody>
                  <a:tcPr marL="11379" marR="11379" marT="113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348</a:t>
                      </a:r>
                    </a:p>
                  </a:txBody>
                  <a:tcPr marL="11379" marR="11379" marT="113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</a:p>
                  </a:txBody>
                  <a:tcPr marL="11379" marR="11379" marT="113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24 976 243</a:t>
                      </a:r>
                    </a:p>
                  </a:txBody>
                  <a:tcPr marL="11379" marR="11379" marT="113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34041278"/>
                  </a:ext>
                </a:extLst>
              </a:tr>
              <a:tr h="234492">
                <a:tc>
                  <a:txBody>
                    <a:bodyPr/>
                    <a:lstStyle/>
                    <a:p>
                      <a:pPr algn="ctr" fontAlgn="ctr"/>
                      <a:endParaRPr lang="bg-BG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379" marR="11379" marT="11379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379" marR="11379" marT="11379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379" marR="11379" marT="11379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379" marR="11379" marT="11379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968458772"/>
                  </a:ext>
                </a:extLst>
              </a:tr>
              <a:tr h="234492">
                <a:tc>
                  <a:txBody>
                    <a:bodyPr/>
                    <a:lstStyle/>
                    <a:p>
                      <a:pPr algn="ctr" fontAlgn="ctr"/>
                      <a:endParaRPr lang="bg-BG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379" marR="11379" marT="113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379" marR="11379" marT="113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379" marR="11379" marT="113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379" marR="11379" marT="113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1069379"/>
                  </a:ext>
                </a:extLst>
              </a:tr>
              <a:tr h="445536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ПРИЕМ 2020 г.</a:t>
                      </a:r>
                    </a:p>
                  </a:txBody>
                  <a:tcPr marL="11379" marR="11379" marT="113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64524231"/>
                  </a:ext>
                </a:extLst>
              </a:tr>
              <a:tr h="836473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  (</a:t>
                      </a:r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EUR)</a:t>
                      </a:r>
                    </a:p>
                  </a:txBody>
                  <a:tcPr marL="11379" marR="11379" marT="113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 подадени проектни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предложения</a:t>
                      </a:r>
                      <a:endParaRPr lang="en-US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брой)</a:t>
                      </a:r>
                    </a:p>
                  </a:txBody>
                  <a:tcPr marL="11379" marR="11379" marT="113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Обща стойност на подадените проектни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предложения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EUR)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1379" marR="11379" marT="113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Сключени договори</a:t>
                      </a:r>
                    </a:p>
                    <a:p>
                      <a:pPr algn="ctr" rtl="0" fontAlgn="ctr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(брой) </a:t>
                      </a:r>
                      <a:endParaRPr lang="bg-BG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1379" marR="11379" marT="113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72577931"/>
                  </a:ext>
                </a:extLst>
              </a:tr>
              <a:tr h="38288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14 532 817</a:t>
                      </a:r>
                    </a:p>
                  </a:txBody>
                  <a:tcPr marL="11379" marR="11379" marT="113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</a:t>
                      </a:r>
                    </a:p>
                  </a:txBody>
                  <a:tcPr marL="11379" marR="11379" marT="113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40 751 422</a:t>
                      </a:r>
                    </a:p>
                  </a:txBody>
                  <a:tcPr marL="11379" marR="11379" marT="113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11379" marR="11379" marT="113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13196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1321687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539552" y="0"/>
            <a:ext cx="8280920" cy="206210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Мярка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„Инвестиции в развитие на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горските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райони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подобряване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жизнеспособността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горите“ 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ПРСР – прием 2018 г.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204864"/>
            <a:ext cx="7272808" cy="4176464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38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720712138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472"/>
            <a:ext cx="914400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kumimoji="0" lang="bg-BG" sz="1400" b="1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Подмярка</a:t>
            </a:r>
            <a:r>
              <a:rPr kumimoji="0" lang="bg-BG" sz="1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8.3 „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Предотвратяване на щети по горите от горски пожари, природни бедствия и катастрофични събития“ 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– прием 2018</a:t>
            </a:r>
          </a:p>
          <a:p>
            <a:pPr algn="just">
              <a:defRPr/>
            </a:pPr>
            <a:r>
              <a:rPr lang="bg-BG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8.4 „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Възстановяване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щети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горите от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горски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пожари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бедствия и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катастрофични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събития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прием 2018</a:t>
            </a:r>
          </a:p>
          <a:p>
            <a:pPr algn="just">
              <a:defRPr/>
            </a:pPr>
            <a:r>
              <a:rPr lang="bg-BG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8.6 „Инвестиции в технологии за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лесовъдство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в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преработката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мобилизирането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търговията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горски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продукти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 –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 2018</a:t>
            </a:r>
          </a:p>
          <a:p>
            <a:pPr lvl="0" algn="just">
              <a:defRPr/>
            </a:pP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sz="1400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58316" y="1263914"/>
            <a:ext cx="8686800" cy="1084966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2018 Г.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39</a:t>
            </a:fld>
            <a:endParaRPr lang="bg-BG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3166839"/>
              </p:ext>
            </p:extLst>
          </p:nvPr>
        </p:nvGraphicFramePr>
        <p:xfrm>
          <a:off x="467544" y="2212181"/>
          <a:ext cx="8496944" cy="4368565"/>
        </p:xfrm>
        <a:graphic>
          <a:graphicData uri="http://schemas.openxmlformats.org/drawingml/2006/table">
            <a:tbl>
              <a:tblPr/>
              <a:tblGrid>
                <a:gridCol w="2592288">
                  <a:extLst>
                    <a:ext uri="{9D8B030D-6E8A-4147-A177-3AD203B41FA5}">
                      <a16:colId xmlns:a16="http://schemas.microsoft.com/office/drawing/2014/main" xmlns="" val="2801870478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xmlns="" val="2088427249"/>
                    </a:ext>
                  </a:extLst>
                </a:gridCol>
                <a:gridCol w="880734">
                  <a:extLst>
                    <a:ext uri="{9D8B030D-6E8A-4147-A177-3AD203B41FA5}">
                      <a16:colId xmlns:a16="http://schemas.microsoft.com/office/drawing/2014/main" xmlns="" val="2201853620"/>
                    </a:ext>
                  </a:extLst>
                </a:gridCol>
                <a:gridCol w="1207498">
                  <a:extLst>
                    <a:ext uri="{9D8B030D-6E8A-4147-A177-3AD203B41FA5}">
                      <a16:colId xmlns:a16="http://schemas.microsoft.com/office/drawing/2014/main" xmlns="" val="3048976751"/>
                    </a:ext>
                  </a:extLst>
                </a:gridCol>
                <a:gridCol w="713105">
                  <a:extLst>
                    <a:ext uri="{9D8B030D-6E8A-4147-A177-3AD203B41FA5}">
                      <a16:colId xmlns:a16="http://schemas.microsoft.com/office/drawing/2014/main" xmlns="" val="228410089"/>
                    </a:ext>
                  </a:extLst>
                </a:gridCol>
                <a:gridCol w="1087095">
                  <a:extLst>
                    <a:ext uri="{9D8B030D-6E8A-4147-A177-3AD203B41FA5}">
                      <a16:colId xmlns:a16="http://schemas.microsoft.com/office/drawing/2014/main" xmlns="" val="184343161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xmlns="" val="1521951037"/>
                    </a:ext>
                  </a:extLst>
                </a:gridCol>
              </a:tblGrid>
              <a:tr h="114481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Подмярка</a:t>
                      </a:r>
                      <a:r>
                        <a:rPr lang="bg-BG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</a:p>
                    <a:p>
                      <a:pPr algn="ctr" rtl="0" fontAlgn="ctr"/>
                      <a:r>
                        <a:rPr lang="bg-BG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en-US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</a:t>
                      </a:r>
                      <a:r>
                        <a:rPr lang="bg-BG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  <a:endParaRPr lang="bg-BG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 подадени проектни </a:t>
                      </a:r>
                      <a:r>
                        <a:rPr lang="bg-BG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предложения (брой)</a:t>
                      </a:r>
                      <a:endParaRPr lang="bg-BG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Обща стойност на подадените проектни предложения (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субсидия в </a:t>
                      </a:r>
                      <a:r>
                        <a:rPr lang="en-US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Сключени договори (брой)</a:t>
                      </a:r>
                      <a:br>
                        <a:rPr lang="bg-BG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endParaRPr lang="bg-BG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Стойност на субсидията на одобрените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проекти</a:t>
                      </a:r>
                      <a:endParaRPr lang="en-US" sz="105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rtl="0" fontAlgn="ctr"/>
                      <a:r>
                        <a:rPr lang="en-US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</a:t>
                      </a:r>
                      <a:r>
                        <a:rPr lang="en-US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/>
                      </a:r>
                      <a:b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Проекти в процес на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обработка</a:t>
                      </a:r>
                      <a:endParaRPr lang="en-US" sz="105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rtl="0" fontAlgn="ctr"/>
                      <a:r>
                        <a:rPr lang="en-US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bg-BG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  <a:r>
                        <a:rPr lang="en-US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57800262"/>
                  </a:ext>
                </a:extLst>
              </a:tr>
              <a:tr h="3753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чрез подбор № BG06RDNP001-8.005 по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Подмярка 8.1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„Залесяване и поддръжка“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9 217 </a:t>
                      </a:r>
                      <a:r>
                        <a:rPr lang="bg-BG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778</a:t>
                      </a:r>
                      <a:endParaRPr lang="bg-BG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1 625 </a:t>
                      </a:r>
                      <a:r>
                        <a:rPr lang="bg-BG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703</a:t>
                      </a:r>
                      <a:endParaRPr lang="bg-BG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bg-BG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2930044"/>
                  </a:ext>
                </a:extLst>
              </a:tr>
              <a:tr h="73977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BG06RDNP001-8.004 -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Подмярка 8.3 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„Предотвратяване на щети по горите от горски пожари, природни бедствия и катастрофични събития“. 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17 058 </a:t>
                      </a:r>
                      <a:r>
                        <a:rPr lang="bg-BG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999</a:t>
                      </a:r>
                      <a:endParaRPr lang="bg-BG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25 708 </a:t>
                      </a:r>
                      <a:r>
                        <a:rPr lang="bg-BG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223</a:t>
                      </a:r>
                      <a:endParaRPr lang="bg-BG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14 924 </a:t>
                      </a:r>
                      <a:r>
                        <a:rPr lang="bg-BG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786</a:t>
                      </a:r>
                      <a:endParaRPr lang="bg-BG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2496682"/>
                  </a:ext>
                </a:extLst>
              </a:tr>
              <a:tr h="73977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BG06RDNP001-8.002 -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Подмярка 8.4 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„Възстановяване на щети по горите от горски пожари, природни бедствия и катастрофични събития“ </a:t>
                      </a:r>
                    </a:p>
                  </a:txBody>
                  <a:tcPr marL="36000" marR="36000" marT="36000" marB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8 000 </a:t>
                      </a:r>
                      <a:r>
                        <a:rPr lang="bg-BG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000</a:t>
                      </a:r>
                      <a:endParaRPr lang="bg-BG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2 569 </a:t>
                      </a:r>
                      <a:r>
                        <a:rPr lang="bg-BG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897</a:t>
                      </a:r>
                      <a:endParaRPr lang="bg-BG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    2 </a:t>
                      </a:r>
                      <a:r>
                        <a:rPr kumimoji="0" lang="bg-BG" sz="1050" b="0" i="0" u="none" strike="noStrike" kern="120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389</a:t>
                      </a:r>
                      <a:r>
                        <a:rPr kumimoji="0" lang="bg-BG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bg-BG" sz="105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425</a:t>
                      </a:r>
                      <a:endParaRPr kumimoji="0" lang="bg-BG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59821317"/>
                  </a:ext>
                </a:extLst>
              </a:tr>
              <a:tr h="110424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BG06RDNP001-8.001 по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Подмярка 8.6 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„Инвестиции в технологии за лесовъдство и в преработката, мобилизирането и търговията с горски продукти“ от мярка 8 „Инвестиции в развитие на горските райони и подобряване жизнеспособността на горите“. </a:t>
                      </a:r>
                    </a:p>
                  </a:txBody>
                  <a:tcPr marL="36000" marR="36000" marT="36000" marB="360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18 000 </a:t>
                      </a:r>
                      <a:r>
                        <a:rPr lang="bg-BG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000</a:t>
                      </a:r>
                      <a:endParaRPr lang="bg-BG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40 583 </a:t>
                      </a:r>
                      <a:r>
                        <a:rPr lang="bg-BG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858</a:t>
                      </a:r>
                      <a:endParaRPr lang="bg-BG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bg-BG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859171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0195224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TextBox 9"/>
          <p:cNvSpPr txBox="1"/>
          <p:nvPr/>
        </p:nvSpPr>
        <p:spPr>
          <a:xfrm>
            <a:off x="179512" y="-8408"/>
            <a:ext cx="8208912" cy="504056"/>
          </a:xfrm>
          <a:prstGeom prst="rect">
            <a:avLst/>
          </a:prstGeom>
        </p:spPr>
        <p:txBody>
          <a:bodyPr wrap="square" rtlCol="0">
            <a:normAutofit/>
          </a:bodyPr>
          <a:lstStyle/>
          <a:p>
            <a:pPr algn="ctr"/>
            <a:r>
              <a:rPr lang="bg-BG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ИЗПЪЛНЕНИЕ НА ПРСР 2014-2020 </a:t>
            </a:r>
            <a:endParaRPr lang="bg-BG" sz="2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0923942"/>
              </p:ext>
            </p:extLst>
          </p:nvPr>
        </p:nvGraphicFramePr>
        <p:xfrm>
          <a:off x="179512" y="5589240"/>
          <a:ext cx="8686799" cy="1308174"/>
        </p:xfrm>
        <a:graphic>
          <a:graphicData uri="http://schemas.openxmlformats.org/drawingml/2006/table">
            <a:tbl>
              <a:tblPr/>
              <a:tblGrid>
                <a:gridCol w="1920914">
                  <a:extLst>
                    <a:ext uri="{9D8B030D-6E8A-4147-A177-3AD203B41FA5}">
                      <a16:colId xmlns:a16="http://schemas.microsoft.com/office/drawing/2014/main" xmlns="" val="3605271101"/>
                    </a:ext>
                  </a:extLst>
                </a:gridCol>
                <a:gridCol w="581610">
                  <a:extLst>
                    <a:ext uri="{9D8B030D-6E8A-4147-A177-3AD203B41FA5}">
                      <a16:colId xmlns:a16="http://schemas.microsoft.com/office/drawing/2014/main" xmlns="" val="3440650575"/>
                    </a:ext>
                  </a:extLst>
                </a:gridCol>
                <a:gridCol w="629633">
                  <a:extLst>
                    <a:ext uri="{9D8B030D-6E8A-4147-A177-3AD203B41FA5}">
                      <a16:colId xmlns:a16="http://schemas.microsoft.com/office/drawing/2014/main" xmlns="" val="1485309377"/>
                    </a:ext>
                  </a:extLst>
                </a:gridCol>
                <a:gridCol w="588280">
                  <a:extLst>
                    <a:ext uri="{9D8B030D-6E8A-4147-A177-3AD203B41FA5}">
                      <a16:colId xmlns:a16="http://schemas.microsoft.com/office/drawing/2014/main" xmlns="" val="1310680071"/>
                    </a:ext>
                  </a:extLst>
                </a:gridCol>
                <a:gridCol w="485564">
                  <a:extLst>
                    <a:ext uri="{9D8B030D-6E8A-4147-A177-3AD203B41FA5}">
                      <a16:colId xmlns:a16="http://schemas.microsoft.com/office/drawing/2014/main" xmlns="" val="2722596802"/>
                    </a:ext>
                  </a:extLst>
                </a:gridCol>
                <a:gridCol w="496236">
                  <a:extLst>
                    <a:ext uri="{9D8B030D-6E8A-4147-A177-3AD203B41FA5}">
                      <a16:colId xmlns:a16="http://schemas.microsoft.com/office/drawing/2014/main" xmlns="" val="748590668"/>
                    </a:ext>
                  </a:extLst>
                </a:gridCol>
                <a:gridCol w="540257">
                  <a:extLst>
                    <a:ext uri="{9D8B030D-6E8A-4147-A177-3AD203B41FA5}">
                      <a16:colId xmlns:a16="http://schemas.microsoft.com/office/drawing/2014/main" xmlns="" val="1769687791"/>
                    </a:ext>
                  </a:extLst>
                </a:gridCol>
                <a:gridCol w="668318">
                  <a:extLst>
                    <a:ext uri="{9D8B030D-6E8A-4147-A177-3AD203B41FA5}">
                      <a16:colId xmlns:a16="http://schemas.microsoft.com/office/drawing/2014/main" xmlns="" val="3394088187"/>
                    </a:ext>
                  </a:extLst>
                </a:gridCol>
                <a:gridCol w="661648">
                  <a:extLst>
                    <a:ext uri="{9D8B030D-6E8A-4147-A177-3AD203B41FA5}">
                      <a16:colId xmlns:a16="http://schemas.microsoft.com/office/drawing/2014/main" xmlns="" val="3205927295"/>
                    </a:ext>
                  </a:extLst>
                </a:gridCol>
                <a:gridCol w="715007">
                  <a:extLst>
                    <a:ext uri="{9D8B030D-6E8A-4147-A177-3AD203B41FA5}">
                      <a16:colId xmlns:a16="http://schemas.microsoft.com/office/drawing/2014/main" xmlns="" val="1161581306"/>
                    </a:ext>
                  </a:extLst>
                </a:gridCol>
                <a:gridCol w="618961">
                  <a:extLst>
                    <a:ext uri="{9D8B030D-6E8A-4147-A177-3AD203B41FA5}">
                      <a16:colId xmlns:a16="http://schemas.microsoft.com/office/drawing/2014/main" xmlns="" val="3702261892"/>
                    </a:ext>
                  </a:extLst>
                </a:gridCol>
                <a:gridCol w="780371">
                  <a:extLst>
                    <a:ext uri="{9D8B030D-6E8A-4147-A177-3AD203B41FA5}">
                      <a16:colId xmlns:a16="http://schemas.microsoft.com/office/drawing/2014/main" xmlns="" val="1143512082"/>
                    </a:ext>
                  </a:extLst>
                </a:gridCol>
              </a:tblGrid>
              <a:tr h="74153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*Сумите са в евро /1 EUR= 1.9558 лв.</a:t>
                      </a: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10186471"/>
                  </a:ext>
                </a:extLst>
              </a:tr>
              <a:tr h="74153">
                <a:tc gridSpan="12"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 За мерки 10, 11, 12 и 13 не е приложимо, тъй като по тези мерки се подават заявления за плащане всяка година.</a:t>
                      </a: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13392276"/>
                  </a:ext>
                </a:extLst>
              </a:tr>
              <a:tr h="145624">
                <a:tc gridSpan="12"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*** Включени са разплатените заявленията и прогнозни данни с поети ангажименти по мерки 10, 11, тъй като по тези мерки се подават искане за плащане всяка година, което може да съдържа различна информация от предходните. За М10 и 11 за 2017 г. не са преминали задължителните административни проверки за одобрение и изпълнение на многогодишните ангажименти. По М12 и М13 не се поемат многогодишни ангажименти.</a:t>
                      </a: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3635352"/>
                  </a:ext>
                </a:extLst>
              </a:tr>
              <a:tr h="74153">
                <a:tc gridSpan="8"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**** По </a:t>
                      </a:r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Мярка 2 със заповеди на Министъра на земеделието, храните и горите са обявени два приема за предоставяне на консултантски услуги от НССЗ.</a:t>
                      </a: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63204842"/>
                  </a:ext>
                </a:extLst>
              </a:tr>
              <a:tr h="145624">
                <a:tc gridSpan="12"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***** Отчетените средства за изпълнение по Мярка 8 се отнасят за преходните договори по Мярка 223 от ПРСР 2007-2013 , а по Мярка 9 се отнасят за преходни договори по мярка 142 от ПРСР2007-2013, с поети многогодишни ангажименти и осигурен бюджет от ПРСР 2014-2020</a:t>
                      </a:r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34563749"/>
                  </a:ext>
                </a:extLst>
              </a:tr>
              <a:tr h="74153">
                <a:tc gridSpan="11"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******В тримесечното отчитане от Комисията по селскостопанските фондове към 31.05.2017 за ПРСР 2014-2020 е включен аванс, който не е отчетен в настоящата справка</a:t>
                      </a:r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7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b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*******</a:t>
                      </a:r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Плащания по подмярка 2.1.1. Тези по 2.1.2 са към Тематичната подпрограма</a:t>
                      </a:r>
                      <a:endParaRPr lang="en-US" sz="7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b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********</a:t>
                      </a:r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Плащания по подмярка 6.1. Тези по 6.3 са към Тематичната подпрограма</a:t>
                      </a:r>
                      <a:endParaRPr lang="en-US" sz="7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b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*********</a:t>
                      </a:r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Тематична подпрограма</a:t>
                      </a:r>
                      <a:r>
                        <a:rPr lang="en-US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3 770 516 евро (ЕЗФРСР) или 4 435 901 евро (ЕЗФРСР + НБ) по подмярка 2.1.2 + 30 367 747 евро (ЕЗФРСР) или 35 726 764 евро (ЕЗФРСР + НБ) по подмярка 6.3.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74862053"/>
                  </a:ext>
                </a:extLst>
              </a:tr>
              <a:tr h="74153">
                <a:tc gridSpan="12">
                  <a:txBody>
                    <a:bodyPr/>
                    <a:lstStyle/>
                    <a:p>
                      <a:pPr algn="l" fontAlgn="b"/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0756239"/>
                  </a:ext>
                </a:extLst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4</a:t>
            </a:fld>
            <a:endParaRPr lang="bg-BG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789834"/>
              </p:ext>
            </p:extLst>
          </p:nvPr>
        </p:nvGraphicFramePr>
        <p:xfrm>
          <a:off x="251520" y="404659"/>
          <a:ext cx="8614791" cy="5117111"/>
        </p:xfrm>
        <a:graphic>
          <a:graphicData uri="http://schemas.openxmlformats.org/drawingml/2006/table">
            <a:tbl>
              <a:tblPr/>
              <a:tblGrid>
                <a:gridCol w="2292690">
                  <a:extLst>
                    <a:ext uri="{9D8B030D-6E8A-4147-A177-3AD203B41FA5}">
                      <a16:colId xmlns:a16="http://schemas.microsoft.com/office/drawing/2014/main" xmlns="" val="1924197963"/>
                    </a:ext>
                  </a:extLst>
                </a:gridCol>
                <a:gridCol w="790979">
                  <a:extLst>
                    <a:ext uri="{9D8B030D-6E8A-4147-A177-3AD203B41FA5}">
                      <a16:colId xmlns:a16="http://schemas.microsoft.com/office/drawing/2014/main" xmlns="" val="3237598658"/>
                    </a:ext>
                  </a:extLst>
                </a:gridCol>
                <a:gridCol w="699271">
                  <a:extLst>
                    <a:ext uri="{9D8B030D-6E8A-4147-A177-3AD203B41FA5}">
                      <a16:colId xmlns:a16="http://schemas.microsoft.com/office/drawing/2014/main" xmlns="" val="2821744093"/>
                    </a:ext>
                  </a:extLst>
                </a:gridCol>
                <a:gridCol w="756589">
                  <a:extLst>
                    <a:ext uri="{9D8B030D-6E8A-4147-A177-3AD203B41FA5}">
                      <a16:colId xmlns:a16="http://schemas.microsoft.com/office/drawing/2014/main" xmlns="" val="875640402"/>
                    </a:ext>
                  </a:extLst>
                </a:gridCol>
                <a:gridCol w="836833">
                  <a:extLst>
                    <a:ext uri="{9D8B030D-6E8A-4147-A177-3AD203B41FA5}">
                      <a16:colId xmlns:a16="http://schemas.microsoft.com/office/drawing/2014/main" xmlns="" val="1201506212"/>
                    </a:ext>
                  </a:extLst>
                </a:gridCol>
                <a:gridCol w="871222">
                  <a:extLst>
                    <a:ext uri="{9D8B030D-6E8A-4147-A177-3AD203B41FA5}">
                      <a16:colId xmlns:a16="http://schemas.microsoft.com/office/drawing/2014/main" xmlns="" val="899217331"/>
                    </a:ext>
                  </a:extLst>
                </a:gridCol>
                <a:gridCol w="802443">
                  <a:extLst>
                    <a:ext uri="{9D8B030D-6E8A-4147-A177-3AD203B41FA5}">
                      <a16:colId xmlns:a16="http://schemas.microsoft.com/office/drawing/2014/main" xmlns="" val="857873241"/>
                    </a:ext>
                  </a:extLst>
                </a:gridCol>
                <a:gridCol w="782382">
                  <a:extLst>
                    <a:ext uri="{9D8B030D-6E8A-4147-A177-3AD203B41FA5}">
                      <a16:colId xmlns:a16="http://schemas.microsoft.com/office/drawing/2014/main" xmlns="" val="856407417"/>
                    </a:ext>
                  </a:extLst>
                </a:gridCol>
                <a:gridCol w="782382">
                  <a:extLst>
                    <a:ext uri="{9D8B030D-6E8A-4147-A177-3AD203B41FA5}">
                      <a16:colId xmlns:a16="http://schemas.microsoft.com/office/drawing/2014/main" xmlns="" val="2397540430"/>
                    </a:ext>
                  </a:extLst>
                </a:gridCol>
              </a:tblGrid>
              <a:tr h="66551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 публични средства, евро (ЕЗФРСР+НФ)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Бюджет, евро (ЕЗФРСР)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 по отворени приеми/кампании към 30.11.2020 г. (ЕЗФРСР*)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***Договорени суми към 30.11.2020 г. ЕЗФРСР*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 на изпълнение на ПРСР спрямо бюджет от отворени приеми/кампании (ЕЗФРСР)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 на изпълнение на ПРСР спрямо общ бюджет по мярката (ЕЗФРСР)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******Изплатени суми към 30.11.2020 г. ЕЗФРСР*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 нa усвояване спрямо общ бюджет по мярката (ЕЗФРСР)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68809814"/>
                  </a:ext>
                </a:extLst>
              </a:tr>
              <a:tr h="2218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1-Трансфер на знания и действия за осведомяване.</a:t>
                      </a:r>
                    </a:p>
                  </a:txBody>
                  <a:tcPr marL="36000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23 000 000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20 700 000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46836572"/>
                  </a:ext>
                </a:extLst>
              </a:tr>
              <a:tr h="33322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2-Консултантски услуги,управление на стопанството и услуги по заместване в стопанството.*******</a:t>
                      </a:r>
                    </a:p>
                  </a:txBody>
                  <a:tcPr marL="36000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3 254 532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2 766 352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1 407 016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48410946"/>
                  </a:ext>
                </a:extLst>
              </a:tr>
              <a:tr h="14789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4-Инвестиции в материални активи.</a:t>
                      </a:r>
                    </a:p>
                  </a:txBody>
                  <a:tcPr marL="36000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776 972 726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636 491 224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595 572 820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494 310 223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283 882 916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53171617"/>
                  </a:ext>
                </a:extLst>
              </a:tr>
              <a:tr h="55459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5-Възстановяване на потенциала за селскостопанска продукция, претърпял щети в резултат на природни бедствия или катастрофични събития, и въвеждане на подходящи превантивни мерки</a:t>
                      </a:r>
                    </a:p>
                  </a:txBody>
                  <a:tcPr marL="36000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31 471 690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26 750 935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26971458"/>
                  </a:ext>
                </a:extLst>
              </a:tr>
              <a:tr h="22461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6-Развитие на стопанството и стопанската дейност.********</a:t>
                      </a:r>
                    </a:p>
                  </a:txBody>
                  <a:tcPr marL="36000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160 880 469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140 904 050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153 761 875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60 306 493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54 031 339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18558763"/>
                  </a:ext>
                </a:extLst>
              </a:tr>
              <a:tr h="22461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7-Основни услуги и обновяване на селата в селските райони.</a:t>
                      </a:r>
                    </a:p>
                  </a:txBody>
                  <a:tcPr marL="36000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595 725 911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506 367 024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485 117 024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484 627 175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259 133 209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94916032"/>
                  </a:ext>
                </a:extLst>
              </a:tr>
              <a:tr h="33275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8-Инвестиции в развитието на горските площи и подобряване на жизнеспособността на горите.*****</a:t>
                      </a:r>
                    </a:p>
                  </a:txBody>
                  <a:tcPr marL="36000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52 277 375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43 513 991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20 936 546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14 465 852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403 330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53454364"/>
                  </a:ext>
                </a:extLst>
              </a:tr>
              <a:tr h="22461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9-Учредяване на групи и организации на производителите.*****</a:t>
                      </a:r>
                    </a:p>
                  </a:txBody>
                  <a:tcPr marL="36000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9 316 503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8 384 852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6 807 311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7 596 285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1 052 365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69148603"/>
                  </a:ext>
                </a:extLst>
              </a:tr>
              <a:tr h="147892"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10-Агроекология и климат.</a:t>
                      </a:r>
                    </a:p>
                  </a:txBody>
                  <a:tcPr marL="36000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223 346 669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167 510 002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167 510 002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154 446 823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131 734 765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74079150"/>
                  </a:ext>
                </a:extLst>
              </a:tr>
              <a:tr h="147892"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11-Биологично земеделие.</a:t>
                      </a:r>
                    </a:p>
                  </a:txBody>
                  <a:tcPr marL="36000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191 593 439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143 695 079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143 695 079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113 695 079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95 690 560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72616423"/>
                  </a:ext>
                </a:extLst>
              </a:tr>
              <a:tr h="22461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12- Плащания по „Натура-2000” и Рамковата директива за водите.</a:t>
                      </a:r>
                    </a:p>
                  </a:txBody>
                  <a:tcPr marL="36000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139 676 037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104 757 028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104 757 028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53 246 074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87 322 480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86150217"/>
                  </a:ext>
                </a:extLst>
              </a:tr>
              <a:tr h="22461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13- Плащания за райони,изправени пред природни или други специфични ограничения.</a:t>
                      </a:r>
                    </a:p>
                  </a:txBody>
                  <a:tcPr marL="36000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284 354 675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213 266 006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213 266 006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105 382 167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174 921 695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4226507"/>
                  </a:ext>
                </a:extLst>
              </a:tr>
              <a:tr h="14789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14-Хуманно отношение към животните.</a:t>
                      </a:r>
                    </a:p>
                  </a:txBody>
                  <a:tcPr marL="36000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35 881 537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30 499 306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5 628 455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82218934"/>
                  </a:ext>
                </a:extLst>
              </a:tr>
              <a:tr h="147892"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16-Сътрудничество.</a:t>
                      </a:r>
                    </a:p>
                  </a:txBody>
                  <a:tcPr marL="36000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28 000 000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25 200 000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092462"/>
                  </a:ext>
                </a:extLst>
              </a:tr>
              <a:tr h="147892"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19-ВОМР (ЛИДЕР)</a:t>
                      </a:r>
                    </a:p>
                  </a:txBody>
                  <a:tcPr marL="36000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131 484 277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118 335 849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76 068 394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2 314 173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15 358 946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17877553"/>
                  </a:ext>
                </a:extLst>
              </a:tr>
              <a:tr h="147892"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20-Техническа помощ.</a:t>
                      </a:r>
                    </a:p>
                  </a:txBody>
                  <a:tcPr marL="36000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44 109 734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37 493 274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18 404 029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15369757"/>
                  </a:ext>
                </a:extLst>
              </a:tr>
              <a:tr h="33322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21 - Извънредно временно подпомагане за земеделските стопани и МСП, които са особено засегнати от кризата, предизвикана от COVID-19</a:t>
                      </a:r>
                    </a:p>
                  </a:txBody>
                  <a:tcPr marL="36000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54 361 947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46 207 655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28 215 000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31 352 820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24310422"/>
                  </a:ext>
                </a:extLst>
              </a:tr>
              <a:tr h="2218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Тематична подпрограма по ПРСР 2014-2020*********</a:t>
                      </a:r>
                    </a:p>
                  </a:txBody>
                  <a:tcPr marL="36000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90 440 398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76 874 338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49 300 000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23 982 750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36 379 552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14174561"/>
                  </a:ext>
                </a:extLst>
              </a:tr>
              <a:tr h="147892"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Финансов инструмент</a:t>
                      </a:r>
                    </a:p>
                  </a:txBody>
                  <a:tcPr marL="36000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20 000 000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17 000 000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32491485"/>
                  </a:ext>
                </a:extLst>
              </a:tr>
              <a:tr h="147892"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 ПРСР: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2 896 147 918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2 366 716 966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2 045 007 084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1 514 373 095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1 196 703 476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51%</a:t>
                      </a:r>
                    </a:p>
                  </a:txBody>
                  <a:tcPr marL="7263" marR="7263" marT="72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999196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4927375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539552" y="0"/>
            <a:ext cx="8280920" cy="156966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Мярка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„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Учредяване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групи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организации на 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производители“ 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ПРСР – прием 2018 г.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420888"/>
            <a:ext cx="7696720" cy="3528392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40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227086477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72842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kumimoji="0" lang="bg-BG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Мярка </a:t>
            </a: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en-US" sz="2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2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Учредяване </a:t>
            </a: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групи и организации на производители</a:t>
            </a:r>
            <a:r>
              <a:rPr lang="ru-RU" sz="2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 от ПРСР</a:t>
            </a:r>
          </a:p>
          <a:p>
            <a:pPr lvl="0" algn="ctr">
              <a:defRPr/>
            </a:pPr>
            <a:r>
              <a:rPr lang="ru-RU" sz="2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 2018 г.</a:t>
            </a:r>
            <a:endParaRPr kumimoji="0" lang="ru-RU" sz="2000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58316" y="1465312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2018 Г.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5313466"/>
              </p:ext>
            </p:extLst>
          </p:nvPr>
        </p:nvGraphicFramePr>
        <p:xfrm>
          <a:off x="179513" y="3284983"/>
          <a:ext cx="8812087" cy="2232249"/>
        </p:xfrm>
        <a:graphic>
          <a:graphicData uri="http://schemas.openxmlformats.org/drawingml/2006/table">
            <a:tbl>
              <a:tblPr/>
              <a:tblGrid>
                <a:gridCol w="2488949">
                  <a:extLst>
                    <a:ext uri="{9D8B030D-6E8A-4147-A177-3AD203B41FA5}">
                      <a16:colId xmlns:a16="http://schemas.microsoft.com/office/drawing/2014/main" xmlns="" val="2097817078"/>
                    </a:ext>
                  </a:extLst>
                </a:gridCol>
                <a:gridCol w="805248">
                  <a:extLst>
                    <a:ext uri="{9D8B030D-6E8A-4147-A177-3AD203B41FA5}">
                      <a16:colId xmlns:a16="http://schemas.microsoft.com/office/drawing/2014/main" xmlns="" val="4030205793"/>
                    </a:ext>
                  </a:extLst>
                </a:gridCol>
                <a:gridCol w="1244474">
                  <a:extLst>
                    <a:ext uri="{9D8B030D-6E8A-4147-A177-3AD203B41FA5}">
                      <a16:colId xmlns:a16="http://schemas.microsoft.com/office/drawing/2014/main" xmlns="" val="3191332881"/>
                    </a:ext>
                  </a:extLst>
                </a:gridCol>
                <a:gridCol w="1171270">
                  <a:extLst>
                    <a:ext uri="{9D8B030D-6E8A-4147-A177-3AD203B41FA5}">
                      <a16:colId xmlns:a16="http://schemas.microsoft.com/office/drawing/2014/main" xmlns="" val="1010253100"/>
                    </a:ext>
                  </a:extLst>
                </a:gridCol>
                <a:gridCol w="512431">
                  <a:extLst>
                    <a:ext uri="{9D8B030D-6E8A-4147-A177-3AD203B41FA5}">
                      <a16:colId xmlns:a16="http://schemas.microsoft.com/office/drawing/2014/main" xmlns="" val="1233780283"/>
                    </a:ext>
                  </a:extLst>
                </a:gridCol>
                <a:gridCol w="1171270">
                  <a:extLst>
                    <a:ext uri="{9D8B030D-6E8A-4147-A177-3AD203B41FA5}">
                      <a16:colId xmlns:a16="http://schemas.microsoft.com/office/drawing/2014/main" xmlns="" val="1254558010"/>
                    </a:ext>
                  </a:extLst>
                </a:gridCol>
                <a:gridCol w="439226">
                  <a:extLst>
                    <a:ext uri="{9D8B030D-6E8A-4147-A177-3AD203B41FA5}">
                      <a16:colId xmlns:a16="http://schemas.microsoft.com/office/drawing/2014/main" xmlns="" val="910266687"/>
                    </a:ext>
                  </a:extLst>
                </a:gridCol>
                <a:gridCol w="979219">
                  <a:extLst>
                    <a:ext uri="{9D8B030D-6E8A-4147-A177-3AD203B41FA5}">
                      <a16:colId xmlns:a16="http://schemas.microsoft.com/office/drawing/2014/main" xmlns="" val="550831033"/>
                    </a:ext>
                  </a:extLst>
                </a:gridCol>
              </a:tblGrid>
              <a:tr h="288159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Вид на инвестицията</a:t>
                      </a: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 подадени проектни 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предложения</a:t>
                      </a:r>
                    </a:p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(брой)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Обща стойност на подадените проектни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предложения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</a:p>
                    <a:p>
                      <a:pPr algn="ctr" rtl="0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Обработени заявления</a:t>
                      </a: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Сключени </a:t>
                      </a: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договори</a:t>
                      </a: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47663078"/>
                  </a:ext>
                </a:extLst>
              </a:tr>
              <a:tr h="835268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</a:t>
                      </a:r>
                    </a:p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Субсидия</a:t>
                      </a:r>
                    </a:p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Одобрена субсидия</a:t>
                      </a:r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20164805"/>
                  </a:ext>
                </a:extLst>
              </a:tr>
              <a:tr h="1108822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BG06RDNP001-9.001 - Мярка 9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"Учредяване на групи и организации на производители" от Програмата за развитие на селските райони за периода 2014 - 2020 г. 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7 563 </a:t>
                      </a:r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679</a:t>
                      </a:r>
                      <a:endParaRPr lang="bg-BG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609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588</a:t>
                      </a:r>
                      <a:endParaRPr lang="bg-BG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</a:t>
                      </a:r>
                      <a:endParaRPr lang="bg-BG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  <a:endParaRPr lang="bg-BG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440</a:t>
                      </a:r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316</a:t>
                      </a:r>
                      <a:endParaRPr lang="bg-BG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82042030"/>
                  </a:ext>
                </a:extLst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41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909987906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472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kumimoji="0" lang="bg-BG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Мярка </a:t>
            </a:r>
            <a:r>
              <a:rPr kumimoji="0" lang="en-US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.2.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Прилагане на операции в рамките на стратегии за Водено от общностите местно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</a:t>
            </a:r>
            <a:r>
              <a:rPr lang="bg-BG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endParaRPr kumimoji="0" lang="ru-RU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58316" y="961256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42</a:t>
            </a:fld>
            <a:endParaRPr lang="bg-BG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9217337"/>
              </p:ext>
            </p:extLst>
          </p:nvPr>
        </p:nvGraphicFramePr>
        <p:xfrm>
          <a:off x="827584" y="2132856"/>
          <a:ext cx="7488832" cy="1742008"/>
        </p:xfrm>
        <a:graphic>
          <a:graphicData uri="http://schemas.openxmlformats.org/drawingml/2006/table">
            <a:tbl>
              <a:tblPr/>
              <a:tblGrid>
                <a:gridCol w="1520680">
                  <a:extLst>
                    <a:ext uri="{9D8B030D-6E8A-4147-A177-3AD203B41FA5}">
                      <a16:colId xmlns:a16="http://schemas.microsoft.com/office/drawing/2014/main" xmlns="" val="1389474150"/>
                    </a:ext>
                  </a:extLst>
                </a:gridCol>
                <a:gridCol w="3781865">
                  <a:extLst>
                    <a:ext uri="{9D8B030D-6E8A-4147-A177-3AD203B41FA5}">
                      <a16:colId xmlns:a16="http://schemas.microsoft.com/office/drawing/2014/main" xmlns="" val="2313575849"/>
                    </a:ext>
                  </a:extLst>
                </a:gridCol>
                <a:gridCol w="2186287">
                  <a:extLst>
                    <a:ext uri="{9D8B030D-6E8A-4147-A177-3AD203B41FA5}">
                      <a16:colId xmlns:a16="http://schemas.microsoft.com/office/drawing/2014/main" xmlns="" val="216919448"/>
                    </a:ext>
                  </a:extLst>
                </a:gridCol>
              </a:tblGrid>
              <a:tr h="647700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Проектни предложения по приоритетно ос "Подкрепа за местно развитие по ЛИДЕР" (ВОМР - Водено от общностите местно развитие)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38153945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Подадени проектни предложения, общо</a:t>
                      </a:r>
                    </a:p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(брой)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Обща стойност на всички подадени проектни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предложения</a:t>
                      </a:r>
                    </a:p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Обща</a:t>
                      </a:r>
                      <a:r>
                        <a:rPr lang="bg-BG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сума на заявената субсидия</a:t>
                      </a:r>
                    </a:p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7397420"/>
                  </a:ext>
                </a:extLst>
              </a:tr>
              <a:tr h="408508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</a:rPr>
                        <a:t>1 910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</a:rPr>
                        <a:t>312 235 </a:t>
                      </a:r>
                      <a:r>
                        <a:rPr lang="bg-BG" sz="1100" b="0" i="0" u="none" strike="noStrike" dirty="0" smtClean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</a:rPr>
                        <a:t>831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</a:rPr>
                        <a:t>271 856 </a:t>
                      </a:r>
                      <a:r>
                        <a:rPr lang="bg-BG" sz="1100" b="0" i="0" u="none" strike="noStrike" dirty="0" smtClean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</a:rPr>
                        <a:t>525</a:t>
                      </a:r>
                      <a:endParaRPr lang="bg-BG" sz="1100" b="0" i="0" u="none" strike="noStrike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54600043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7700101"/>
              </p:ext>
            </p:extLst>
          </p:nvPr>
        </p:nvGraphicFramePr>
        <p:xfrm>
          <a:off x="899592" y="4279280"/>
          <a:ext cx="7488832" cy="1094308"/>
        </p:xfrm>
        <a:graphic>
          <a:graphicData uri="http://schemas.openxmlformats.org/drawingml/2006/table">
            <a:tbl>
              <a:tblPr/>
              <a:tblGrid>
                <a:gridCol w="1520680">
                  <a:extLst>
                    <a:ext uri="{9D8B030D-6E8A-4147-A177-3AD203B41FA5}">
                      <a16:colId xmlns:a16="http://schemas.microsoft.com/office/drawing/2014/main" xmlns="" val="1389474150"/>
                    </a:ext>
                  </a:extLst>
                </a:gridCol>
                <a:gridCol w="3781865">
                  <a:extLst>
                    <a:ext uri="{9D8B030D-6E8A-4147-A177-3AD203B41FA5}">
                      <a16:colId xmlns:a16="http://schemas.microsoft.com/office/drawing/2014/main" xmlns="" val="2313575849"/>
                    </a:ext>
                  </a:extLst>
                </a:gridCol>
                <a:gridCol w="2186287">
                  <a:extLst>
                    <a:ext uri="{9D8B030D-6E8A-4147-A177-3AD203B41FA5}">
                      <a16:colId xmlns:a16="http://schemas.microsoft.com/office/drawing/2014/main" xmlns="" val="216919448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Процедури, подадени към РА за извършване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на контрол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 общо</a:t>
                      </a:r>
                    </a:p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(брой)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Разпределени процедури за обработка в отдел ПСВОМР</a:t>
                      </a:r>
                    </a:p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Обработени</a:t>
                      </a:r>
                      <a:r>
                        <a:rPr lang="bg-BG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процедури в отдел ПСВОМР</a:t>
                      </a:r>
                    </a:p>
                    <a:p>
                      <a:pPr algn="ctr" fontAlgn="ctr"/>
                      <a:r>
                        <a:rPr lang="bg-BG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(брой)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7397420"/>
                  </a:ext>
                </a:extLst>
              </a:tr>
              <a:tr h="408508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 smtClean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</a:rPr>
                        <a:t>404</a:t>
                      </a:r>
                      <a:endParaRPr lang="bg-BG" sz="1100" b="0" i="0" u="none" strike="noStrike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 smtClean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</a:rPr>
                        <a:t>373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 smtClean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</a:rPr>
                        <a:t>260</a:t>
                      </a:r>
                    </a:p>
                    <a:p>
                      <a:pPr algn="ctr" fontAlgn="ctr"/>
                      <a:endParaRPr lang="bg-BG" sz="1100" b="0" i="0" u="none" strike="noStrike" dirty="0">
                        <a:solidFill>
                          <a:srgbClr val="333333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546000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7102669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88640"/>
            <a:ext cx="8458200" cy="936104"/>
          </a:xfrm>
        </p:spPr>
        <p:txBody>
          <a:bodyPr anchor="ctr">
            <a:normAutofit/>
          </a:bodyPr>
          <a:lstStyle/>
          <a:p>
            <a:pPr algn="ctr"/>
            <a:r>
              <a:rPr lang="bg-BG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СКЛЮЧЕНИ ДОГОВОРИ ПО ДАННИ ОТ ИСАК ПРЕЗ МИГ КЪМ 30.11.2020 Г.</a:t>
            </a:r>
            <a:endParaRPr lang="bg-BG" sz="1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61D9D6-73B7-4EEA-860B-BC2F5A553BD2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srgbClr val="E4F4DF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srgbClr val="E4F4DF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6719506"/>
              </p:ext>
            </p:extLst>
          </p:nvPr>
        </p:nvGraphicFramePr>
        <p:xfrm>
          <a:off x="683567" y="1264876"/>
          <a:ext cx="7947771" cy="5116448"/>
        </p:xfrm>
        <a:graphic>
          <a:graphicData uri="http://schemas.openxmlformats.org/drawingml/2006/table">
            <a:tbl>
              <a:tblPr/>
              <a:tblGrid>
                <a:gridCol w="2140213">
                  <a:extLst>
                    <a:ext uri="{9D8B030D-6E8A-4147-A177-3AD203B41FA5}">
                      <a16:colId xmlns:a16="http://schemas.microsoft.com/office/drawing/2014/main" xmlns="" val="1301981113"/>
                    </a:ext>
                  </a:extLst>
                </a:gridCol>
                <a:gridCol w="3410965">
                  <a:extLst>
                    <a:ext uri="{9D8B030D-6E8A-4147-A177-3AD203B41FA5}">
                      <a16:colId xmlns:a16="http://schemas.microsoft.com/office/drawing/2014/main" xmlns="" val="1637114628"/>
                    </a:ext>
                  </a:extLst>
                </a:gridCol>
                <a:gridCol w="1270752">
                  <a:extLst>
                    <a:ext uri="{9D8B030D-6E8A-4147-A177-3AD203B41FA5}">
                      <a16:colId xmlns:a16="http://schemas.microsoft.com/office/drawing/2014/main" xmlns="" val="901711734"/>
                    </a:ext>
                  </a:extLst>
                </a:gridCol>
                <a:gridCol w="1125841">
                  <a:extLst>
                    <a:ext uri="{9D8B030D-6E8A-4147-A177-3AD203B41FA5}">
                      <a16:colId xmlns:a16="http://schemas.microsoft.com/office/drawing/2014/main" xmlns="" val="2433779691"/>
                    </a:ext>
                  </a:extLst>
                </a:gridCol>
              </a:tblGrid>
              <a:tr h="36784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Сключени договори (брой)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Сума на субсидията (</a:t>
                      </a: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EUR)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62354688"/>
                  </a:ext>
                </a:extLst>
              </a:tr>
              <a:tr h="267527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19.05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Проучване, съхраняване и оползотворяване на природните ресурси и културното наследство на територията на общините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28 169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96197923"/>
                  </a:ext>
                </a:extLst>
              </a:tr>
              <a:tr h="267527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Създаване на местен туристически продукт, свързан с местното наследство, изделия и храни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22 131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16220364"/>
                  </a:ext>
                </a:extLst>
              </a:tr>
              <a:tr h="267527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21/19.5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Съхраняване и развитие на местните идентичности и валоризиране на местното културно наследство на територията на МИГ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60 474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48856845"/>
                  </a:ext>
                </a:extLst>
              </a:tr>
              <a:tr h="267527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21.7.2011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Съхраняване и развитие на местните идентичности и валоризиране на местното културно наследство на територията на МИГ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36 136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92164084"/>
                  </a:ext>
                </a:extLst>
              </a:tr>
              <a:tr h="16720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Популяризиране на местните продукти и услуги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23 748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02950746"/>
                  </a:ext>
                </a:extLst>
              </a:tr>
              <a:tr h="267527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3.1.2001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Изграждане на ИКТ инфраструктура в общинските административни сгради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66 043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0297620"/>
                  </a:ext>
                </a:extLst>
              </a:tr>
              <a:tr h="16720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4.1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Инвестиции в земеделски стопанства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1 680 733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52582846"/>
                  </a:ext>
                </a:extLst>
              </a:tr>
              <a:tr h="16720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4.2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Инвестиции в преработка/маркетинг на селскостопански продукти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1 139 008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41811112"/>
                  </a:ext>
                </a:extLst>
              </a:tr>
              <a:tr h="16720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6.4.2001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Инвестиции в подкрепа на неземеделски дейности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779 290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94975020"/>
                  </a:ext>
                </a:extLst>
              </a:tr>
              <a:tr h="16720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7.1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Територията МИГ Гълъбово - Опан ни обединява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16 310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87733560"/>
                  </a:ext>
                </a:extLst>
              </a:tr>
              <a:tr h="267527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7.2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Инвестиции в създаването, подобряването или разширяването на всички видове малка по мащаби инфраструктура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10 537 090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88511216"/>
                  </a:ext>
                </a:extLst>
              </a:tr>
              <a:tr h="267527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7.5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Инвестиции за публично ползване в инфраструктура за отдих, туристическа инфраструктура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689 736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10527185"/>
                  </a:ext>
                </a:extLst>
              </a:tr>
              <a:tr h="267527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7.6/М8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Проучвания и инвестиции, свързани с поддържане, възстановяване и подобряване на културното и природното наследство на селата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109 924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37315272"/>
                  </a:ext>
                </a:extLst>
              </a:tr>
              <a:tr h="267527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7.7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Развитие на териториална идентичност и маркетинг на дестинацията Долни Чифлик и Бяла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25 299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53542230"/>
                  </a:ext>
                </a:extLst>
              </a:tr>
              <a:tr h="40128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7.11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„Повишаване на атрактивността на територията на МИГ и стимулиране на сътрудничеството чрез популяризиране на културно-историческото и природно наследство" 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40 000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59621143"/>
                  </a:ext>
                </a:extLst>
              </a:tr>
              <a:tr h="267527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8.6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Инвестиции в технологии за лесовъдството и в преработката, мобилизирането и търговията на горски продукти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225 538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79629340"/>
                  </a:ext>
                </a:extLst>
              </a:tr>
              <a:tr h="40128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М01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Проучвания и инвестиции, свързани с поддържане, възстановяване на културното и природното наследство на селата.Съхраняване, развитие и валоризиране на специфичната местна идентичност и местната култура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136 531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66674007"/>
                  </a:ext>
                </a:extLst>
              </a:tr>
              <a:tr h="267527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М7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Съхраняване на местната идентичност, чрез възстановяване и опазване на нематериалното културното и природното наследство на община Чирпан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6 953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7769976"/>
                  </a:ext>
                </a:extLst>
              </a:tr>
              <a:tr h="167204">
                <a:tc gridSpan="2">
                  <a:txBody>
                    <a:bodyPr/>
                    <a:lstStyle/>
                    <a:p>
                      <a:pPr algn="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ОБЩО: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276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15 623 112</a:t>
                      </a:r>
                    </a:p>
                  </a:txBody>
                  <a:tcPr marL="8360" marR="8360" marT="836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802874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2079153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96" y="260648"/>
            <a:ext cx="9036496" cy="838200"/>
          </a:xfrm>
        </p:spPr>
        <p:txBody>
          <a:bodyPr lIns="0" tIns="0" rIns="0" bIns="0">
            <a:noAutofit/>
          </a:bodyPr>
          <a:lstStyle/>
          <a:p>
            <a:pPr lvl="0" algn="ctr"/>
            <a:r>
              <a:rPr lang="ru-RU" sz="1920" b="1" i="1" cap="non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 21.3 „Извънредно временно подпомагане за малки и средни предприятия (МСП) и признати групи и организации на производители COVID 3” </a:t>
            </a:r>
            <a:endParaRPr lang="bg-BG" sz="192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0344" y="1554162"/>
            <a:ext cx="8686800" cy="1154758"/>
          </a:xfrm>
        </p:spPr>
        <p:txBody>
          <a:bodyPr>
            <a:noAutofit/>
          </a:bodyPr>
          <a:lstStyle/>
          <a:p>
            <a:pPr algn="ctr"/>
            <a:r>
              <a:rPr lang="bg-BG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Прием съгласно </a:t>
            </a:r>
            <a:r>
              <a:rPr lang="ru-RU" sz="1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Наредба</a:t>
            </a:r>
            <a:r>
              <a:rPr lang="ru-RU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№ 2 от 05.08.2020 г. за прилагане на мярка 21 „Извънредно временно подпомагане за земеделските стопани и малки и средни предприятия, които са особено засегнати от кризата, предизвикана от COVID-19“ от Програмата за развитие на селските райони за периода 2014 – 2020 г</a:t>
            </a:r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bg-BG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44</a:t>
            </a:fld>
            <a:endParaRPr lang="bg-BG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3565428"/>
              </p:ext>
            </p:extLst>
          </p:nvPr>
        </p:nvGraphicFramePr>
        <p:xfrm>
          <a:off x="989348" y="2924943"/>
          <a:ext cx="7128793" cy="3600401"/>
        </p:xfrm>
        <a:graphic>
          <a:graphicData uri="http://schemas.openxmlformats.org/drawingml/2006/table">
            <a:tbl>
              <a:tblPr/>
              <a:tblGrid>
                <a:gridCol w="35155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9636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169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Подпомагани </a:t>
                      </a: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дейности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</a:t>
                      </a:r>
                      <a:endParaRPr lang="en-US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rtl="0" fontAlgn="ctr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проекти</a:t>
                      </a:r>
                      <a:endParaRPr lang="bg-BG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БЮДЖЕТ</a:t>
                      </a:r>
                    </a:p>
                    <a:p>
                      <a:pPr algn="ctr" rtl="0" fontAlgn="ctr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)</a:t>
                      </a:r>
                      <a:endParaRPr lang="bg-BG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081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Еднократно платима сума на база 5% от стойността на декларираните нетни приходи от реализация на преработени селскостопански продукти за 2019 година</a:t>
                      </a:r>
                    </a:p>
                  </a:txBody>
                  <a:tcPr marL="36000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3 743 </a:t>
                      </a:r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274</a:t>
                      </a:r>
                      <a:endParaRPr lang="bg-BG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6409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Еднократно платима сума на база средносписъчен брой на персонала за периода март-юни 2020 г.</a:t>
                      </a:r>
                    </a:p>
                  </a:txBody>
                  <a:tcPr marL="36000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081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 брой подадени проектни предложения</a:t>
                      </a:r>
                    </a:p>
                  </a:txBody>
                  <a:tcPr marL="36000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9418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1" y="81460"/>
            <a:ext cx="1296144" cy="1331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imagesQZSA49EF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35696" y="260648"/>
            <a:ext cx="1707827" cy="1074181"/>
          </a:xfrm>
          <a:prstGeom prst="rect">
            <a:avLst/>
          </a:prstGeom>
        </p:spPr>
      </p:pic>
      <p:pic>
        <p:nvPicPr>
          <p:cNvPr id="12" name="Picture 11" descr="Pshenic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63888" y="260648"/>
            <a:ext cx="1713384" cy="1070865"/>
          </a:xfrm>
          <a:prstGeom prst="rect">
            <a:avLst/>
          </a:prstGeom>
        </p:spPr>
      </p:pic>
      <p:pic>
        <p:nvPicPr>
          <p:cNvPr id="13" name="Picture 12" descr="resized_124817496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92080" y="260648"/>
            <a:ext cx="1728192" cy="1080120"/>
          </a:xfrm>
          <a:prstGeom prst="rect">
            <a:avLst/>
          </a:prstGeom>
        </p:spPr>
      </p:pic>
      <p:pic>
        <p:nvPicPr>
          <p:cNvPr id="14" name="Picture 13" descr="untitled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092280" y="260648"/>
            <a:ext cx="1800200" cy="1080120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1691680" y="4018398"/>
            <a:ext cx="7000056" cy="49006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45720" rIns="45720" anchor="ctr"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>
              <a:spcBef>
                <a:spcPct val="0"/>
              </a:spcBef>
            </a:pPr>
            <a:r>
              <a:rPr lang="bg-BG" sz="2800" b="1" noProof="0" dirty="0" smtClean="0">
                <a:ln w="50800"/>
                <a:solidFill>
                  <a:schemeClr val="accent1">
                    <a:lumMod val="2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БЛАГОДАРЯ ЗА ВНИМАНИЕТО !!!</a:t>
            </a:r>
            <a:endParaRPr kumimoji="0" lang="bg-BG" sz="2800" b="1" i="0" u="none" strike="noStrike" kern="1200" normalizeH="0" baseline="0" noProof="0" dirty="0">
              <a:ln w="50800"/>
              <a:solidFill>
                <a:schemeClr val="accent1">
                  <a:lumMod val="25000"/>
                </a:schemeClr>
              </a:solidFill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79512" y="6525344"/>
            <a:ext cx="2195736" cy="332656"/>
          </a:xfrm>
          <a:prstGeom prst="rect">
            <a:avLst/>
          </a:prstGeom>
        </p:spPr>
        <p:txBody>
          <a:bodyPr vert="horz" lIns="45720" rIns="45720" anchor="ctr"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>
              <a:spcBef>
                <a:spcPct val="0"/>
              </a:spcBef>
            </a:pPr>
            <a:r>
              <a:rPr lang="bg-BG" sz="1400" b="1" dirty="0" smtClean="0">
                <a:ln w="50800"/>
                <a:solidFill>
                  <a:schemeClr val="accent1">
                    <a:lumMod val="2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Декември 2020 г.</a:t>
            </a:r>
            <a:endParaRPr kumimoji="0" lang="bg-BG" sz="1400" b="1" i="0" u="none" strike="noStrike" kern="1200" normalizeH="0" baseline="0" noProof="0" dirty="0">
              <a:ln w="50800"/>
              <a:solidFill>
                <a:schemeClr val="accent1">
                  <a:lumMod val="25000"/>
                </a:schemeClr>
              </a:solidFill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17" name="Picture 16" descr="prsr2014_2020_bg1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092280" y="5301208"/>
            <a:ext cx="1886101" cy="1066057"/>
          </a:xfrm>
          <a:prstGeom prst="rect">
            <a:avLst/>
          </a:prstGeo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</p:pic>
      <p:sp>
        <p:nvSpPr>
          <p:cNvPr id="16" name="Title 1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1115616" y="1771504"/>
            <a:ext cx="7056784" cy="720080"/>
          </a:xfrm>
          <a:prstGeom prst="rect">
            <a:avLst/>
          </a:prstGeom>
          <a:noFill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3200" b="1" i="0" u="none" strike="noStrike" kern="1200" normalizeH="0" baseline="0" noProof="0" dirty="0" smtClean="0">
              <a:ln w="50800"/>
              <a:solidFill>
                <a:srgbClr val="40802C"/>
              </a:solidFill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32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ДЪРЖАВЕН</a:t>
            </a:r>
            <a:r>
              <a:rPr lang="en-US" sz="3200" b="1" dirty="0" smtClean="0">
                <a:ln w="50800"/>
                <a:solidFill>
                  <a:srgbClr val="40802C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bg-BG" sz="32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ФОНД</a:t>
            </a:r>
            <a:r>
              <a:rPr lang="en-US" sz="3200" b="1" dirty="0">
                <a:ln w="50800"/>
                <a:solidFill>
                  <a:srgbClr val="40802C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bg-BG" sz="3200" b="1" dirty="0" smtClean="0">
                <a:ln w="50800"/>
                <a:solidFill>
                  <a:srgbClr val="40802C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„</a:t>
            </a:r>
            <a:r>
              <a:rPr kumimoji="0" lang="bg-BG" sz="32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ЗЕМЕДЕЛИЕ“</a:t>
            </a:r>
          </a:p>
          <a:p>
            <a:pPr algn="ctr">
              <a:spcBef>
                <a:spcPct val="0"/>
              </a:spcBef>
              <a:defRPr/>
            </a:pPr>
            <a:r>
              <a:rPr lang="bg-BG" sz="3200" b="1" dirty="0" smtClean="0">
                <a:ln w="50800"/>
                <a:solidFill>
                  <a:srgbClr val="40802C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РАЗПЛАЩАТЕЛНА АГЕНЦИЯ</a:t>
            </a:r>
            <a:endParaRPr lang="en-US" sz="3200" b="1" dirty="0" smtClean="0">
              <a:ln w="50800"/>
              <a:solidFill>
                <a:srgbClr val="40802C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normalizeH="0" baseline="0" noProof="0" dirty="0" smtClean="0">
              <a:ln w="50800"/>
              <a:solidFill>
                <a:srgbClr val="40802C"/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45</a:t>
            </a:fld>
            <a:endParaRPr lang="bg-BG"/>
          </a:p>
        </p:txBody>
      </p:sp>
    </p:spTree>
  </p:cSld>
  <p:clrMapOvr>
    <a:masterClrMapping/>
  </p:clrMapOvr>
  <p:transition spd="slow" advClick="0" advTm="2000">
    <p:spli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79512" y="241176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ИНФОРМАЦИЯ ОТНОСНО ЗАЯВКИТЕ ЗА ПЛАЩАНЕ</a:t>
            </a:r>
          </a:p>
          <a:p>
            <a:pPr algn="ctr" fontAlgn="base">
              <a:spcAft>
                <a:spcPct val="0"/>
              </a:spcAft>
            </a:pPr>
            <a:r>
              <a:rPr lang="en-US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ЗАЯВКИ В ОБОРОТ</a:t>
            </a:r>
            <a:r>
              <a:rPr lang="en-US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към </a:t>
            </a:r>
            <a:r>
              <a:rPr lang="en-US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30.11.2020 </a:t>
            </a: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г.</a:t>
            </a:r>
            <a:r>
              <a:rPr lang="en-US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  <a:endParaRPr lang="bg-BG" sz="2000" b="1" cap="none" dirty="0" smtClean="0">
              <a:solidFill>
                <a:srgbClr val="000000"/>
              </a:solidFill>
              <a:effectLst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algn="ctr" fontAlgn="base">
              <a:spcAft>
                <a:spcPct val="0"/>
              </a:spcAft>
            </a:pPr>
            <a:endParaRPr lang="bg-BG" sz="1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5</a:t>
            </a:fld>
            <a:endParaRPr lang="bg-BG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5574"/>
              </p:ext>
            </p:extLst>
          </p:nvPr>
        </p:nvGraphicFramePr>
        <p:xfrm>
          <a:off x="539551" y="1149350"/>
          <a:ext cx="8326761" cy="51599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87144">
                  <a:extLst>
                    <a:ext uri="{9D8B030D-6E8A-4147-A177-3AD203B41FA5}">
                      <a16:colId xmlns:a16="http://schemas.microsoft.com/office/drawing/2014/main" xmlns="" val="1523327310"/>
                    </a:ext>
                  </a:extLst>
                </a:gridCol>
                <a:gridCol w="2021369">
                  <a:extLst>
                    <a:ext uri="{9D8B030D-6E8A-4147-A177-3AD203B41FA5}">
                      <a16:colId xmlns:a16="http://schemas.microsoft.com/office/drawing/2014/main" xmlns="" val="597735584"/>
                    </a:ext>
                  </a:extLst>
                </a:gridCol>
                <a:gridCol w="3718248">
                  <a:extLst>
                    <a:ext uri="{9D8B030D-6E8A-4147-A177-3AD203B41FA5}">
                      <a16:colId xmlns:a16="http://schemas.microsoft.com/office/drawing/2014/main" xmlns="" val="591763425"/>
                    </a:ext>
                  </a:extLst>
                </a:gridCol>
              </a:tblGrid>
              <a:tr h="197819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МЯРКА (ПОД-МЯРКА)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3" marR="4873" marT="4873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ОСТАВАЩИ ЗА ОБРАБОТКА ЗАЯВКИ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3" marR="4873" marT="4873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ПРИБЛИЗИТЕЛНА ЗАЯВЕНА СУБСИДИЯ, ПУБЛИЧНИ СРЕДСТВА (ЕЗФРСР+НБ) В ЕВРО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3" marR="4873" marT="4873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46407144"/>
                  </a:ext>
                </a:extLst>
              </a:tr>
              <a:tr h="24566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4.1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3" marR="4873" marT="4873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3" marR="4873" marT="4873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31 756 </a:t>
                      </a:r>
                      <a:r>
                        <a:rPr lang="bg-BG" sz="14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458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3" marR="4873" marT="4873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135446185"/>
                  </a:ext>
                </a:extLst>
              </a:tr>
              <a:tr h="24566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4.2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3" marR="4873" marT="4873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3" marR="4873" marT="4873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9 594 </a:t>
                      </a:r>
                      <a:r>
                        <a:rPr lang="bg-BG" sz="14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3" marR="4873" marT="4873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153684912"/>
                  </a:ext>
                </a:extLst>
              </a:tr>
              <a:tr h="24566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6.4.1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3" marR="4873" marT="4873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3" marR="4873" marT="4873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 </a:t>
                      </a:r>
                      <a:r>
                        <a:rPr lang="bg-BG" sz="14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701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3" marR="4873" marT="4873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295413628"/>
                  </a:ext>
                </a:extLst>
              </a:tr>
              <a:tr h="24566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bg-BG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3" marR="4873" marT="4873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3" marR="4873" marT="4873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859 </a:t>
                      </a:r>
                      <a:r>
                        <a:rPr lang="bg-BG" sz="14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309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3" marR="4873" marT="4873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484494070"/>
                  </a:ext>
                </a:extLst>
              </a:tr>
              <a:tr h="24566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2.1.2</a:t>
                      </a:r>
                      <a:endParaRPr lang="bg-BG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3" marR="4873" marT="4873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3" marR="4873" marT="4873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401 </a:t>
                      </a:r>
                      <a:r>
                        <a:rPr lang="bg-BG" sz="14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574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3" marR="4873" marT="4873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43834154"/>
                  </a:ext>
                </a:extLst>
              </a:tr>
              <a:tr h="24566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3" marR="4873" marT="4873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3" marR="4873" marT="4873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 </a:t>
                      </a:r>
                      <a:r>
                        <a:rPr lang="bg-BG" sz="14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718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3" marR="4873" marT="4873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90959748"/>
                  </a:ext>
                </a:extLst>
              </a:tr>
              <a:tr h="24566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7.2</a:t>
                      </a:r>
                      <a:endParaRPr lang="bg-BG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3" marR="4873" marT="4873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bg-BG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3" marR="4873" marT="4873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51 981 </a:t>
                      </a:r>
                      <a:r>
                        <a:rPr lang="bg-BG" sz="14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904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3" marR="4873" marT="4873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900348085"/>
                  </a:ext>
                </a:extLst>
              </a:tr>
              <a:tr h="24566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7.6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3" marR="4873" marT="4873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bg-BG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3" marR="4873" marT="4873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367 </a:t>
                      </a:r>
                      <a:r>
                        <a:rPr lang="bg-BG" sz="14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925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3" marR="4873" marT="4873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4246874247"/>
                  </a:ext>
                </a:extLst>
              </a:tr>
              <a:tr h="24566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19.2</a:t>
                      </a:r>
                      <a:endParaRPr lang="bg-BG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3" marR="4873" marT="4873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bg-BG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3" marR="4873" marT="4873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834 </a:t>
                      </a:r>
                      <a:r>
                        <a:rPr lang="bg-BG" sz="14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3" marR="4873" marT="4873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585253283"/>
                  </a:ext>
                </a:extLst>
              </a:tr>
              <a:tr h="24566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19.3</a:t>
                      </a:r>
                      <a:endParaRPr lang="bg-BG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3" marR="4873" marT="4873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3" marR="4873" marT="4873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bg-BG" sz="14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660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3" marR="4873" marT="4873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514782750"/>
                  </a:ext>
                </a:extLst>
              </a:tr>
              <a:tr h="24566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19.4</a:t>
                      </a:r>
                      <a:endParaRPr lang="bg-BG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3" marR="4873" marT="4873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bg-BG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3" marR="4873" marT="4873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1 649 </a:t>
                      </a:r>
                      <a:r>
                        <a:rPr lang="bg-BG" sz="14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294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3" marR="4873" marT="4873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352649910"/>
                  </a:ext>
                </a:extLst>
              </a:tr>
              <a:tr h="22474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bg-BG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3" marR="4873" marT="4873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bg-BG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3" marR="4873" marT="4873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432 </a:t>
                      </a:r>
                      <a:r>
                        <a:rPr lang="bg-BG" sz="14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bg-BG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3" marR="4873" marT="4873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694478896"/>
                  </a:ext>
                </a:extLst>
              </a:tr>
              <a:tr h="25473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ОБЩО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3" marR="4873" marT="4873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400" b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292</a:t>
                      </a:r>
                      <a:endParaRPr lang="bg-BG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3" marR="4873" marT="4873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400" b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98 047 </a:t>
                      </a:r>
                      <a:r>
                        <a:rPr lang="bg-BG" sz="1400" b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977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3" marR="4873" marT="4873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8318003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9022133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TextBox 9"/>
          <p:cNvSpPr txBox="1"/>
          <p:nvPr/>
        </p:nvSpPr>
        <p:spPr>
          <a:xfrm>
            <a:off x="323528" y="260648"/>
            <a:ext cx="8208912" cy="2062103"/>
          </a:xfrm>
          <a:prstGeom prst="rect">
            <a:avLst/>
          </a:prstGeom>
        </p:spPr>
        <p:txBody>
          <a:bodyPr wrap="square" rtlCol="0">
            <a:norm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 4.1 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Инвестиции в земеделски стопанства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 мярка 4 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Инвестиции в материални активи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 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– </a:t>
            </a:r>
          </a:p>
          <a:p>
            <a:pPr algn="ctr"/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 2015 и 2016 г.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bg-BG" sz="32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322751"/>
            <a:ext cx="7488832" cy="4274601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6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791818091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472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4.1 „Инвестиции в земеделски стопанства“ от мярка 4 „Инвестиции в материални активи“ от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– прием 2015 и 2016 г.</a:t>
            </a:r>
            <a:endParaRPr lang="ru-RU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364508"/>
              </p:ext>
            </p:extLst>
          </p:nvPr>
        </p:nvGraphicFramePr>
        <p:xfrm>
          <a:off x="143508" y="1124744"/>
          <a:ext cx="8856984" cy="5472608"/>
        </p:xfrm>
        <a:graphic>
          <a:graphicData uri="http://schemas.openxmlformats.org/drawingml/2006/table">
            <a:tbl>
              <a:tblPr/>
              <a:tblGrid>
                <a:gridCol w="5760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8407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2809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8407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8407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</a:tblGrid>
              <a:tr h="2130644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Прием</a:t>
                      </a:r>
                    </a:p>
                  </a:txBody>
                  <a:tcPr marL="5493" marR="5493" marT="54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Постъпили заявления</a:t>
                      </a:r>
                      <a:b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(брой)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493" marR="5493" marT="54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Заявена субсидия</a:t>
                      </a:r>
                      <a:b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5493" marR="5493" marT="54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Бюджет по приема</a:t>
                      </a:r>
                      <a:b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5493" marR="5493" marT="54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Сключени договори</a:t>
                      </a:r>
                      <a:b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(брой)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493" marR="5493" marT="54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Договорена субсидия </a:t>
                      </a:r>
                      <a:endParaRPr lang="bg-BG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5493" marR="5493" marT="54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Изплатена субсидия (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5493" marR="5493" marT="54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Проекти в процес на обработка</a:t>
                      </a:r>
                      <a:b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(брой)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493" marR="5493" marT="54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Ангажиран бюджет</a:t>
                      </a:r>
                      <a:b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5493" marR="5493" marT="54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Минимален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точки ранкинг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 проектите, за които е наличен бюджет</a:t>
                      </a:r>
                    </a:p>
                  </a:txBody>
                  <a:tcPr marL="5493" marR="5493" marT="54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Отказани или оттеглени проекти, анулирани или прекратени договори</a:t>
                      </a:r>
                      <a:b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493" marR="5493" marT="54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Остатък</a:t>
                      </a:r>
                      <a:b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5493" marR="5493" marT="54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377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Прием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2015 г.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362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630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 </a:t>
                      </a: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460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176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851 </a:t>
                      </a: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200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165 135 910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bg-BG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149</a:t>
                      </a:r>
                      <a:r>
                        <a:rPr kumimoji="0" lang="en-US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bg-BG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146</a:t>
                      </a:r>
                      <a:r>
                        <a:rPr kumimoji="0" lang="en-US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bg-BG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827</a:t>
                      </a:r>
                      <a:endParaRPr kumimoji="0" lang="bg-BG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2 147 460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33 точки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9 567 829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382073"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Прием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2016 г.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926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720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005 </a:t>
                      </a: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227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237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000 </a:t>
                      </a: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000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195 983 217</a:t>
                      </a:r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bg-BG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    </a:t>
                      </a:r>
                      <a:r>
                        <a:rPr kumimoji="0" lang="bg-BG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86 667 280</a:t>
                      </a:r>
                      <a:endParaRPr kumimoji="0" lang="bg-BG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1 637 094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55 точки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r>
                        <a:rPr lang="en-US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379 688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29514"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: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288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1 350 197 </a:t>
                      </a:r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687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413 851 </a:t>
                      </a:r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200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347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377 899 </a:t>
                      </a:r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531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235 814 107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4 528 </a:t>
                      </a:r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013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4 922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1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48 947 517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7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93273056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49482922-E436-4C19-8DFE-F015B8D49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61D9D6-73B7-4EEA-860B-BC2F5A553BD2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srgbClr val="E4F4DF">
                    <a:shade val="75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srgbClr val="E4F4DF">
                  <a:shade val="75000"/>
                </a:srgbClr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graphicFrame>
        <p:nvGraphicFramePr>
          <p:cNvPr id="10" name="Content Placeholder 9">
            <a:extLst>
              <a:ext uri="{FF2B5EF4-FFF2-40B4-BE49-F238E27FC236}">
                <a16:creationId xmlns:a16="http://schemas.microsoft.com/office/drawing/2014/main" xmlns="" id="{66FB5408-A95E-4E23-AD6A-55D6BDCB8A5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433989"/>
              </p:ext>
            </p:extLst>
          </p:nvPr>
        </p:nvGraphicFramePr>
        <p:xfrm>
          <a:off x="2324100" y="3024664"/>
          <a:ext cx="4648200" cy="1844496"/>
        </p:xfrm>
        <a:graphic>
          <a:graphicData uri="http://schemas.openxmlformats.org/drawingml/2006/table">
            <a:tbl>
              <a:tblPr/>
              <a:tblGrid>
                <a:gridCol w="1727200">
                  <a:extLst>
                    <a:ext uri="{9D8B030D-6E8A-4147-A177-3AD203B41FA5}">
                      <a16:colId xmlns:a16="http://schemas.microsoft.com/office/drawing/2014/main" xmlns="" val="3529555017"/>
                    </a:ext>
                  </a:extLst>
                </a:gridCol>
                <a:gridCol w="1346200">
                  <a:extLst>
                    <a:ext uri="{9D8B030D-6E8A-4147-A177-3AD203B41FA5}">
                      <a16:colId xmlns:a16="http://schemas.microsoft.com/office/drawing/2014/main" xmlns="" val="939991084"/>
                    </a:ext>
                  </a:extLst>
                </a:gridCol>
                <a:gridCol w="1574800">
                  <a:extLst>
                    <a:ext uri="{9D8B030D-6E8A-4147-A177-3AD203B41FA5}">
                      <a16:colId xmlns:a16="http://schemas.microsoft.com/office/drawing/2014/main" xmlns="" val="2938729227"/>
                    </a:ext>
                  </a:extLst>
                </a:gridCol>
              </a:tblGrid>
              <a:tr h="141244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EUR)</a:t>
                      </a:r>
                      <a:endParaRPr lang="ru-RU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 подадени проектни предложения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 субсидия</a:t>
                      </a:r>
                    </a:p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EUR)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8294237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30 000 000 €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75 526 025,00 €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82909895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251520" y="188640"/>
            <a:ext cx="842493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sz="19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19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4.1 „Инвестиции в земеделски стопанства“ от мярка 4 „Инвестиции в материални активи“ от ПРСР – прием </a:t>
            </a:r>
            <a:r>
              <a:rPr lang="en-US" sz="19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</a:t>
            </a:r>
            <a:r>
              <a:rPr lang="ru-RU" sz="19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en-US" sz="19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g-BG" sz="19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чрез ИСУН</a:t>
            </a:r>
            <a:endParaRPr lang="ru-RU" sz="19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5790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251520" y="332656"/>
            <a:ext cx="8568952" cy="206210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4.2 „Инвестиции в преработка/маркетинг на селскостопански продукти” от ПРСР– прием 2015 г.</a:t>
            </a: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5" name="Picture 4" descr="4.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2420888"/>
            <a:ext cx="8064896" cy="4254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9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691301771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nqtrpMJHznzW6iQWuGbY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nqtrpMJHznzW6iQWuGbY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Custom 20">
      <a:dk1>
        <a:srgbClr val="E4F4DF"/>
      </a:dk1>
      <a:lt1>
        <a:sysClr val="window" lastClr="FFFFFF"/>
      </a:lt1>
      <a:dk2>
        <a:srgbClr val="D8D8D8"/>
      </a:dk2>
      <a:lt2>
        <a:srgbClr val="E4F4DF"/>
      </a:lt2>
      <a:accent1>
        <a:srgbClr val="E4F4DF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ustom 20">
    <a:dk1>
      <a:srgbClr val="E4F4DF"/>
    </a:dk1>
    <a:lt1>
      <a:sysClr val="window" lastClr="FFFFFF"/>
    </a:lt1>
    <a:dk2>
      <a:srgbClr val="D8D8D8"/>
    </a:dk2>
    <a:lt2>
      <a:srgbClr val="E4F4DF"/>
    </a:lt2>
    <a:accent1>
      <a:srgbClr val="E4F4DF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Custom 20">
    <a:dk1>
      <a:srgbClr val="E4F4DF"/>
    </a:dk1>
    <a:lt1>
      <a:sysClr val="window" lastClr="FFFFFF"/>
    </a:lt1>
    <a:dk2>
      <a:srgbClr val="D8D8D8"/>
    </a:dk2>
    <a:lt2>
      <a:srgbClr val="E4F4DF"/>
    </a:lt2>
    <a:accent1>
      <a:srgbClr val="E4F4DF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17747</TotalTime>
  <Words>4953</Words>
  <Application>Microsoft Office PowerPoint</Application>
  <PresentationFormat>Презентация на цял екран (4:3)</PresentationFormat>
  <Paragraphs>1171</Paragraphs>
  <Slides>45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45</vt:i4>
      </vt:variant>
    </vt:vector>
  </HeadingPairs>
  <TitlesOfParts>
    <vt:vector size="46" baseType="lpstr">
      <vt:lpstr>Trek</vt:lpstr>
      <vt:lpstr>Презентация на PowerPoint</vt:lpstr>
      <vt:lpstr>Презентация на PowerPoint</vt:lpstr>
      <vt:lpstr>УСВОЯВАНЕ НА ПРСР 2014-2020 ПО МЕРКИ КЪМ 30.11.2020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Подмярка 21.3 „Извънредно временно подпомагане за малки и средни предприятия (МСП) и признати групи и организации на производители COVID 3” </vt:lpstr>
      <vt:lpstr>Презентация на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gerganaep</dc:creator>
  <cp:lastModifiedBy>PC</cp:lastModifiedBy>
  <cp:revision>700</cp:revision>
  <cp:lastPrinted>2019-06-17T10:08:53Z</cp:lastPrinted>
  <dcterms:created xsi:type="dcterms:W3CDTF">2016-08-10T06:42:10Z</dcterms:created>
  <dcterms:modified xsi:type="dcterms:W3CDTF">2020-12-21T09:42:34Z</dcterms:modified>
</cp:coreProperties>
</file>