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74" r:id="rId3"/>
    <p:sldId id="275" r:id="rId4"/>
    <p:sldId id="261" r:id="rId5"/>
    <p:sldId id="260" r:id="rId6"/>
    <p:sldId id="278" r:id="rId7"/>
    <p:sldId id="264" r:id="rId8"/>
    <p:sldId id="276" r:id="rId9"/>
    <p:sldId id="268" r:id="rId10"/>
    <p:sldId id="270" r:id="rId11"/>
    <p:sldId id="277" r:id="rId12"/>
    <p:sldId id="271" r:id="rId13"/>
    <p:sldId id="272" r:id="rId14"/>
    <p:sldId id="279" r:id="rId15"/>
    <p:sldId id="273"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7" d="100"/>
          <a:sy n="107" d="100"/>
        </p:scale>
        <p:origin x="-1650" y="-8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6" name="Rounded Rectangle 15"/>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 name="Group 9"/>
          <p:cNvGrpSpPr>
            <a:grpSpLocks noChangeAspect="1"/>
          </p:cNvGrpSpPr>
          <p:nvPr/>
        </p:nvGrpSpPr>
        <p:grpSpPr bwMode="hidden">
          <a:xfrm>
            <a:off x="211665" y="5353963"/>
            <a:ext cx="8723376" cy="1331580"/>
            <a:chOff x="-3905250" y="4294188"/>
            <a:chExt cx="13011150" cy="1892300"/>
          </a:xfrm>
        </p:grpSpPr>
        <p:sp>
          <p:nvSpPr>
            <p:cNvPr id="11"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4"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5"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ctrTitle"/>
          </p:nvPr>
        </p:nvSpPr>
        <p:spPr>
          <a:xfrm>
            <a:off x="685800" y="1600200"/>
            <a:ext cx="7772400" cy="1780108"/>
          </a:xfrm>
        </p:spPr>
        <p:txBody>
          <a:bodyPr anchor="b">
            <a:normAutofit/>
          </a:bodyPr>
          <a:lstStyle>
            <a:lvl1pPr>
              <a:defRPr sz="4400">
                <a:solidFill>
                  <a:srgbClr val="FFFFFF"/>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371600" y="3556001"/>
            <a:ext cx="6400800" cy="14732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pPr/>
              <a:t>10/2/2020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10/2/2020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1" name="Rounded Rectangle 20"/>
          <p:cNvSpPr/>
          <p:nvPr/>
        </p:nvSpPr>
        <p:spPr bwMode="hidden">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10/2/2020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grpSp>
        <p:nvGrpSpPr>
          <p:cNvPr id="15" name="Group 14"/>
          <p:cNvGrpSpPr>
            <a:grpSpLocks noChangeAspect="1"/>
          </p:cNvGrpSpPr>
          <p:nvPr/>
        </p:nvGrpSpPr>
        <p:grpSpPr bwMode="hidden">
          <a:xfrm>
            <a:off x="211665" y="714191"/>
            <a:ext cx="8723376" cy="1331580"/>
            <a:chOff x="-3905250" y="4294188"/>
            <a:chExt cx="13011150" cy="1892300"/>
          </a:xfrm>
        </p:grpSpPr>
        <p:sp>
          <p:nvSpPr>
            <p:cNvPr id="16"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0" name="Freeform 19"/>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Vertical Title 1"/>
          <p:cNvSpPr>
            <a:spLocks noGrp="1"/>
          </p:cNvSpPr>
          <p:nvPr>
            <p:ph type="title" orient="vert"/>
          </p:nvPr>
        </p:nvSpPr>
        <p:spPr>
          <a:xfrm>
            <a:off x="6629400" y="1447800"/>
            <a:ext cx="2057400" cy="4487333"/>
          </a:xfrm>
        </p:spPr>
        <p:txBody>
          <a:bodyPr vert="eaVert" anchor="ctr"/>
          <a:lstStyle>
            <a:lvl1pPr algn="l">
              <a:defRPr>
                <a:solidFill>
                  <a:schemeClr val="tx2"/>
                </a:solidFil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1447800"/>
            <a:ext cx="6019800" cy="4487334"/>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10/2/2020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
        <p:nvSpPr>
          <p:cNvPr id="7" name="Title 6"/>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4" name="Rounded Rectangle 13"/>
          <p:cNvSpPr/>
          <p:nvPr/>
        </p:nvSpPr>
        <p:spPr>
          <a:xfrm>
            <a:off x="228600" y="228600"/>
            <a:ext cx="8695944" cy="4736592"/>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14"/>
          <p:cNvSpPr>
            <a:spLocks/>
          </p:cNvSpPr>
          <p:nvPr/>
        </p:nvSpPr>
        <p:spPr bwMode="hidden">
          <a:xfrm>
            <a:off x="6047438" y="4203592"/>
            <a:ext cx="2876429" cy="714026"/>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18"/>
          <p:cNvSpPr>
            <a:spLocks/>
          </p:cNvSpPr>
          <p:nvPr/>
        </p:nvSpPr>
        <p:spPr bwMode="hidden">
          <a:xfrm>
            <a:off x="2619320" y="4075290"/>
            <a:ext cx="5544515" cy="850138"/>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22"/>
          <p:cNvSpPr>
            <a:spLocks/>
          </p:cNvSpPr>
          <p:nvPr/>
        </p:nvSpPr>
        <p:spPr bwMode="hidden">
          <a:xfrm>
            <a:off x="2828728" y="4087562"/>
            <a:ext cx="5467980" cy="774272"/>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6"/>
          <p:cNvSpPr>
            <a:spLocks/>
          </p:cNvSpPr>
          <p:nvPr/>
        </p:nvSpPr>
        <p:spPr bwMode="hidden">
          <a:xfrm>
            <a:off x="5609489" y="4074174"/>
            <a:ext cx="3308000" cy="651549"/>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3" name="Freeform 10"/>
          <p:cNvSpPr>
            <a:spLocks/>
          </p:cNvSpPr>
          <p:nvPr/>
        </p:nvSpPr>
        <p:spPr bwMode="hidden">
          <a:xfrm>
            <a:off x="211665" y="4058555"/>
            <a:ext cx="8723376" cy="1329874"/>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 name="Title 1"/>
          <p:cNvSpPr>
            <a:spLocks noGrp="1"/>
          </p:cNvSpPr>
          <p:nvPr>
            <p:ph type="title"/>
          </p:nvPr>
        </p:nvSpPr>
        <p:spPr>
          <a:xfrm>
            <a:off x="690032" y="2463560"/>
            <a:ext cx="7772400" cy="1524000"/>
          </a:xfrm>
        </p:spPr>
        <p:txBody>
          <a:bodyPr anchor="t">
            <a:normAutofit/>
          </a:bodyPr>
          <a:lstStyle>
            <a:lvl1pPr algn="ctr">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367365" y="1437448"/>
            <a:ext cx="6417734" cy="939801"/>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10/2/2020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10/2/2020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9" name="Content Placeholder 8"/>
          <p:cNvSpPr>
            <a:spLocks noGrp="1"/>
          </p:cNvSpPr>
          <p:nvPr>
            <p:ph sz="quarter" idx="13"/>
          </p:nvPr>
        </p:nvSpPr>
        <p:spPr>
          <a:xfrm>
            <a:off x="676655" y="2679192"/>
            <a:ext cx="3822192" cy="34472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14"/>
          </p:nvPr>
        </p:nvSpPr>
        <p:spPr>
          <a:xfrm>
            <a:off x="4645152" y="2679192"/>
            <a:ext cx="3822192" cy="34472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76656" y="2678114"/>
            <a:ext cx="3822192" cy="63976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7332" y="3429000"/>
            <a:ext cx="3820055"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8200" y="2678113"/>
            <a:ext cx="3822192" cy="63976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3429000"/>
            <a:ext cx="3822192"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1D8BD707-D9CF-40AE-B4C6-C98DA3205C09}" type="datetimeFigureOut">
              <a:rPr lang="en-US" smtClean="0"/>
              <a:pPr/>
              <a:t>10/2/2020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10/2/2020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12" name="Rounded Rectangle 11"/>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 name="Group 5"/>
          <p:cNvGrpSpPr>
            <a:grpSpLocks noChangeAspect="1"/>
          </p:cNvGrpSpPr>
          <p:nvPr/>
        </p:nvGrpSpPr>
        <p:grpSpPr bwMode="hidden">
          <a:xfrm>
            <a:off x="211665" y="714191"/>
            <a:ext cx="8723376" cy="1329874"/>
            <a:chOff x="-3905251" y="4294188"/>
            <a:chExt cx="13027839" cy="1892300"/>
          </a:xfrm>
        </p:grpSpPr>
        <p:sp>
          <p:nvSpPr>
            <p:cNvPr id="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Date Placeholder 1"/>
          <p:cNvSpPr>
            <a:spLocks noGrp="1"/>
          </p:cNvSpPr>
          <p:nvPr>
            <p:ph type="dt" sz="half" idx="10"/>
          </p:nvPr>
        </p:nvSpPr>
        <p:spPr/>
        <p:txBody>
          <a:bodyPr/>
          <a:lstStyle/>
          <a:p>
            <a:fld id="{1D8BD707-D9CF-40AE-B4C6-C98DA3205C09}" type="datetimeFigureOut">
              <a:rPr lang="en-US" smtClean="0"/>
              <a:pPr/>
              <a:t>10/2/2020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5" name="Rounded Rectangle 14"/>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10/2/2020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4" name="Text Placeholder 3"/>
          <p:cNvSpPr>
            <a:spLocks noGrp="1"/>
          </p:cNvSpPr>
          <p:nvPr>
            <p:ph type="body" sz="half" idx="2"/>
          </p:nvPr>
        </p:nvSpPr>
        <p:spPr>
          <a:xfrm>
            <a:off x="914400" y="3581400"/>
            <a:ext cx="3352800" cy="1905001"/>
          </a:xfrm>
        </p:spPr>
        <p:txBody>
          <a:bodyPr anchor="t">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grpSp>
        <p:nvGrpSpPr>
          <p:cNvPr id="2" name="Group 23"/>
          <p:cNvGrpSpPr>
            <a:grpSpLocks noChangeAspect="1"/>
          </p:cNvGrpSpPr>
          <p:nvPr/>
        </p:nvGrpSpPr>
        <p:grpSpPr bwMode="hidden">
          <a:xfrm>
            <a:off x="211665" y="714191"/>
            <a:ext cx="8723376" cy="1331580"/>
            <a:chOff x="-3905250" y="4294188"/>
            <a:chExt cx="13011150" cy="1892300"/>
          </a:xfrm>
        </p:grpSpPr>
        <p:sp>
          <p:nvSpPr>
            <p:cNvPr id="25"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6"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7"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8"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9" name="Freeform 28"/>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2" name="Title 21"/>
          <p:cNvSpPr>
            <a:spLocks noGrp="1"/>
          </p:cNvSpPr>
          <p:nvPr>
            <p:ph type="title"/>
          </p:nvPr>
        </p:nvSpPr>
        <p:spPr>
          <a:xfrm>
            <a:off x="914400" y="2286000"/>
            <a:ext cx="3352800" cy="1252728"/>
          </a:xfrm>
        </p:spPr>
        <p:txBody>
          <a:bodyPr anchor="b">
            <a:noAutofit/>
          </a:bodyPr>
          <a:lstStyle>
            <a:lvl1pPr algn="l">
              <a:defRPr sz="3200">
                <a:solidFill>
                  <a:schemeClr val="tx2"/>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4651962" y="1828800"/>
            <a:ext cx="3904076" cy="38100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5" name="Rounded Rectangle 14"/>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p:cNvGrpSpPr>
            <a:grpSpLocks noChangeAspect="1"/>
          </p:cNvGrpSpPr>
          <p:nvPr/>
        </p:nvGrpSpPr>
        <p:grpSpPr bwMode="hidden">
          <a:xfrm>
            <a:off x="211665" y="5353963"/>
            <a:ext cx="8723376" cy="1331580"/>
            <a:chOff x="-3905250" y="4294188"/>
            <a:chExt cx="13011150" cy="1892300"/>
          </a:xfrm>
        </p:grpSpPr>
        <p:sp>
          <p:nvSpPr>
            <p:cNvPr id="10"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4"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title"/>
          </p:nvPr>
        </p:nvSpPr>
        <p:spPr>
          <a:xfrm>
            <a:off x="4874155" y="338667"/>
            <a:ext cx="3812645" cy="2429934"/>
          </a:xfrm>
        </p:spPr>
        <p:txBody>
          <a:bodyPr anchor="b">
            <a:normAutofit/>
          </a:bodyPr>
          <a:lstStyle>
            <a:lvl1pPr algn="l">
              <a:defRPr sz="2800" b="0">
                <a:solidFill>
                  <a:srgbClr val="FFFFFF"/>
                </a:solidFill>
              </a:defRPr>
            </a:lvl1pPr>
          </a:lstStyle>
          <a:p>
            <a:r>
              <a:rPr lang="en-US" smtClean="0"/>
              <a:t>Click to edit Master title style</a:t>
            </a:r>
            <a:endParaRPr lang="en-US" dirty="0"/>
          </a:p>
        </p:txBody>
      </p:sp>
      <p:sp>
        <p:nvSpPr>
          <p:cNvPr id="4" name="Text Placeholder 3"/>
          <p:cNvSpPr>
            <a:spLocks noGrp="1"/>
          </p:cNvSpPr>
          <p:nvPr>
            <p:ph type="body" sz="half" idx="2"/>
          </p:nvPr>
        </p:nvSpPr>
        <p:spPr>
          <a:xfrm>
            <a:off x="4868333" y="2785533"/>
            <a:ext cx="3818467" cy="2421467"/>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10/2/2020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3" name="Picture Placeholder 2"/>
          <p:cNvSpPr>
            <a:spLocks noGrp="1"/>
          </p:cNvSpPr>
          <p:nvPr>
            <p:ph type="pic" idx="1"/>
          </p:nvPr>
        </p:nvSpPr>
        <p:spPr>
          <a:xfrm>
            <a:off x="838200" y="1371600"/>
            <a:ext cx="3566160" cy="292608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 name="Rounded Rectangle 13"/>
          <p:cNvSpPr/>
          <p:nvPr/>
        </p:nvSpPr>
        <p:spPr>
          <a:xfrm>
            <a:off x="228600" y="228600"/>
            <a:ext cx="8695944" cy="2468880"/>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 name="Group 15"/>
          <p:cNvGrpSpPr>
            <a:grpSpLocks noChangeAspect="1"/>
          </p:cNvGrpSpPr>
          <p:nvPr/>
        </p:nvGrpSpPr>
        <p:grpSpPr bwMode="hidden">
          <a:xfrm>
            <a:off x="211665" y="1679429"/>
            <a:ext cx="8723376" cy="1329874"/>
            <a:chOff x="-3905251" y="4294188"/>
            <a:chExt cx="13027839" cy="1892300"/>
          </a:xfrm>
        </p:grpSpPr>
        <p:sp>
          <p:nvSpPr>
            <p:cNvPr id="1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Placeholder 1"/>
          <p:cNvSpPr>
            <a:spLocks noGrp="1"/>
          </p:cNvSpPr>
          <p:nvPr>
            <p:ph type="title"/>
          </p:nvPr>
        </p:nvSpPr>
        <p:spPr>
          <a:xfrm>
            <a:off x="457200" y="338328"/>
            <a:ext cx="8229600" cy="1252728"/>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4" name="Date Placeholder 3"/>
          <p:cNvSpPr>
            <a:spLocks noGrp="1"/>
          </p:cNvSpPr>
          <p:nvPr>
            <p:ph type="dt" sz="half" idx="2"/>
          </p:nvPr>
        </p:nvSpPr>
        <p:spPr>
          <a:xfrm>
            <a:off x="5163672" y="6250164"/>
            <a:ext cx="3786690" cy="365125"/>
          </a:xfrm>
          <a:prstGeom prst="rect">
            <a:avLst/>
          </a:prstGeom>
        </p:spPr>
        <p:txBody>
          <a:bodyPr vert="horz" lIns="91440" tIns="45720" rIns="91440" bIns="45720" rtlCol="0" anchor="ctr"/>
          <a:lstStyle>
            <a:lvl1pPr algn="r">
              <a:defRPr sz="1000">
                <a:solidFill>
                  <a:schemeClr val="tx2"/>
                </a:solidFill>
              </a:defRPr>
            </a:lvl1pPr>
          </a:lstStyle>
          <a:p>
            <a:fld id="{1D8BD707-D9CF-40AE-B4C6-C98DA3205C09}" type="datetimeFigureOut">
              <a:rPr lang="en-US" smtClean="0"/>
              <a:pPr/>
              <a:t>10/2/2020</a:t>
            </a:fld>
            <a:endParaRPr lang="en-US"/>
          </a:p>
        </p:txBody>
      </p:sp>
      <p:sp>
        <p:nvSpPr>
          <p:cNvPr id="5" name="Footer Placeholder 4"/>
          <p:cNvSpPr>
            <a:spLocks noGrp="1"/>
          </p:cNvSpPr>
          <p:nvPr>
            <p:ph type="ftr" sz="quarter" idx="3"/>
          </p:nvPr>
        </p:nvSpPr>
        <p:spPr>
          <a:xfrm>
            <a:off x="193638" y="6250164"/>
            <a:ext cx="3786691" cy="365125"/>
          </a:xfrm>
          <a:prstGeom prst="rect">
            <a:avLst/>
          </a:prstGeom>
        </p:spPr>
        <p:txBody>
          <a:bodyPr vert="horz" lIns="91440" tIns="45720" rIns="91440" bIns="45720" rtlCol="0" anchor="ctr"/>
          <a:lstStyle>
            <a:lvl1pPr algn="l">
              <a:defRPr sz="1000">
                <a:solidFill>
                  <a:schemeClr val="tx2"/>
                </a:solidFill>
              </a:defRPr>
            </a:lvl1pPr>
          </a:lstStyle>
          <a:p>
            <a:endParaRPr lang="en-US"/>
          </a:p>
        </p:txBody>
      </p:sp>
      <p:sp>
        <p:nvSpPr>
          <p:cNvPr id="6" name="Slide Number Placeholder 5"/>
          <p:cNvSpPr>
            <a:spLocks noGrp="1"/>
          </p:cNvSpPr>
          <p:nvPr>
            <p:ph type="sldNum" sz="quarter" idx="4"/>
          </p:nvPr>
        </p:nvSpPr>
        <p:spPr>
          <a:xfrm>
            <a:off x="3991088" y="6250163"/>
            <a:ext cx="1161826" cy="365125"/>
          </a:xfrm>
          <a:prstGeom prst="rect">
            <a:avLst/>
          </a:prstGeom>
        </p:spPr>
        <p:txBody>
          <a:bodyPr vert="horz" lIns="91440" tIns="45720" rIns="91440" bIns="45720" rtlCol="0" anchor="ctr"/>
          <a:lstStyle>
            <a:lvl1pPr algn="ctr">
              <a:defRPr sz="1000">
                <a:solidFill>
                  <a:schemeClr val="tx2"/>
                </a:solidFill>
              </a:defRPr>
            </a:lvl1pPr>
          </a:lstStyle>
          <a:p>
            <a:fld id="{B6F15528-21DE-4FAA-801E-634DDDAF4B2B}" type="slidenum">
              <a:rPr lang="en-US" smtClean="0"/>
              <a:pPr/>
              <a:t>‹#›</a:t>
            </a:fld>
            <a:endParaRPr lang="en-US"/>
          </a:p>
        </p:txBody>
      </p:sp>
      <p:sp>
        <p:nvSpPr>
          <p:cNvPr id="3" name="Text Placeholder 2"/>
          <p:cNvSpPr>
            <a:spLocks noGrp="1"/>
          </p:cNvSpPr>
          <p:nvPr>
            <p:ph type="body" idx="1"/>
          </p:nvPr>
        </p:nvSpPr>
        <p:spPr>
          <a:xfrm>
            <a:off x="872067" y="2675467"/>
            <a:ext cx="7408333" cy="3450696"/>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1143000"/>
            <a:ext cx="7772400" cy="3075508"/>
          </a:xfrm>
        </p:spPr>
        <p:txBody>
          <a:bodyPr>
            <a:noAutofit/>
          </a:bodyPr>
          <a:lstStyle/>
          <a:p>
            <a:pPr lvl="0"/>
            <a:r>
              <a:rPr lang="bg-BG" sz="3200" dirty="0"/>
              <a:t>Информация </a:t>
            </a:r>
            <a:r>
              <a:rPr lang="bg-BG" sz="3200" dirty="0" smtClean="0"/>
              <a:t/>
            </a:r>
            <a:br>
              <a:rPr lang="bg-BG" sz="3200" dirty="0" smtClean="0"/>
            </a:br>
            <a:r>
              <a:rPr lang="bg-BG" sz="3200" dirty="0" smtClean="0"/>
              <a:t>относно </a:t>
            </a:r>
            <a:r>
              <a:rPr lang="bg-BG" sz="3200" dirty="0"/>
              <a:t>законодателните промени в сектор „Храни“ във връзка с приемането на новия Закон за храните и </a:t>
            </a:r>
            <a:r>
              <a:rPr lang="bg-BG" sz="3200" dirty="0" smtClean="0"/>
              <a:t>Закона </a:t>
            </a:r>
            <a:r>
              <a:rPr lang="bg-BG" sz="3200" dirty="0"/>
              <a:t>за управление на агрохранителната </a:t>
            </a:r>
            <a:r>
              <a:rPr lang="bg-BG" sz="3200" dirty="0" smtClean="0"/>
              <a:t>верига</a:t>
            </a:r>
            <a:r>
              <a:rPr lang="bg-BG" sz="3200" dirty="0"/>
              <a:t/>
            </a:r>
            <a:br>
              <a:rPr lang="bg-BG" sz="3200" dirty="0"/>
            </a:br>
            <a:endParaRPr lang="bg-BG" sz="3200" dirty="0"/>
          </a:p>
        </p:txBody>
      </p:sp>
      <p:sp>
        <p:nvSpPr>
          <p:cNvPr id="3" name="Subtitle 2"/>
          <p:cNvSpPr>
            <a:spLocks noGrp="1"/>
          </p:cNvSpPr>
          <p:nvPr>
            <p:ph type="subTitle" idx="1"/>
          </p:nvPr>
        </p:nvSpPr>
        <p:spPr>
          <a:xfrm>
            <a:off x="3276600" y="4648200"/>
            <a:ext cx="5638800" cy="838200"/>
          </a:xfrm>
        </p:spPr>
        <p:txBody>
          <a:bodyPr>
            <a:normAutofit fontScale="92500"/>
          </a:bodyPr>
          <a:lstStyle/>
          <a:p>
            <a:r>
              <a:rPr lang="bg-BG" dirty="0" smtClean="0"/>
              <a:t>Министерство на земеделието, храните и горите</a:t>
            </a:r>
          </a:p>
          <a:p>
            <a:r>
              <a:rPr lang="bg-BG" sz="1800" dirty="0" smtClean="0"/>
              <a:t>Дирекция „Политики по агрохранителната верига“</a:t>
            </a:r>
          </a:p>
        </p:txBody>
      </p:sp>
      <p:sp>
        <p:nvSpPr>
          <p:cNvPr id="5" name="Subtitle 2"/>
          <p:cNvSpPr txBox="1">
            <a:spLocks/>
          </p:cNvSpPr>
          <p:nvPr/>
        </p:nvSpPr>
        <p:spPr>
          <a:xfrm>
            <a:off x="0" y="4648200"/>
            <a:ext cx="4038600" cy="533400"/>
          </a:xfrm>
          <a:prstGeom prst="rect">
            <a:avLst/>
          </a:prstGeom>
        </p:spPr>
        <p:txBody>
          <a:bodyPr vert="horz" lIns="91440" tIns="45720" rIns="91440" bIns="45720" rtlCol="0">
            <a:normAutofit/>
          </a:bodyPr>
          <a:lstStyle>
            <a:lvl1pPr marL="0" indent="0" algn="ctr" defTabSz="914400" rtl="0" eaLnBrk="1" latinLnBrk="0" hangingPunct="1">
              <a:spcBef>
                <a:spcPct val="20000"/>
              </a:spcBef>
              <a:buClr>
                <a:schemeClr val="accent1"/>
              </a:buClr>
              <a:buSzPct val="100000"/>
              <a:buFont typeface="Symbol" pitchFamily="18" charset="2"/>
              <a:buNone/>
              <a:defRPr sz="2000" kern="1200">
                <a:solidFill>
                  <a:srgbClr val="FFFFFF"/>
                </a:solidFill>
                <a:latin typeface="+mn-lt"/>
                <a:ea typeface="+mn-ea"/>
                <a:cs typeface="+mn-cs"/>
              </a:defRPr>
            </a:lvl1pPr>
            <a:lvl2pPr marL="457200" indent="0" algn="ctr" defTabSz="914400" rtl="0" eaLnBrk="1" latinLnBrk="0" hangingPunct="1">
              <a:spcBef>
                <a:spcPct val="20000"/>
              </a:spcBef>
              <a:buClr>
                <a:schemeClr val="accent1"/>
              </a:buClr>
              <a:buSzPct val="100000"/>
              <a:buFont typeface="Symbol" pitchFamily="18" charset="2"/>
              <a:buNone/>
              <a:defRPr sz="2200" kern="1200">
                <a:solidFill>
                  <a:schemeClr val="tx1">
                    <a:tint val="75000"/>
                  </a:schemeClr>
                </a:solidFill>
                <a:latin typeface="+mn-lt"/>
                <a:ea typeface="+mn-ea"/>
                <a:cs typeface="+mn-cs"/>
              </a:defRPr>
            </a:lvl2pPr>
            <a:lvl3pPr marL="914400" indent="0" algn="ctr" defTabSz="914400" rtl="0" eaLnBrk="1" latinLnBrk="0" hangingPunct="1">
              <a:spcBef>
                <a:spcPct val="20000"/>
              </a:spcBef>
              <a:buClr>
                <a:schemeClr val="accent1"/>
              </a:buClr>
              <a:buSzPct val="100000"/>
              <a:buFont typeface="Symbol" pitchFamily="18" charset="2"/>
              <a:buNone/>
              <a:defRPr sz="2000" kern="1200">
                <a:solidFill>
                  <a:schemeClr val="tx1">
                    <a:tint val="75000"/>
                  </a:schemeClr>
                </a:solidFill>
                <a:latin typeface="+mn-lt"/>
                <a:ea typeface="+mn-ea"/>
                <a:cs typeface="+mn-cs"/>
              </a:defRPr>
            </a:lvl3pPr>
            <a:lvl4pPr marL="1371600" indent="0" algn="ctr" defTabSz="914400" rtl="0" eaLnBrk="1" latinLnBrk="0" hangingPunct="1">
              <a:spcBef>
                <a:spcPct val="20000"/>
              </a:spcBef>
              <a:buClr>
                <a:schemeClr val="accent1"/>
              </a:buClr>
              <a:buSzPct val="100000"/>
              <a:buFont typeface="Symbol" pitchFamily="18" charset="2"/>
              <a:buNone/>
              <a:defRPr sz="1800" kern="1200">
                <a:solidFill>
                  <a:schemeClr val="tx1">
                    <a:tint val="75000"/>
                  </a:schemeClr>
                </a:solidFill>
                <a:latin typeface="+mn-lt"/>
                <a:ea typeface="+mn-ea"/>
                <a:cs typeface="+mn-cs"/>
              </a:defRPr>
            </a:lvl4pPr>
            <a:lvl5pPr marL="1828800" indent="0" algn="ctr" defTabSz="914400" rtl="0" eaLnBrk="1" latinLnBrk="0" hangingPunct="1">
              <a:spcBef>
                <a:spcPct val="20000"/>
              </a:spcBef>
              <a:buClr>
                <a:schemeClr val="accent1"/>
              </a:buClr>
              <a:buSzPct val="100000"/>
              <a:buFont typeface="Symbol" pitchFamily="18" charset="2"/>
              <a:buNone/>
              <a:defRPr sz="1600" kern="1200">
                <a:solidFill>
                  <a:schemeClr val="tx1">
                    <a:tint val="75000"/>
                  </a:schemeClr>
                </a:solidFill>
                <a:latin typeface="+mn-lt"/>
                <a:ea typeface="+mn-ea"/>
                <a:cs typeface="+mn-cs"/>
              </a:defRPr>
            </a:lvl5pPr>
            <a:lvl6pPr marL="2286000" indent="0" algn="ctr" defTabSz="914400" rtl="0" eaLnBrk="1" latinLnBrk="0" hangingPunct="1">
              <a:spcBef>
                <a:spcPts val="384"/>
              </a:spcBef>
              <a:buClr>
                <a:schemeClr val="accent1"/>
              </a:buClr>
              <a:buFont typeface="Symbol" pitchFamily="18" charset="2"/>
              <a:buNone/>
              <a:defRPr sz="1400" kern="1200">
                <a:solidFill>
                  <a:schemeClr val="tx1">
                    <a:tint val="75000"/>
                  </a:schemeClr>
                </a:solidFill>
                <a:latin typeface="+mn-lt"/>
                <a:ea typeface="+mn-ea"/>
                <a:cs typeface="+mn-cs"/>
              </a:defRPr>
            </a:lvl6pPr>
            <a:lvl7pPr marL="2743200" indent="0" algn="ctr" defTabSz="914400" rtl="0" eaLnBrk="1" latinLnBrk="0" hangingPunct="1">
              <a:spcBef>
                <a:spcPts val="384"/>
              </a:spcBef>
              <a:buClr>
                <a:schemeClr val="accent1"/>
              </a:buClr>
              <a:buFont typeface="Symbol" pitchFamily="18" charset="2"/>
              <a:buNone/>
              <a:defRPr sz="1400" kern="1200">
                <a:solidFill>
                  <a:schemeClr val="tx1">
                    <a:tint val="75000"/>
                  </a:schemeClr>
                </a:solidFill>
                <a:latin typeface="+mn-lt"/>
                <a:ea typeface="+mn-ea"/>
                <a:cs typeface="+mn-cs"/>
              </a:defRPr>
            </a:lvl7pPr>
            <a:lvl8pPr marL="3200400" indent="0" algn="ctr" defTabSz="914400" rtl="0" eaLnBrk="1" latinLnBrk="0" hangingPunct="1">
              <a:spcBef>
                <a:spcPts val="384"/>
              </a:spcBef>
              <a:buClr>
                <a:schemeClr val="accent1"/>
              </a:buClr>
              <a:buFont typeface="Symbol" pitchFamily="18" charset="2"/>
              <a:buNone/>
              <a:defRPr sz="1400" kern="1200">
                <a:solidFill>
                  <a:schemeClr val="tx1">
                    <a:tint val="75000"/>
                  </a:schemeClr>
                </a:solidFill>
                <a:latin typeface="+mn-lt"/>
                <a:ea typeface="+mn-ea"/>
                <a:cs typeface="+mn-cs"/>
              </a:defRPr>
            </a:lvl8pPr>
            <a:lvl9pPr marL="3657600" indent="0" algn="ctr" defTabSz="914400" rtl="0" eaLnBrk="1" latinLnBrk="0" hangingPunct="1">
              <a:spcBef>
                <a:spcPts val="384"/>
              </a:spcBef>
              <a:buClr>
                <a:schemeClr val="accent1"/>
              </a:buClr>
              <a:buFont typeface="Symbol" pitchFamily="18" charset="2"/>
              <a:buNone/>
              <a:defRPr sz="1400" kern="1200">
                <a:solidFill>
                  <a:schemeClr val="tx1">
                    <a:tint val="75000"/>
                  </a:schemeClr>
                </a:solidFill>
                <a:latin typeface="+mn-lt"/>
                <a:ea typeface="+mn-ea"/>
                <a:cs typeface="+mn-cs"/>
              </a:defRPr>
            </a:lvl9pPr>
          </a:lstStyle>
          <a:p>
            <a:r>
              <a:rPr lang="bg-BG" dirty="0" smtClean="0"/>
              <a:t>0</a:t>
            </a:r>
            <a:r>
              <a:rPr lang="en-US" dirty="0" smtClean="0"/>
              <a:t>5</a:t>
            </a:r>
            <a:r>
              <a:rPr lang="bg-BG" dirty="0" smtClean="0"/>
              <a:t> </a:t>
            </a:r>
            <a:r>
              <a:rPr lang="bg-BG" dirty="0" smtClean="0"/>
              <a:t>октомври 2020 г.</a:t>
            </a:r>
          </a:p>
        </p:txBody>
      </p:sp>
    </p:spTree>
    <p:extLst>
      <p:ext uri="{BB962C8B-B14F-4D97-AF65-F5344CB8AC3E}">
        <p14:creationId xmlns:p14="http://schemas.microsoft.com/office/powerpoint/2010/main" val="133637591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1676400"/>
            <a:ext cx="8686800" cy="5029200"/>
          </a:xfrm>
        </p:spPr>
        <p:txBody>
          <a:bodyPr>
            <a:normAutofit fontScale="77500" lnSpcReduction="20000"/>
          </a:bodyPr>
          <a:lstStyle/>
          <a:p>
            <a:pPr algn="just"/>
            <a:r>
              <a:rPr lang="bg-BG" dirty="0" smtClean="0"/>
              <a:t>Преиздава се, на основание </a:t>
            </a:r>
            <a:r>
              <a:rPr lang="ru-RU" dirty="0"/>
              <a:t>чл. </a:t>
            </a:r>
            <a:r>
              <a:rPr lang="ru-RU" dirty="0" smtClean="0"/>
              <a:t>19 </a:t>
            </a:r>
            <a:r>
              <a:rPr lang="ru-RU" dirty="0"/>
              <a:t>от Закона за </a:t>
            </a:r>
            <a:r>
              <a:rPr lang="ru-RU" dirty="0" smtClean="0"/>
              <a:t>храните</a:t>
            </a:r>
          </a:p>
          <a:p>
            <a:pPr marL="0" indent="0" algn="just">
              <a:buNone/>
            </a:pPr>
            <a:endParaRPr lang="en-US" dirty="0"/>
          </a:p>
          <a:p>
            <a:pPr algn="just"/>
            <a:r>
              <a:rPr lang="bg-BG" dirty="0" smtClean="0"/>
              <a:t>Определя :</a:t>
            </a:r>
          </a:p>
          <a:p>
            <a:pPr marL="895350" indent="-273050" algn="just">
              <a:buFont typeface="Wingdings" panose="05000000000000000000" pitchFamily="2" charset="2"/>
              <a:buChar char="ü"/>
            </a:pPr>
            <a:r>
              <a:rPr lang="bg-BG" dirty="0" smtClean="0"/>
              <a:t>изисквания към означенията или маркировките, идентифициращи партидата към, която принадлежи дадена храна</a:t>
            </a:r>
            <a:r>
              <a:rPr lang="en-US" dirty="0" smtClean="0"/>
              <a:t> </a:t>
            </a:r>
            <a:r>
              <a:rPr lang="bg-BG" dirty="0" smtClean="0"/>
              <a:t>съгласно Директива </a:t>
            </a:r>
            <a:r>
              <a:rPr lang="bg-BG" dirty="0"/>
              <a:t>2011/91/ЕС </a:t>
            </a:r>
            <a:endParaRPr lang="bg-BG" dirty="0" smtClean="0"/>
          </a:p>
          <a:p>
            <a:pPr marL="895350" indent="-273050" algn="just">
              <a:buFont typeface="Wingdings" panose="05000000000000000000" pitchFamily="2" charset="2"/>
              <a:buChar char="ü"/>
            </a:pPr>
            <a:r>
              <a:rPr lang="bg-BG" dirty="0" smtClean="0"/>
              <a:t>национални </a:t>
            </a:r>
            <a:r>
              <a:rPr lang="bg-BG" dirty="0" smtClean="0"/>
              <a:t>мерки за предоставянето на информация за храните на потребителите съгласно чл. 44 на Регламент 1169/2011 </a:t>
            </a:r>
            <a:r>
              <a:rPr lang="bg-BG" dirty="0" smtClean="0"/>
              <a:t>за </a:t>
            </a:r>
            <a:r>
              <a:rPr lang="bg-BG" dirty="0" smtClean="0"/>
              <a:t>предоставянето на информация за храните на </a:t>
            </a:r>
            <a:r>
              <a:rPr lang="bg-BG" dirty="0" smtClean="0"/>
              <a:t>потребителите</a:t>
            </a:r>
          </a:p>
          <a:p>
            <a:pPr marL="895350" indent="-273050" algn="just">
              <a:buFont typeface="Wingdings" panose="05000000000000000000" pitchFamily="2" charset="2"/>
              <a:buChar char="ü"/>
            </a:pPr>
            <a:endParaRPr lang="bg-BG" dirty="0" smtClean="0"/>
          </a:p>
          <a:p>
            <a:pPr algn="just"/>
            <a:r>
              <a:rPr lang="bg-BG" dirty="0"/>
              <a:t>Н</a:t>
            </a:r>
            <a:r>
              <a:rPr lang="bg-BG" dirty="0" smtClean="0"/>
              <a:t>ови изисквания:</a:t>
            </a:r>
          </a:p>
          <a:p>
            <a:pPr marL="973138" indent="-342900" algn="just">
              <a:buFont typeface="Wingdings" panose="05000000000000000000" pitchFamily="2" charset="2"/>
              <a:buChar char="ü"/>
            </a:pPr>
            <a:r>
              <a:rPr lang="bg-BG" dirty="0" smtClean="0"/>
              <a:t>въвеждат се национални мерки за предоставянето на информация при предлагане за продажба на храни на краен потребител или на заведение за обществено хранене без предварително опаковане, или когато храните са опаковани в търговските помещения по искане на потребителя или са предварително опаковани за директна продажба. </a:t>
            </a:r>
            <a:endParaRPr lang="bg-BG" dirty="0" smtClean="0"/>
          </a:p>
          <a:p>
            <a:pPr marL="973138" indent="-342900" algn="just">
              <a:buFont typeface="Wingdings" panose="05000000000000000000" pitchFamily="2" charset="2"/>
              <a:buChar char="ü"/>
            </a:pPr>
            <a:r>
              <a:rPr lang="bg-BG" dirty="0" smtClean="0"/>
              <a:t> </a:t>
            </a:r>
          </a:p>
          <a:p>
            <a:pPr algn="just"/>
            <a:r>
              <a:rPr lang="bg-BG" dirty="0" smtClean="0"/>
              <a:t>Етап: подготвя се за междуведомствено съгласуване и обществено обсъждане</a:t>
            </a:r>
            <a:endParaRPr lang="bg-BG" dirty="0" smtClean="0"/>
          </a:p>
          <a:p>
            <a:pPr marL="630238" indent="0" algn="just">
              <a:buNone/>
            </a:pPr>
            <a:endParaRPr lang="bg-BG" dirty="0"/>
          </a:p>
        </p:txBody>
      </p:sp>
      <p:sp>
        <p:nvSpPr>
          <p:cNvPr id="3" name="Title 2"/>
          <p:cNvSpPr>
            <a:spLocks noGrp="1"/>
          </p:cNvSpPr>
          <p:nvPr>
            <p:ph type="title"/>
          </p:nvPr>
        </p:nvSpPr>
        <p:spPr/>
        <p:txBody>
          <a:bodyPr>
            <a:normAutofit fontScale="90000"/>
          </a:bodyPr>
          <a:lstStyle/>
          <a:p>
            <a:r>
              <a:rPr lang="bg-BG" sz="2800" dirty="0" smtClean="0"/>
              <a:t>Проект на Постановление на Министерски съвет за приемане на Наредба </a:t>
            </a:r>
            <a:r>
              <a:rPr lang="ru-RU" sz="2800" dirty="0" smtClean="0"/>
              <a:t>за </a:t>
            </a:r>
            <a:r>
              <a:rPr lang="bg-BG" sz="2800" dirty="0" smtClean="0"/>
              <a:t>предоставяне</a:t>
            </a:r>
            <a:r>
              <a:rPr lang="ru-RU" sz="2800" dirty="0" smtClean="0"/>
              <a:t> на информация на </a:t>
            </a:r>
            <a:r>
              <a:rPr lang="bg-BG" sz="2800" dirty="0" smtClean="0"/>
              <a:t>потребителите</a:t>
            </a:r>
            <a:r>
              <a:rPr lang="ru-RU" sz="2800" dirty="0" smtClean="0"/>
              <a:t> за храните</a:t>
            </a:r>
            <a:endParaRPr lang="bg-BG" sz="2800" dirty="0"/>
          </a:p>
        </p:txBody>
      </p:sp>
    </p:spTree>
    <p:extLst>
      <p:ext uri="{BB962C8B-B14F-4D97-AF65-F5344CB8AC3E}">
        <p14:creationId xmlns:p14="http://schemas.microsoft.com/office/powerpoint/2010/main" val="370809281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1752600"/>
            <a:ext cx="8686800" cy="4953000"/>
          </a:xfrm>
        </p:spPr>
        <p:txBody>
          <a:bodyPr>
            <a:normAutofit/>
          </a:bodyPr>
          <a:lstStyle/>
          <a:p>
            <a:pPr algn="just"/>
            <a:r>
              <a:rPr lang="bg-BG" sz="1800" dirty="0" smtClean="0"/>
              <a:t>Нова наредба, на основание </a:t>
            </a:r>
            <a:r>
              <a:rPr lang="ru-RU" sz="1800" dirty="0"/>
              <a:t>чл. </a:t>
            </a:r>
            <a:r>
              <a:rPr lang="ru-RU" sz="1800" dirty="0" smtClean="0"/>
              <a:t>6 </a:t>
            </a:r>
            <a:r>
              <a:rPr lang="ru-RU" sz="1800" dirty="0"/>
              <a:t>от Закона за </a:t>
            </a:r>
            <a:r>
              <a:rPr lang="ru-RU" sz="1800" dirty="0" smtClean="0"/>
              <a:t>храните</a:t>
            </a:r>
          </a:p>
          <a:p>
            <a:pPr algn="just"/>
            <a:endParaRPr lang="en-US" sz="1800" dirty="0"/>
          </a:p>
          <a:p>
            <a:pPr algn="just"/>
            <a:r>
              <a:rPr lang="bg-BG" sz="1800" dirty="0" smtClean="0"/>
              <a:t>Определят се </a:t>
            </a:r>
            <a:r>
              <a:rPr lang="bg-BG" sz="1800" dirty="0" smtClean="0"/>
              <a:t>:</a:t>
            </a:r>
            <a:endParaRPr lang="bg-BG" sz="1800" dirty="0" smtClean="0"/>
          </a:p>
          <a:p>
            <a:pPr marL="895350" indent="-273050" algn="just">
              <a:buFont typeface="Wingdings" panose="05000000000000000000" pitchFamily="2" charset="2"/>
              <a:buChar char="ü"/>
            </a:pPr>
            <a:r>
              <a:rPr lang="bg-BG" sz="1800" dirty="0" smtClean="0"/>
              <a:t>Изисквания към </a:t>
            </a:r>
            <a:r>
              <a:rPr lang="bg-BG" sz="1800" dirty="0" smtClean="0"/>
              <a:t>бизнес операторите, които извършват директни доставки на малки количества първични продукти от растителен произход до крайния потребител или до местни обекти за търговия на дребно, които извършват директни доставки до крайния потребител</a:t>
            </a:r>
          </a:p>
          <a:p>
            <a:pPr marL="895350" indent="-273050" algn="just">
              <a:buFont typeface="Wingdings" panose="05000000000000000000" pitchFamily="2" charset="2"/>
              <a:buChar char="ü"/>
            </a:pPr>
            <a:r>
              <a:rPr lang="bg-BG" sz="1800" dirty="0" smtClean="0"/>
              <a:t>количествата </a:t>
            </a:r>
            <a:r>
              <a:rPr lang="bg-BG" sz="1800" dirty="0" smtClean="0"/>
              <a:t>първични продукти от растителен произход, които могат да се предлагат като директни </a:t>
            </a:r>
            <a:r>
              <a:rPr lang="bg-BG" sz="1800" dirty="0" smtClean="0"/>
              <a:t>доставки</a:t>
            </a:r>
          </a:p>
          <a:p>
            <a:pPr marL="895350" indent="-273050" algn="just">
              <a:buFont typeface="Wingdings" panose="05000000000000000000" pitchFamily="2" charset="2"/>
              <a:buChar char="ü"/>
            </a:pPr>
            <a:endParaRPr lang="bg-BG" sz="1800" dirty="0" smtClean="0"/>
          </a:p>
          <a:p>
            <a:pPr algn="just"/>
            <a:r>
              <a:rPr lang="bg-BG" sz="1800" dirty="0" smtClean="0"/>
              <a:t>Етап: за вътрешноведомствено съгласуване</a:t>
            </a:r>
            <a:endParaRPr lang="bg-BG" sz="1800" dirty="0"/>
          </a:p>
        </p:txBody>
      </p:sp>
      <p:sp>
        <p:nvSpPr>
          <p:cNvPr id="3" name="Title 2"/>
          <p:cNvSpPr>
            <a:spLocks noGrp="1"/>
          </p:cNvSpPr>
          <p:nvPr>
            <p:ph type="title"/>
          </p:nvPr>
        </p:nvSpPr>
        <p:spPr/>
        <p:txBody>
          <a:bodyPr>
            <a:normAutofit fontScale="90000"/>
          </a:bodyPr>
          <a:lstStyle/>
          <a:p>
            <a:r>
              <a:rPr lang="bg-BG" sz="2800" dirty="0" smtClean="0"/>
              <a:t>Проект на Наредба </a:t>
            </a:r>
            <a:r>
              <a:rPr lang="ru-RU" sz="2800" dirty="0"/>
              <a:t>за </a:t>
            </a:r>
            <a:r>
              <a:rPr lang="bg-BG" sz="2800" dirty="0" smtClean="0"/>
              <a:t>изискванията</a:t>
            </a:r>
            <a:r>
              <a:rPr lang="ru-RU" sz="2800" dirty="0" smtClean="0"/>
              <a:t> </a:t>
            </a:r>
            <a:r>
              <a:rPr lang="bg-BG" sz="2800" dirty="0" smtClean="0"/>
              <a:t>за директни доставки от производителя на малки количества първични продукти от растителен произход</a:t>
            </a:r>
            <a:endParaRPr lang="bg-BG" sz="2800" dirty="0"/>
          </a:p>
        </p:txBody>
      </p:sp>
    </p:spTree>
    <p:extLst>
      <p:ext uri="{BB962C8B-B14F-4D97-AF65-F5344CB8AC3E}">
        <p14:creationId xmlns:p14="http://schemas.microsoft.com/office/powerpoint/2010/main" val="327411938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1524000"/>
            <a:ext cx="8686800" cy="5181600"/>
          </a:xfrm>
        </p:spPr>
        <p:txBody>
          <a:bodyPr>
            <a:normAutofit fontScale="62500" lnSpcReduction="20000"/>
          </a:bodyPr>
          <a:lstStyle/>
          <a:p>
            <a:pPr algn="just"/>
            <a:r>
              <a:rPr lang="bg-BG" dirty="0" smtClean="0"/>
              <a:t>Преиздава се на основание </a:t>
            </a:r>
            <a:r>
              <a:rPr lang="ru-RU" dirty="0"/>
              <a:t>чл. </a:t>
            </a:r>
            <a:r>
              <a:rPr lang="ru-RU" dirty="0" smtClean="0"/>
              <a:t>81 от </a:t>
            </a:r>
            <a:r>
              <a:rPr lang="ru-RU" dirty="0"/>
              <a:t>Закона за </a:t>
            </a:r>
            <a:r>
              <a:rPr lang="ru-RU" dirty="0" smtClean="0"/>
              <a:t>храните</a:t>
            </a:r>
          </a:p>
          <a:p>
            <a:pPr algn="just"/>
            <a:endParaRPr lang="en-US" dirty="0"/>
          </a:p>
          <a:p>
            <a:pPr algn="just"/>
            <a:r>
              <a:rPr lang="bg-BG" dirty="0" smtClean="0"/>
              <a:t>Определя:</a:t>
            </a:r>
          </a:p>
          <a:p>
            <a:pPr marL="895350" indent="-273050" algn="just">
              <a:buFont typeface="Wingdings" panose="05000000000000000000" pitchFamily="2" charset="2"/>
              <a:buChar char="ü"/>
            </a:pPr>
            <a:r>
              <a:rPr lang="bg-BG" dirty="0" smtClean="0"/>
              <a:t>хранителните </a:t>
            </a:r>
            <a:r>
              <a:rPr lang="bg-BG" dirty="0"/>
              <a:t>вещества (витамините и минералите), които могат да се влагат при производството на хранителни добавки</a:t>
            </a:r>
            <a:r>
              <a:rPr lang="bg-BG" dirty="0" smtClean="0"/>
              <a:t>;</a:t>
            </a:r>
          </a:p>
          <a:p>
            <a:pPr marL="895350" indent="-273050" algn="just">
              <a:buFont typeface="Wingdings" panose="05000000000000000000" pitchFamily="2" charset="2"/>
              <a:buChar char="ü"/>
            </a:pPr>
            <a:r>
              <a:rPr lang="bg-BG" dirty="0"/>
              <a:t>веществата с хранителен или физиологичен ефект, които могат да се влагат при производството на хранителни добавки;</a:t>
            </a:r>
          </a:p>
          <a:p>
            <a:pPr marL="895350" indent="-273050" algn="just">
              <a:buFont typeface="Wingdings" panose="05000000000000000000" pitchFamily="2" charset="2"/>
              <a:buChar char="ü"/>
            </a:pPr>
            <a:r>
              <a:rPr lang="bg-BG" dirty="0"/>
              <a:t>критериите за чистота на хранителните вещества, предназначени за влагане в хранителни добавки</a:t>
            </a:r>
            <a:r>
              <a:rPr lang="bg-BG" dirty="0" smtClean="0"/>
              <a:t>;</a:t>
            </a:r>
          </a:p>
          <a:p>
            <a:pPr marL="895350" indent="-273050" algn="just">
              <a:buFont typeface="Wingdings" panose="05000000000000000000" pitchFamily="2" charset="2"/>
              <a:buChar char="ü"/>
            </a:pPr>
            <a:r>
              <a:rPr lang="bg-BG" dirty="0"/>
              <a:t>информацията, която трябва да се отбелязва при етикетиране на хранителни добавки;</a:t>
            </a:r>
          </a:p>
          <a:p>
            <a:pPr marL="895350" indent="-273050" algn="just">
              <a:buFont typeface="Wingdings" panose="05000000000000000000" pitchFamily="2" charset="2"/>
              <a:buChar char="ü"/>
            </a:pPr>
            <a:r>
              <a:rPr lang="bg-BG" dirty="0" smtClean="0"/>
              <a:t>веществата</a:t>
            </a:r>
            <a:r>
              <a:rPr lang="bg-BG" dirty="0"/>
              <a:t>, които не могат да се влагат в хранителни </a:t>
            </a:r>
            <a:r>
              <a:rPr lang="bg-BG" dirty="0" smtClean="0"/>
              <a:t>добавки</a:t>
            </a:r>
            <a:r>
              <a:rPr lang="en-US" dirty="0" smtClean="0"/>
              <a:t>;</a:t>
            </a:r>
          </a:p>
          <a:p>
            <a:pPr marL="88900" indent="0" algn="just">
              <a:buNone/>
            </a:pPr>
            <a:endParaRPr lang="bg-BG" dirty="0" smtClean="0"/>
          </a:p>
          <a:p>
            <a:pPr marL="431800" indent="-342900" algn="just"/>
            <a:r>
              <a:rPr lang="bg-BG" dirty="0" smtClean="0"/>
              <a:t>Нови изисквания:</a:t>
            </a:r>
          </a:p>
          <a:p>
            <a:pPr marL="973138" indent="-342900" algn="just">
              <a:buFont typeface="Wingdings" panose="05000000000000000000" pitchFamily="2" charset="2"/>
              <a:buChar char="ü"/>
            </a:pPr>
            <a:r>
              <a:rPr lang="bg-BG" dirty="0" smtClean="0"/>
              <a:t>Редът за взаимодействие </a:t>
            </a:r>
            <a:r>
              <a:rPr lang="bg-BG" dirty="0"/>
              <a:t>и </a:t>
            </a:r>
            <a:r>
              <a:rPr lang="bg-BG" dirty="0" smtClean="0"/>
              <a:t>обмен </a:t>
            </a:r>
            <a:r>
              <a:rPr lang="bg-BG" dirty="0"/>
              <a:t>на информация между </a:t>
            </a:r>
            <a:r>
              <a:rPr lang="bg-BG" dirty="0" smtClean="0"/>
              <a:t>БАБХ, МЗ и ЦОРХВ при </a:t>
            </a:r>
            <a:r>
              <a:rPr lang="bg-BG" dirty="0"/>
              <a:t>възникване на съмнение относно безопасността на пусната на пазара хранителна добавка. </a:t>
            </a:r>
          </a:p>
          <a:p>
            <a:pPr marL="973138" indent="-342900" algn="just">
              <a:buFont typeface="Wingdings" panose="05000000000000000000" pitchFamily="2" charset="2"/>
              <a:buChar char="ü"/>
            </a:pPr>
            <a:endParaRPr lang="bg-BG" dirty="0" smtClean="0"/>
          </a:p>
          <a:p>
            <a:pPr marL="973138" indent="-342900" algn="just">
              <a:buFont typeface="Wingdings" panose="05000000000000000000" pitchFamily="2" charset="2"/>
              <a:buChar char="ü"/>
            </a:pPr>
            <a:r>
              <a:rPr lang="bg-BG" dirty="0" smtClean="0"/>
              <a:t>Осигурява пълно </a:t>
            </a:r>
            <a:r>
              <a:rPr lang="bg-BG" dirty="0" smtClean="0"/>
              <a:t>транспониране на изискванията на Директива 2002/46/ЕО </a:t>
            </a:r>
            <a:r>
              <a:rPr lang="bg-BG" dirty="0" smtClean="0"/>
              <a:t>за </a:t>
            </a:r>
            <a:r>
              <a:rPr lang="bg-BG" dirty="0" smtClean="0"/>
              <a:t>сближаване на законодателствата на държавите-членки по отношение на добавките към храни</a:t>
            </a:r>
            <a:r>
              <a:rPr lang="bg-BG" dirty="0" smtClean="0"/>
              <a:t>.</a:t>
            </a:r>
          </a:p>
          <a:p>
            <a:pPr marL="431800" indent="-342900" algn="just"/>
            <a:endParaRPr lang="bg-BG" dirty="0" smtClean="0"/>
          </a:p>
          <a:p>
            <a:pPr marL="431800" indent="-342900" algn="just"/>
            <a:r>
              <a:rPr lang="bg-BG" dirty="0" smtClean="0"/>
              <a:t>Етап: изготвяне в работна група</a:t>
            </a:r>
            <a:endParaRPr lang="bg-BG" dirty="0" smtClean="0"/>
          </a:p>
          <a:p>
            <a:pPr algn="just"/>
            <a:endParaRPr lang="bg-BG" dirty="0"/>
          </a:p>
        </p:txBody>
      </p:sp>
      <p:sp>
        <p:nvSpPr>
          <p:cNvPr id="3" name="Title 2"/>
          <p:cNvSpPr>
            <a:spLocks noGrp="1"/>
          </p:cNvSpPr>
          <p:nvPr>
            <p:ph type="title"/>
          </p:nvPr>
        </p:nvSpPr>
        <p:spPr/>
        <p:txBody>
          <a:bodyPr>
            <a:normAutofit/>
          </a:bodyPr>
          <a:lstStyle/>
          <a:p>
            <a:r>
              <a:rPr lang="bg-BG" sz="2800" dirty="0" smtClean="0"/>
              <a:t>Наредба </a:t>
            </a:r>
            <a:r>
              <a:rPr lang="ru-RU" sz="2800" dirty="0" smtClean="0"/>
              <a:t>за</a:t>
            </a:r>
            <a:r>
              <a:rPr lang="en-US" sz="2800" dirty="0" smtClean="0"/>
              <a:t> </a:t>
            </a:r>
            <a:r>
              <a:rPr lang="bg-BG" sz="2800" dirty="0" smtClean="0"/>
              <a:t>хранителните добавки</a:t>
            </a:r>
            <a:endParaRPr lang="bg-BG" sz="2800" dirty="0"/>
          </a:p>
        </p:txBody>
      </p:sp>
    </p:spTree>
    <p:extLst>
      <p:ext uri="{BB962C8B-B14F-4D97-AF65-F5344CB8AC3E}">
        <p14:creationId xmlns:p14="http://schemas.microsoft.com/office/powerpoint/2010/main" val="278630822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2133600"/>
            <a:ext cx="8686800" cy="4114800"/>
          </a:xfrm>
        </p:spPr>
        <p:txBody>
          <a:bodyPr>
            <a:normAutofit fontScale="62500" lnSpcReduction="20000"/>
          </a:bodyPr>
          <a:lstStyle/>
          <a:p>
            <a:pPr algn="just"/>
            <a:r>
              <a:rPr lang="bg-BG" sz="2600" dirty="0" smtClean="0"/>
              <a:t>Преиздава се, </a:t>
            </a:r>
            <a:r>
              <a:rPr lang="bg-BG" sz="2600" dirty="0" smtClean="0"/>
              <a:t>на основание </a:t>
            </a:r>
            <a:r>
              <a:rPr lang="ru-RU" sz="2600" dirty="0"/>
              <a:t>чл. </a:t>
            </a:r>
            <a:r>
              <a:rPr lang="ru-RU" sz="2600" dirty="0" smtClean="0"/>
              <a:t>5, ал. 3 </a:t>
            </a:r>
            <a:r>
              <a:rPr lang="ru-RU" sz="2600" dirty="0"/>
              <a:t>от Закона за </a:t>
            </a:r>
            <a:r>
              <a:rPr lang="ru-RU" sz="2600" dirty="0" smtClean="0"/>
              <a:t>храните</a:t>
            </a:r>
          </a:p>
          <a:p>
            <a:pPr marL="0" indent="0" algn="just">
              <a:buNone/>
            </a:pPr>
            <a:endParaRPr lang="en-US" sz="2600" dirty="0"/>
          </a:p>
          <a:p>
            <a:pPr algn="just"/>
            <a:r>
              <a:rPr lang="bg-BG" sz="2600" dirty="0" smtClean="0"/>
              <a:t>Определят се:</a:t>
            </a:r>
            <a:endParaRPr lang="bg-BG" sz="2600" dirty="0" smtClean="0"/>
          </a:p>
          <a:p>
            <a:pPr marL="1150938" indent="-342900">
              <a:buFont typeface="Wingdings" panose="05000000000000000000" pitchFamily="2" charset="2"/>
              <a:buChar char="ü"/>
            </a:pPr>
            <a:r>
              <a:rPr lang="bg-BG" sz="2600" dirty="0"/>
              <a:t>специфичните изисквания към безопасността и качеството на храните, предлагани в детските заведения, училищните столове и обектите за търговия на дребно на територията на училищата и на детските заведения, както и към храни, предлагани при организирани мероприятия за деца и ученици</a:t>
            </a:r>
            <a:r>
              <a:rPr lang="bg-BG" sz="2600" dirty="0" smtClean="0"/>
              <a:t>.</a:t>
            </a:r>
          </a:p>
          <a:p>
            <a:pPr marL="1150938" indent="-342900">
              <a:buFont typeface="Wingdings" panose="05000000000000000000" pitchFamily="2" charset="2"/>
              <a:buChar char="ü"/>
            </a:pPr>
            <a:endParaRPr lang="bg-BG" sz="2600" dirty="0" smtClean="0"/>
          </a:p>
          <a:p>
            <a:r>
              <a:rPr lang="bg-BG" sz="2600" dirty="0" smtClean="0"/>
              <a:t>Нови изисквания:</a:t>
            </a:r>
          </a:p>
          <a:p>
            <a:pPr marL="1150938" indent="-342900">
              <a:buFont typeface="Wingdings" panose="05000000000000000000" pitchFamily="2" charset="2"/>
              <a:buChar char="ü"/>
            </a:pPr>
            <a:r>
              <a:rPr lang="bg-BG" sz="2600" dirty="0" smtClean="0"/>
              <a:t>Дава се възможност в </a:t>
            </a:r>
            <a:r>
              <a:rPr lang="bg-BG" sz="2600" dirty="0"/>
              <a:t>детските </a:t>
            </a:r>
            <a:r>
              <a:rPr lang="bg-BG" sz="2600" dirty="0" smtClean="0"/>
              <a:t>заведения да </a:t>
            </a:r>
            <a:r>
              <a:rPr lang="bg-BG" sz="2600" dirty="0"/>
              <a:t>се предлагат </a:t>
            </a:r>
            <a:r>
              <a:rPr lang="bg-BG" sz="2600" dirty="0"/>
              <a:t>кисело мляко, сирене и кашкавал, </a:t>
            </a:r>
            <a:r>
              <a:rPr lang="bg-BG" sz="2600" dirty="0" smtClean="0"/>
              <a:t>плодове, </a:t>
            </a:r>
            <a:r>
              <a:rPr lang="bg-BG" sz="2600" dirty="0"/>
              <a:t>зеленчуци и </a:t>
            </a:r>
            <a:r>
              <a:rPr lang="bg-BG" sz="2600" dirty="0" smtClean="0"/>
              <a:t>пчелен </a:t>
            </a:r>
            <a:r>
              <a:rPr lang="bg-BG" sz="2600" dirty="0"/>
              <a:t>мед </a:t>
            </a:r>
            <a:r>
              <a:rPr lang="bg-BG" sz="2600" dirty="0" smtClean="0"/>
              <a:t>, </a:t>
            </a:r>
            <a:r>
              <a:rPr lang="bg-BG" sz="2600" dirty="0"/>
              <a:t>произведени биологично, съгласно изискванията на Регламент на Комисията (ЕО) № 889/2008 </a:t>
            </a:r>
            <a:r>
              <a:rPr lang="bg-BG" sz="2600" dirty="0" smtClean="0"/>
              <a:t>за </a:t>
            </a:r>
            <a:r>
              <a:rPr lang="bg-BG" sz="2600" dirty="0"/>
              <a:t>определяне на подробни правила за прилагането на Регламент (ЕО) № 834/2007 </a:t>
            </a:r>
            <a:r>
              <a:rPr lang="bg-BG" sz="2600" dirty="0" smtClean="0"/>
              <a:t>относно </a:t>
            </a:r>
            <a:r>
              <a:rPr lang="bg-BG" sz="2600" dirty="0"/>
              <a:t>биологичното производство и етикетирането на биологични продукти по отношение на биологичното производство, етикетирането и </a:t>
            </a:r>
            <a:r>
              <a:rPr lang="bg-BG" sz="2600" dirty="0" smtClean="0"/>
              <a:t>контрола.</a:t>
            </a:r>
            <a:endParaRPr lang="bg-BG" sz="2600" dirty="0"/>
          </a:p>
          <a:p>
            <a:pPr marL="1150938" indent="-342900">
              <a:buFont typeface="Wingdings" panose="05000000000000000000" pitchFamily="2" charset="2"/>
              <a:buChar char="ü"/>
            </a:pPr>
            <a:endParaRPr lang="bg-BG" sz="2600" dirty="0"/>
          </a:p>
          <a:p>
            <a:pPr algn="just"/>
            <a:r>
              <a:rPr lang="bg-BG" sz="2600" dirty="0" smtClean="0"/>
              <a:t>Етап</a:t>
            </a:r>
            <a:r>
              <a:rPr lang="bg-BG" sz="2600" dirty="0"/>
              <a:t>: изготвяне в работна група</a:t>
            </a:r>
          </a:p>
          <a:p>
            <a:pPr algn="just"/>
            <a:endParaRPr lang="bg-BG" dirty="0"/>
          </a:p>
        </p:txBody>
      </p:sp>
      <p:sp>
        <p:nvSpPr>
          <p:cNvPr id="3" name="Title 2"/>
          <p:cNvSpPr>
            <a:spLocks noGrp="1"/>
          </p:cNvSpPr>
          <p:nvPr>
            <p:ph type="title"/>
          </p:nvPr>
        </p:nvSpPr>
        <p:spPr/>
        <p:txBody>
          <a:bodyPr>
            <a:noAutofit/>
          </a:bodyPr>
          <a:lstStyle/>
          <a:p>
            <a:r>
              <a:rPr lang="bg-BG" sz="1800" dirty="0" smtClean="0"/>
              <a:t>Проект на Наредба </a:t>
            </a:r>
            <a:r>
              <a:rPr lang="ru-RU" sz="1800" dirty="0" smtClean="0"/>
              <a:t>за </a:t>
            </a:r>
            <a:r>
              <a:rPr lang="bg-BG" sz="1800" dirty="0"/>
              <a:t>за специфичните изисквания към безопасността и качеството на храните, предлагани в детските заведения, училищните столове и обектите за търговия на дребно на територията на училищата и на детските заведения, както и към храни, предлагани при организирани мероприятия за деца и ученици</a:t>
            </a:r>
            <a:endParaRPr lang="bg-BG" sz="1800" dirty="0"/>
          </a:p>
        </p:txBody>
      </p:sp>
    </p:spTree>
    <p:extLst>
      <p:ext uri="{BB962C8B-B14F-4D97-AF65-F5344CB8AC3E}">
        <p14:creationId xmlns:p14="http://schemas.microsoft.com/office/powerpoint/2010/main" val="163286693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2133600"/>
            <a:ext cx="8686800" cy="4114800"/>
          </a:xfrm>
        </p:spPr>
        <p:txBody>
          <a:bodyPr>
            <a:normAutofit/>
          </a:bodyPr>
          <a:lstStyle/>
          <a:p>
            <a:pPr algn="just"/>
            <a:r>
              <a:rPr lang="bg-BG" sz="2000" dirty="0" smtClean="0"/>
              <a:t>Нова наредба, на основание </a:t>
            </a:r>
            <a:r>
              <a:rPr lang="ru-RU" sz="2000" dirty="0"/>
              <a:t>чл. </a:t>
            </a:r>
            <a:r>
              <a:rPr lang="ru-RU" sz="2000" dirty="0" smtClean="0"/>
              <a:t>50 </a:t>
            </a:r>
            <a:r>
              <a:rPr lang="ru-RU" sz="2000" dirty="0"/>
              <a:t>от Закона за </a:t>
            </a:r>
            <a:r>
              <a:rPr lang="ru-RU" sz="2000" dirty="0" smtClean="0"/>
              <a:t>храните</a:t>
            </a:r>
          </a:p>
          <a:p>
            <a:pPr marL="0" indent="0" algn="just">
              <a:buNone/>
            </a:pPr>
            <a:endParaRPr lang="en-US" sz="2000" dirty="0"/>
          </a:p>
          <a:p>
            <a:pPr algn="just"/>
            <a:r>
              <a:rPr lang="bg-BG" sz="2000" dirty="0" smtClean="0"/>
              <a:t>Определят се:</a:t>
            </a:r>
            <a:endParaRPr lang="bg-BG" sz="2000" dirty="0" smtClean="0"/>
          </a:p>
          <a:p>
            <a:pPr marL="895350" indent="-273050" algn="just">
              <a:buFont typeface="Wingdings" panose="05000000000000000000" pitchFamily="2" charset="2"/>
              <a:buChar char="ü"/>
            </a:pPr>
            <a:r>
              <a:rPr lang="x-none" sz="2000" smtClean="0"/>
              <a:t>редът </a:t>
            </a:r>
            <a:r>
              <a:rPr lang="x-none" sz="2000"/>
              <a:t>за издаване</a:t>
            </a:r>
            <a:r>
              <a:rPr lang="bg-BG" sz="2000" dirty="0"/>
              <a:t>,</a:t>
            </a:r>
            <a:r>
              <a:rPr lang="x-none" sz="2000"/>
              <a:t> подмяна </a:t>
            </a:r>
            <a:r>
              <a:rPr lang="bg-BG" sz="2000" dirty="0"/>
              <a:t>и премахване </a:t>
            </a:r>
            <a:r>
              <a:rPr lang="x-none" sz="2000"/>
              <a:t>на </a:t>
            </a:r>
            <a:r>
              <a:rPr lang="bg-BG" sz="2000" dirty="0"/>
              <a:t>стикера за удостоверяване регистрацията на превозните средства за транспортиране на храни по чл. 50, ал. 1 и 2 от Закона за храните; </a:t>
            </a:r>
            <a:endParaRPr lang="bg-BG" sz="2000" dirty="0" smtClean="0"/>
          </a:p>
          <a:p>
            <a:pPr marL="895350" indent="-273050" algn="just">
              <a:buFont typeface="Wingdings" panose="05000000000000000000" pitchFamily="2" charset="2"/>
              <a:buChar char="ü"/>
            </a:pPr>
            <a:r>
              <a:rPr lang="bg-BG" sz="2000" dirty="0"/>
              <a:t>съдържанието, графичното оформление и защитните елементи на </a:t>
            </a:r>
            <a:r>
              <a:rPr lang="bg-BG" sz="2000" dirty="0" smtClean="0"/>
              <a:t>стикера.</a:t>
            </a:r>
            <a:endParaRPr lang="bg-BG" sz="2000" dirty="0"/>
          </a:p>
          <a:p>
            <a:pPr marL="895350" indent="-273050" algn="just">
              <a:buFont typeface="Wingdings" panose="05000000000000000000" pitchFamily="2" charset="2"/>
              <a:buChar char="ü"/>
            </a:pPr>
            <a:endParaRPr lang="bg-BG" sz="2000" dirty="0" smtClean="0"/>
          </a:p>
          <a:p>
            <a:pPr algn="just"/>
            <a:r>
              <a:rPr lang="bg-BG" sz="2000" dirty="0" smtClean="0"/>
              <a:t>Етап</a:t>
            </a:r>
            <a:r>
              <a:rPr lang="bg-BG" sz="2000" dirty="0"/>
              <a:t>: изготвяне в работна група</a:t>
            </a:r>
          </a:p>
          <a:p>
            <a:pPr algn="just"/>
            <a:endParaRPr lang="bg-BG" dirty="0"/>
          </a:p>
        </p:txBody>
      </p:sp>
      <p:sp>
        <p:nvSpPr>
          <p:cNvPr id="3" name="Title 2"/>
          <p:cNvSpPr>
            <a:spLocks noGrp="1"/>
          </p:cNvSpPr>
          <p:nvPr>
            <p:ph type="title"/>
          </p:nvPr>
        </p:nvSpPr>
        <p:spPr/>
        <p:txBody>
          <a:bodyPr>
            <a:normAutofit fontScale="90000"/>
          </a:bodyPr>
          <a:lstStyle/>
          <a:p>
            <a:r>
              <a:rPr lang="bg-BG" sz="2800" dirty="0" smtClean="0"/>
              <a:t>Проект на Наредба </a:t>
            </a:r>
            <a:r>
              <a:rPr lang="ru-RU" sz="2800" dirty="0" smtClean="0"/>
              <a:t>за условията и реда за издаване на стикер за удостоверяване на регистрацията на превозните средства за транспортиране на храни</a:t>
            </a:r>
            <a:endParaRPr lang="bg-BG" sz="2800" dirty="0"/>
          </a:p>
        </p:txBody>
      </p:sp>
    </p:spTree>
    <p:extLst>
      <p:ext uri="{BB962C8B-B14F-4D97-AF65-F5344CB8AC3E}">
        <p14:creationId xmlns:p14="http://schemas.microsoft.com/office/powerpoint/2010/main" val="70566742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381000" y="1295400"/>
            <a:ext cx="8305800" cy="504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2594483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1676400"/>
            <a:ext cx="8686800" cy="5029200"/>
          </a:xfrm>
        </p:spPr>
        <p:txBody>
          <a:bodyPr>
            <a:noAutofit/>
          </a:bodyPr>
          <a:lstStyle/>
          <a:p>
            <a:pPr algn="just"/>
            <a:r>
              <a:rPr lang="bg-BG" sz="1800" dirty="0" smtClean="0">
                <a:latin typeface="+mj-lt"/>
                <a:cs typeface="Arial" panose="020B0604020202020204" pitchFamily="34" charset="0"/>
              </a:rPr>
              <a:t>Преиздава </a:t>
            </a:r>
            <a:r>
              <a:rPr lang="bg-BG" sz="1800" dirty="0" smtClean="0">
                <a:latin typeface="+mj-lt"/>
                <a:cs typeface="Arial" panose="020B0604020202020204" pitchFamily="34" charset="0"/>
              </a:rPr>
              <a:t>се на основание </a:t>
            </a:r>
            <a:r>
              <a:rPr lang="ru-RU" sz="1800" dirty="0">
                <a:latin typeface="+mj-lt"/>
                <a:cs typeface="Arial" panose="020B0604020202020204" pitchFamily="34" charset="0"/>
              </a:rPr>
              <a:t>чл. 7. ал. 2 от Закона за </a:t>
            </a:r>
            <a:r>
              <a:rPr lang="ru-RU" sz="1800" dirty="0" smtClean="0">
                <a:latin typeface="+mj-lt"/>
                <a:cs typeface="Arial" panose="020B0604020202020204" pitchFamily="34" charset="0"/>
              </a:rPr>
              <a:t>храните</a:t>
            </a:r>
          </a:p>
          <a:p>
            <a:pPr algn="just"/>
            <a:endParaRPr lang="ru-RU" sz="1800" dirty="0" smtClean="0">
              <a:latin typeface="+mj-lt"/>
              <a:cs typeface="Arial" panose="020B0604020202020204" pitchFamily="34" charset="0"/>
            </a:endParaRPr>
          </a:p>
          <a:p>
            <a:pPr algn="just"/>
            <a:r>
              <a:rPr lang="bg-BG" sz="1800" dirty="0" smtClean="0">
                <a:latin typeface="+mj-lt"/>
                <a:cs typeface="Arial" panose="020B0604020202020204" pitchFamily="34" charset="0"/>
              </a:rPr>
              <a:t>Определят се: </a:t>
            </a:r>
          </a:p>
          <a:p>
            <a:pPr marL="895350" indent="-273050" algn="just" fontAlgn="base">
              <a:buFont typeface="Wingdings" panose="05000000000000000000" pitchFamily="2" charset="2"/>
              <a:buChar char="ü"/>
            </a:pPr>
            <a:r>
              <a:rPr lang="bg-BG" sz="1800" dirty="0" smtClean="0">
                <a:latin typeface="+mj-lt"/>
                <a:cs typeface="Arial" panose="020B0604020202020204" pitchFamily="34" charset="0"/>
              </a:rPr>
              <a:t>здравните </a:t>
            </a:r>
            <a:r>
              <a:rPr lang="bg-BG" sz="1800" dirty="0">
                <a:latin typeface="+mj-lt"/>
                <a:cs typeface="Arial" panose="020B0604020202020204" pitchFamily="34" charset="0"/>
              </a:rPr>
              <a:t>изисквания към животните, от които се добиват храни за консумация от </a:t>
            </a:r>
            <a:r>
              <a:rPr lang="bg-BG" sz="1800" dirty="0" smtClean="0">
                <a:latin typeface="+mj-lt"/>
                <a:cs typeface="Arial" panose="020B0604020202020204" pitchFamily="34" charset="0"/>
              </a:rPr>
              <a:t>хора;</a:t>
            </a:r>
            <a:endParaRPr lang="bg-BG" sz="1800" dirty="0">
              <a:latin typeface="+mj-lt"/>
              <a:cs typeface="Arial" panose="020B0604020202020204" pitchFamily="34" charset="0"/>
            </a:endParaRPr>
          </a:p>
          <a:p>
            <a:pPr marL="895350" indent="-273050" algn="just" fontAlgn="base">
              <a:buFont typeface="Wingdings" panose="05000000000000000000" pitchFamily="2" charset="2"/>
              <a:buChar char="ü"/>
            </a:pPr>
            <a:r>
              <a:rPr lang="bg-BG" sz="1800" dirty="0" smtClean="0">
                <a:latin typeface="+mj-lt"/>
                <a:cs typeface="Arial" panose="020B0604020202020204" pitchFamily="34" charset="0"/>
              </a:rPr>
              <a:t>здравната маркировка за прясно месо и на храни от животински произход, които не са преминали преработка, получени от животни, произхождащи от животновъден обект, който не е засегнат от заразна болест, намиращ се на територия или част от територия с наложени ветеринарно-здравни </a:t>
            </a:r>
            <a:r>
              <a:rPr lang="ru-RU" sz="1800" dirty="0" smtClean="0">
                <a:latin typeface="+mj-lt"/>
                <a:cs typeface="Arial" panose="020B0604020202020204" pitchFamily="34" charset="0"/>
              </a:rPr>
              <a:t>ограничения;</a:t>
            </a:r>
          </a:p>
          <a:p>
            <a:pPr marL="895350" indent="-273050" algn="just" fontAlgn="base">
              <a:buFont typeface="Wingdings" panose="05000000000000000000" pitchFamily="2" charset="2"/>
              <a:buChar char="ü"/>
            </a:pPr>
            <a:r>
              <a:rPr lang="bg-BG" sz="1800" dirty="0" smtClean="0">
                <a:latin typeface="+mj-lt"/>
                <a:cs typeface="Arial" panose="020B0604020202020204" pitchFamily="34" charset="0"/>
              </a:rPr>
              <a:t>условията</a:t>
            </a:r>
            <a:r>
              <a:rPr lang="bg-BG" sz="1800" dirty="0" smtClean="0">
                <a:latin typeface="+mj-lt"/>
                <a:cs typeface="Arial" panose="020B0604020202020204" pitchFamily="34" charset="0"/>
              </a:rPr>
              <a:t>, при които се допуска въвеждане</a:t>
            </a:r>
            <a:r>
              <a:rPr lang="bg-BG" sz="1800" b="1" dirty="0" smtClean="0">
                <a:latin typeface="+mj-lt"/>
                <a:cs typeface="Arial" panose="020B0604020202020204" pitchFamily="34" charset="0"/>
              </a:rPr>
              <a:t> </a:t>
            </a:r>
            <a:r>
              <a:rPr lang="bg-BG" sz="1800" dirty="0" smtClean="0">
                <a:latin typeface="+mj-lt"/>
                <a:cs typeface="Arial" panose="020B0604020202020204" pitchFamily="34" charset="0"/>
              </a:rPr>
              <a:t>от трети страни на продукти от животински произход, предназначени за консумация от хора, и по-специално изискванията към здравния сертификат, придружаващ пратките</a:t>
            </a:r>
            <a:r>
              <a:rPr lang="bg-BG" sz="1800" dirty="0" smtClean="0">
                <a:latin typeface="+mj-lt"/>
                <a:cs typeface="Arial" panose="020B0604020202020204" pitchFamily="34" charset="0"/>
              </a:rPr>
              <a:t>.</a:t>
            </a:r>
          </a:p>
          <a:p>
            <a:pPr marL="895350" indent="-273050" algn="just" fontAlgn="base">
              <a:buFont typeface="Wingdings" panose="05000000000000000000" pitchFamily="2" charset="2"/>
              <a:buChar char="ü"/>
            </a:pPr>
            <a:endParaRPr lang="bg-BG" sz="1800" dirty="0">
              <a:latin typeface="+mj-lt"/>
              <a:cs typeface="Arial" panose="020B0604020202020204" pitchFamily="34" charset="0"/>
            </a:endParaRPr>
          </a:p>
          <a:p>
            <a:pPr marL="344488" indent="-342900" algn="just" fontAlgn="base"/>
            <a:r>
              <a:rPr lang="bg-BG" sz="1800" dirty="0" smtClean="0">
                <a:latin typeface="+mj-lt"/>
                <a:cs typeface="Arial" panose="020B0604020202020204" pitchFamily="34" charset="0"/>
              </a:rPr>
              <a:t>Етап: изпратена за публикуване в ДВ</a:t>
            </a:r>
          </a:p>
        </p:txBody>
      </p:sp>
      <p:sp>
        <p:nvSpPr>
          <p:cNvPr id="3" name="Title 2"/>
          <p:cNvSpPr>
            <a:spLocks noGrp="1"/>
          </p:cNvSpPr>
          <p:nvPr>
            <p:ph type="title"/>
          </p:nvPr>
        </p:nvSpPr>
        <p:spPr>
          <a:xfrm>
            <a:off x="457200" y="338328"/>
            <a:ext cx="8229600" cy="957072"/>
          </a:xfrm>
        </p:spPr>
        <p:txBody>
          <a:bodyPr>
            <a:normAutofit fontScale="90000"/>
          </a:bodyPr>
          <a:lstStyle/>
          <a:p>
            <a:r>
              <a:rPr lang="bg-BG" sz="2800" dirty="0" smtClean="0"/>
              <a:t/>
            </a:r>
            <a:br>
              <a:rPr lang="bg-BG" sz="2800" dirty="0" smtClean="0"/>
            </a:br>
            <a:r>
              <a:rPr lang="bg-BG" sz="2800" dirty="0" smtClean="0">
                <a:latin typeface="+mn-lt"/>
              </a:rPr>
              <a:t>Проект </a:t>
            </a:r>
            <a:r>
              <a:rPr lang="bg-BG" sz="2800" dirty="0" smtClean="0">
                <a:latin typeface="+mn-lt"/>
              </a:rPr>
              <a:t>на </a:t>
            </a:r>
            <a:r>
              <a:rPr lang="bg-BG" sz="3100" dirty="0" smtClean="0">
                <a:latin typeface="+mn-lt"/>
              </a:rPr>
              <a:t>Наредба </a:t>
            </a:r>
            <a:r>
              <a:rPr lang="ru-RU" sz="3100" dirty="0" smtClean="0">
                <a:latin typeface="+mn-lt"/>
              </a:rPr>
              <a:t>за </a:t>
            </a:r>
            <a:r>
              <a:rPr lang="bg-BG" sz="3100" dirty="0" smtClean="0">
                <a:latin typeface="+mn-lt"/>
              </a:rPr>
              <a:t>здравните изисквания към животните, от които се добиват </a:t>
            </a:r>
            <a:r>
              <a:rPr lang="bg-BG" sz="3100" dirty="0" smtClean="0">
                <a:latin typeface="+mn-lt"/>
              </a:rPr>
              <a:t>храни</a:t>
            </a:r>
            <a:endParaRPr lang="bg-BG" sz="2800" dirty="0">
              <a:latin typeface="+mn-lt"/>
            </a:endParaRPr>
          </a:p>
        </p:txBody>
      </p:sp>
    </p:spTree>
    <p:extLst>
      <p:ext uri="{BB962C8B-B14F-4D97-AF65-F5344CB8AC3E}">
        <p14:creationId xmlns:p14="http://schemas.microsoft.com/office/powerpoint/2010/main" val="409649530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72067" y="1905000"/>
            <a:ext cx="7408333" cy="4221163"/>
          </a:xfrm>
        </p:spPr>
        <p:txBody>
          <a:bodyPr>
            <a:normAutofit/>
          </a:bodyPr>
          <a:lstStyle/>
          <a:p>
            <a:pPr algn="just"/>
            <a:r>
              <a:rPr lang="bg-BG" sz="1800" dirty="0" smtClean="0"/>
              <a:t>Преиздава</a:t>
            </a:r>
            <a:r>
              <a:rPr lang="ru-RU" sz="1800" dirty="0" smtClean="0"/>
              <a:t> се, на </a:t>
            </a:r>
            <a:r>
              <a:rPr lang="ru-RU" sz="1800" dirty="0"/>
              <a:t>основание чл. 50, ал. 3 от Закона за управление на агрохранителната верига; </a:t>
            </a:r>
            <a:endParaRPr lang="ru-RU" sz="1800" dirty="0" smtClean="0"/>
          </a:p>
          <a:p>
            <a:pPr algn="just"/>
            <a:endParaRPr lang="ru-RU" sz="1800" dirty="0" smtClean="0"/>
          </a:p>
          <a:p>
            <a:pPr algn="just"/>
            <a:r>
              <a:rPr lang="bg-BG" sz="1800" dirty="0" smtClean="0"/>
              <a:t>Определят се условията </a:t>
            </a:r>
            <a:r>
              <a:rPr lang="bg-BG" sz="1800" dirty="0"/>
              <a:t>и редът </a:t>
            </a:r>
            <a:r>
              <a:rPr lang="bg-BG" sz="1800" dirty="0" smtClean="0"/>
              <a:t>за: </a:t>
            </a:r>
            <a:endParaRPr lang="en-US" sz="1800" dirty="0" smtClean="0"/>
          </a:p>
          <a:p>
            <a:pPr marL="806450" indent="-273050" algn="just"/>
            <a:r>
              <a:rPr lang="bg-BG" sz="1800" dirty="0" smtClean="0"/>
              <a:t>вземане </a:t>
            </a:r>
            <a:r>
              <a:rPr lang="bg-BG" sz="1800" dirty="0"/>
              <a:t>на проби от </a:t>
            </a:r>
            <a:r>
              <a:rPr lang="bg-BG" sz="1800" dirty="0" smtClean="0"/>
              <a:t>храни</a:t>
            </a:r>
            <a:r>
              <a:rPr lang="bg-BG" sz="1800" dirty="0"/>
              <a:t>;</a:t>
            </a:r>
            <a:endParaRPr lang="en-US" sz="1800" dirty="0" smtClean="0"/>
          </a:p>
          <a:p>
            <a:pPr marL="806450" indent="-273050" algn="just"/>
            <a:r>
              <a:rPr lang="bg-BG" sz="1800" dirty="0" smtClean="0"/>
              <a:t>извършване </a:t>
            </a:r>
            <a:r>
              <a:rPr lang="bg-BG" sz="1800" dirty="0"/>
              <a:t>на  лабораторни изпитвания за целите на официалния </a:t>
            </a:r>
            <a:r>
              <a:rPr lang="bg-BG" sz="1800" dirty="0" smtClean="0"/>
              <a:t>контрол, вкл. ред за доставяне и приемане на пробите в лабораторията, изготвяне на протокол от изпитване;</a:t>
            </a:r>
          </a:p>
          <a:p>
            <a:pPr marL="806450" indent="-273050" algn="just"/>
            <a:r>
              <a:rPr lang="bg-BG" sz="1800" dirty="0" smtClean="0"/>
              <a:t>Искане за второ експертно становище от бизнес оператора</a:t>
            </a:r>
          </a:p>
          <a:p>
            <a:pPr marL="806450" indent="-273050" algn="just"/>
            <a:endParaRPr lang="bg-BG" sz="1800" dirty="0" smtClean="0"/>
          </a:p>
          <a:p>
            <a:pPr marL="285750" indent="-285750" algn="just">
              <a:tabLst>
                <a:tab pos="630238" algn="l"/>
              </a:tabLst>
            </a:pPr>
            <a:r>
              <a:rPr lang="bg-BG" sz="1800" dirty="0" smtClean="0"/>
              <a:t>Етап: подготвя се за изпращане в ДВ</a:t>
            </a:r>
            <a:endParaRPr lang="bg-BG" sz="1800" dirty="0" smtClean="0"/>
          </a:p>
        </p:txBody>
      </p:sp>
      <p:sp>
        <p:nvSpPr>
          <p:cNvPr id="3" name="Title 2"/>
          <p:cNvSpPr>
            <a:spLocks noGrp="1"/>
          </p:cNvSpPr>
          <p:nvPr>
            <p:ph type="title"/>
          </p:nvPr>
        </p:nvSpPr>
        <p:spPr/>
        <p:txBody>
          <a:bodyPr>
            <a:normAutofit/>
          </a:bodyPr>
          <a:lstStyle/>
          <a:p>
            <a:r>
              <a:rPr lang="bg-BG" sz="2200" dirty="0" smtClean="0"/>
              <a:t>Проект на Наредба </a:t>
            </a:r>
            <a:r>
              <a:rPr lang="bg-BG" sz="2200" dirty="0"/>
              <a:t>за условията и реда за вземане на проби и лабораторно изпитване на храни</a:t>
            </a:r>
          </a:p>
        </p:txBody>
      </p:sp>
    </p:spTree>
    <p:extLst>
      <p:ext uri="{BB962C8B-B14F-4D97-AF65-F5344CB8AC3E}">
        <p14:creationId xmlns:p14="http://schemas.microsoft.com/office/powerpoint/2010/main" val="366996916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2209800"/>
            <a:ext cx="8686800" cy="4495800"/>
          </a:xfrm>
        </p:spPr>
        <p:txBody>
          <a:bodyPr>
            <a:normAutofit lnSpcReduction="10000"/>
          </a:bodyPr>
          <a:lstStyle/>
          <a:p>
            <a:pPr algn="just"/>
            <a:r>
              <a:rPr lang="bg-BG" sz="1800" dirty="0" smtClean="0"/>
              <a:t>Преиздава се, на основание </a:t>
            </a:r>
            <a:r>
              <a:rPr lang="ru-RU" sz="1800" dirty="0"/>
              <a:t>чл. </a:t>
            </a:r>
            <a:r>
              <a:rPr lang="ru-RU" sz="1800" dirty="0" smtClean="0"/>
              <a:t>7, ал. 1 </a:t>
            </a:r>
            <a:r>
              <a:rPr lang="ru-RU" sz="1800" dirty="0"/>
              <a:t>от Закона за </a:t>
            </a:r>
            <a:r>
              <a:rPr lang="ru-RU" sz="1800" dirty="0" smtClean="0"/>
              <a:t>храните</a:t>
            </a:r>
          </a:p>
          <a:p>
            <a:pPr algn="just"/>
            <a:endParaRPr lang="en-US" sz="1800" dirty="0"/>
          </a:p>
          <a:p>
            <a:pPr algn="just"/>
            <a:r>
              <a:rPr lang="bg-BG" sz="1800" dirty="0" smtClean="0"/>
              <a:t>Определят се  специфичните </a:t>
            </a:r>
            <a:r>
              <a:rPr lang="bg-BG" sz="1800" dirty="0"/>
              <a:t>изисквания към производството на храни от животински произход в кланични </a:t>
            </a:r>
            <a:r>
              <a:rPr lang="bg-BG" sz="1800" dirty="0" smtClean="0"/>
              <a:t>пунктове</a:t>
            </a:r>
          </a:p>
          <a:p>
            <a:pPr algn="just"/>
            <a:endParaRPr lang="bg-BG" sz="1800" dirty="0"/>
          </a:p>
          <a:p>
            <a:r>
              <a:rPr lang="bg-BG" sz="1800" dirty="0" smtClean="0"/>
              <a:t>Прилага се за </a:t>
            </a:r>
            <a:r>
              <a:rPr lang="bg-BG" sz="1800" dirty="0"/>
              <a:t>едри и дребни преживни животни, свине, птици (пилета бройлери, водоплаващи, </a:t>
            </a:r>
            <a:r>
              <a:rPr lang="bg-BG" sz="1800" dirty="0" smtClean="0"/>
              <a:t>пуйки и </a:t>
            </a:r>
            <a:r>
              <a:rPr lang="bg-BG" sz="1800" dirty="0"/>
              <a:t>други видове птици</a:t>
            </a:r>
            <a:r>
              <a:rPr lang="bg-BG" sz="1800" dirty="0" smtClean="0"/>
              <a:t>), </a:t>
            </a:r>
            <a:r>
              <a:rPr lang="bg-BG" sz="1800" dirty="0" err="1" smtClean="0"/>
              <a:t>щраусовидни</a:t>
            </a:r>
            <a:r>
              <a:rPr lang="bg-BG" sz="1800" dirty="0" smtClean="0"/>
              <a:t> и </a:t>
            </a:r>
            <a:r>
              <a:rPr lang="bg-BG" sz="1800" dirty="0" err="1" smtClean="0"/>
              <a:t>лагоморфни</a:t>
            </a:r>
            <a:endParaRPr lang="bg-BG" sz="1800" dirty="0"/>
          </a:p>
          <a:p>
            <a:pPr algn="just"/>
            <a:endParaRPr lang="bg-BG" sz="1800" dirty="0" smtClean="0"/>
          </a:p>
          <a:p>
            <a:pPr algn="just"/>
            <a:r>
              <a:rPr lang="bg-BG" sz="1800" dirty="0" smtClean="0"/>
              <a:t>Нови </a:t>
            </a:r>
            <a:r>
              <a:rPr lang="bg-BG" sz="1800" dirty="0" smtClean="0"/>
              <a:t>изисквания:</a:t>
            </a:r>
          </a:p>
          <a:p>
            <a:pPr marL="895350" indent="-273050" algn="just">
              <a:buFont typeface="Wingdings" panose="05000000000000000000" pitchFamily="2" charset="2"/>
              <a:buChar char="ü"/>
            </a:pPr>
            <a:r>
              <a:rPr lang="bg-BG" sz="1800" dirty="0" smtClean="0"/>
              <a:t>Определянето на общия брой животни, които могат да се колят в кланичния пункт и определянето на единиците животни се привеждат в съответствие с единиците, предвидени в европейското законодателство, в сила от 14.12.2019 г</a:t>
            </a:r>
            <a:r>
              <a:rPr lang="bg-BG" sz="1800" dirty="0" smtClean="0"/>
              <a:t>.</a:t>
            </a:r>
          </a:p>
          <a:p>
            <a:pPr marL="895350" indent="-273050" algn="just">
              <a:buFont typeface="Wingdings" panose="05000000000000000000" pitchFamily="2" charset="2"/>
              <a:buChar char="ü"/>
            </a:pPr>
            <a:endParaRPr lang="bg-BG" sz="1800" dirty="0" smtClean="0"/>
          </a:p>
          <a:p>
            <a:pPr algn="just"/>
            <a:r>
              <a:rPr lang="bg-BG" sz="1800" dirty="0" smtClean="0"/>
              <a:t>Етап: подготвя се за нотификация до ЕК и ДЧ</a:t>
            </a:r>
            <a:endParaRPr lang="bg-BG" sz="1800" dirty="0"/>
          </a:p>
        </p:txBody>
      </p:sp>
      <p:sp>
        <p:nvSpPr>
          <p:cNvPr id="3" name="Title 2"/>
          <p:cNvSpPr>
            <a:spLocks noGrp="1"/>
          </p:cNvSpPr>
          <p:nvPr>
            <p:ph type="title"/>
          </p:nvPr>
        </p:nvSpPr>
        <p:spPr/>
        <p:txBody>
          <a:bodyPr>
            <a:normAutofit fontScale="90000"/>
          </a:bodyPr>
          <a:lstStyle/>
          <a:p>
            <a:r>
              <a:rPr lang="bg-BG" sz="2800" dirty="0" smtClean="0"/>
              <a:t>Проект на Наредба </a:t>
            </a:r>
            <a:r>
              <a:rPr lang="ru-RU" sz="2800" dirty="0"/>
              <a:t>за </a:t>
            </a:r>
            <a:r>
              <a:rPr lang="bg-BG" sz="2800" dirty="0" smtClean="0"/>
              <a:t>специфичните изисквания към производството на храни от животински произход в кланични пунктове</a:t>
            </a:r>
            <a:endParaRPr lang="bg-BG" sz="2800" dirty="0"/>
          </a:p>
        </p:txBody>
      </p:sp>
    </p:spTree>
    <p:extLst>
      <p:ext uri="{BB962C8B-B14F-4D97-AF65-F5344CB8AC3E}">
        <p14:creationId xmlns:p14="http://schemas.microsoft.com/office/powerpoint/2010/main" val="30299061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1752600"/>
            <a:ext cx="8686800" cy="5029200"/>
          </a:xfrm>
        </p:spPr>
        <p:txBody>
          <a:bodyPr>
            <a:noAutofit/>
          </a:bodyPr>
          <a:lstStyle/>
          <a:p>
            <a:pPr algn="just"/>
            <a:r>
              <a:rPr lang="bg-BG" sz="1600" dirty="0" smtClean="0"/>
              <a:t>Преиздава се, на основание </a:t>
            </a:r>
            <a:r>
              <a:rPr lang="ru-RU" sz="1600" dirty="0"/>
              <a:t>чл. </a:t>
            </a:r>
            <a:r>
              <a:rPr lang="ru-RU" sz="1600" dirty="0" smtClean="0"/>
              <a:t>7, ал. 1 </a:t>
            </a:r>
            <a:r>
              <a:rPr lang="ru-RU" sz="1600" dirty="0"/>
              <a:t>от Закона за </a:t>
            </a:r>
            <a:r>
              <a:rPr lang="ru-RU" sz="1600" dirty="0" smtClean="0"/>
              <a:t>храните</a:t>
            </a:r>
          </a:p>
          <a:p>
            <a:pPr algn="just"/>
            <a:endParaRPr lang="ru-RU" sz="1600" dirty="0" smtClean="0"/>
          </a:p>
          <a:p>
            <a:pPr algn="just"/>
            <a:r>
              <a:rPr lang="bg-BG" sz="1600" dirty="0" smtClean="0"/>
              <a:t>Определят се изискванията за:</a:t>
            </a:r>
          </a:p>
          <a:p>
            <a:pPr marL="884238" indent="-342900">
              <a:buFont typeface="Wingdings" panose="05000000000000000000" pitchFamily="2" charset="2"/>
              <a:buChar char="ü"/>
            </a:pPr>
            <a:r>
              <a:rPr lang="bg-BG" sz="1600" dirty="0" smtClean="0"/>
              <a:t>директна </a:t>
            </a:r>
            <a:r>
              <a:rPr lang="bg-BG" sz="1600" dirty="0"/>
              <a:t>доставка, извършена от производителя, до крайния потребител или до местни обекти за търговия на дребно, които извършват директни доставки на краен потребител, на малки </a:t>
            </a:r>
            <a:r>
              <a:rPr lang="bg-BG" sz="1600" dirty="0" smtClean="0"/>
              <a:t>количества</a:t>
            </a:r>
          </a:p>
          <a:p>
            <a:pPr marL="1682750" indent="-342900"/>
            <a:r>
              <a:rPr lang="bg-BG" sz="1400" dirty="0" smtClean="0"/>
              <a:t>първични </a:t>
            </a:r>
            <a:r>
              <a:rPr lang="bg-BG" sz="1400" dirty="0"/>
              <a:t>продукти - сурово мляко, пчелен </a:t>
            </a:r>
            <a:r>
              <a:rPr lang="bg-BG" sz="1400" dirty="0" smtClean="0"/>
              <a:t>мед, </a:t>
            </a:r>
            <a:r>
              <a:rPr lang="bg-BG" sz="1400" dirty="0"/>
              <a:t>яйца от кокошки, пъдпъдъци и щрауси, прясна и охладена морска и сладководна риба</a:t>
            </a:r>
            <a:r>
              <a:rPr lang="bg-BG" sz="1400" dirty="0" smtClean="0"/>
              <a:t>;</a:t>
            </a:r>
          </a:p>
          <a:p>
            <a:pPr marL="1682750" indent="-342900"/>
            <a:r>
              <a:rPr lang="bg-BG" sz="1400" dirty="0" smtClean="0"/>
              <a:t>прясно месо от птици, и зайци и щрауси, заклани във фермата;</a:t>
            </a:r>
          </a:p>
          <a:p>
            <a:pPr marL="1682750" indent="-342900"/>
            <a:r>
              <a:rPr lang="bg-BG" sz="1400" dirty="0" smtClean="0"/>
              <a:t>отстрелян едър и дребен дивеч или месо от едър и дребен дивеч;</a:t>
            </a:r>
          </a:p>
          <a:p>
            <a:pPr marL="884238" indent="-342900">
              <a:buFont typeface="Wingdings" panose="05000000000000000000" pitchFamily="2" charset="2"/>
              <a:buChar char="ü"/>
            </a:pPr>
            <a:r>
              <a:rPr lang="bg-BG" sz="1600" dirty="0" smtClean="0"/>
              <a:t>доставката </a:t>
            </a:r>
            <a:r>
              <a:rPr lang="bg-BG" sz="1600" dirty="0"/>
              <a:t>на храни от животински произход, обработени и/или преработени в обект за търговия на дребно, до други обекти за търговия на дребно като странична, локална и ограничена дейност.</a:t>
            </a:r>
            <a:endParaRPr lang="bg-BG" sz="1600" dirty="0" smtClean="0"/>
          </a:p>
          <a:p>
            <a:pPr algn="just"/>
            <a:r>
              <a:rPr lang="bg-BG" sz="1600" dirty="0" smtClean="0"/>
              <a:t>Нови </a:t>
            </a:r>
            <a:r>
              <a:rPr lang="bg-BG" sz="1600" dirty="0" smtClean="0"/>
              <a:t>изисквания:</a:t>
            </a:r>
          </a:p>
          <a:p>
            <a:pPr marL="895350" indent="-273050" algn="just">
              <a:buFont typeface="Wingdings" panose="05000000000000000000" pitchFamily="2" charset="2"/>
              <a:buChar char="ü"/>
            </a:pPr>
            <a:r>
              <a:rPr lang="bg-BG" sz="1600" dirty="0" smtClean="0"/>
              <a:t>към директни доставки на малки количества яйца от щрауси и месо от щрауси, заклани във </a:t>
            </a:r>
            <a:r>
              <a:rPr lang="ru-RU" sz="1600" dirty="0" smtClean="0"/>
              <a:t>фермата</a:t>
            </a:r>
            <a:endParaRPr lang="bg-BG" sz="1600" dirty="0" smtClean="0"/>
          </a:p>
          <a:p>
            <a:pPr marL="895350" indent="-273050" algn="just">
              <a:buFont typeface="Wingdings" panose="05000000000000000000" pitchFamily="2" charset="2"/>
              <a:buChar char="ü"/>
            </a:pPr>
            <a:endParaRPr lang="bg-BG" sz="1600" dirty="0" smtClean="0"/>
          </a:p>
          <a:p>
            <a:pPr algn="just"/>
            <a:r>
              <a:rPr lang="bg-BG" sz="1600" dirty="0" smtClean="0"/>
              <a:t>Етап: За обществено обсъждане в срок до 08.10.2020 г.</a:t>
            </a:r>
            <a:endParaRPr lang="bg-BG" sz="1600" dirty="0" smtClean="0"/>
          </a:p>
        </p:txBody>
      </p:sp>
      <p:sp>
        <p:nvSpPr>
          <p:cNvPr id="3" name="Title 2"/>
          <p:cNvSpPr>
            <a:spLocks noGrp="1"/>
          </p:cNvSpPr>
          <p:nvPr>
            <p:ph type="title"/>
          </p:nvPr>
        </p:nvSpPr>
        <p:spPr/>
        <p:txBody>
          <a:bodyPr>
            <a:normAutofit fontScale="90000"/>
          </a:bodyPr>
          <a:lstStyle/>
          <a:p>
            <a:r>
              <a:rPr lang="bg-BG" sz="2800" dirty="0" smtClean="0"/>
              <a:t>Проект на Наредба </a:t>
            </a:r>
            <a:r>
              <a:rPr lang="ru-RU" sz="2800" dirty="0" smtClean="0"/>
              <a:t>за </a:t>
            </a:r>
            <a:r>
              <a:rPr lang="bg-BG" sz="2800" dirty="0" smtClean="0"/>
              <a:t>изискванията за директни доставки от производителя на малки количества първични продукти и храни от животински произход</a:t>
            </a:r>
            <a:endParaRPr lang="bg-BG" sz="2800" dirty="0"/>
          </a:p>
        </p:txBody>
      </p:sp>
    </p:spTree>
    <p:extLst>
      <p:ext uri="{BB962C8B-B14F-4D97-AF65-F5344CB8AC3E}">
        <p14:creationId xmlns:p14="http://schemas.microsoft.com/office/powerpoint/2010/main" val="144638486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1676400"/>
            <a:ext cx="8686800" cy="5029200"/>
          </a:xfrm>
        </p:spPr>
        <p:txBody>
          <a:bodyPr>
            <a:normAutofit fontScale="85000" lnSpcReduction="20000"/>
          </a:bodyPr>
          <a:lstStyle/>
          <a:p>
            <a:pPr algn="just"/>
            <a:r>
              <a:rPr lang="bg-BG" dirty="0" smtClean="0"/>
              <a:t>Преиздава се, на основание </a:t>
            </a:r>
            <a:r>
              <a:rPr lang="ru-RU" dirty="0"/>
              <a:t>чл. 5</a:t>
            </a:r>
            <a:r>
              <a:rPr lang="ru-RU" dirty="0" smtClean="0"/>
              <a:t> </a:t>
            </a:r>
            <a:r>
              <a:rPr lang="ru-RU" dirty="0"/>
              <a:t>от Закона за </a:t>
            </a:r>
            <a:r>
              <a:rPr lang="ru-RU" dirty="0" smtClean="0"/>
              <a:t>храните</a:t>
            </a:r>
          </a:p>
          <a:p>
            <a:pPr marL="0" indent="0" algn="just">
              <a:buNone/>
            </a:pPr>
            <a:endParaRPr lang="en-US" dirty="0"/>
          </a:p>
          <a:p>
            <a:pPr algn="just"/>
            <a:r>
              <a:rPr lang="bg-BG" dirty="0" smtClean="0"/>
              <a:t>Определя изискванията:</a:t>
            </a:r>
          </a:p>
          <a:p>
            <a:pPr marL="895350" indent="-273050" algn="just">
              <a:buFont typeface="Wingdings" panose="05000000000000000000" pitchFamily="2" charset="2"/>
              <a:buChar char="ü"/>
            </a:pPr>
            <a:r>
              <a:rPr lang="bg-BG" dirty="0" smtClean="0"/>
              <a:t>към млечните продукти;</a:t>
            </a:r>
          </a:p>
          <a:p>
            <a:pPr marL="895350" indent="-273050" algn="just">
              <a:buFont typeface="Wingdings" panose="05000000000000000000" pitchFamily="2" charset="2"/>
              <a:buChar char="ü"/>
            </a:pPr>
            <a:r>
              <a:rPr lang="bg-BG" dirty="0" smtClean="0"/>
              <a:t>към имитиращите продукти, съдържащи в състава си мляко;</a:t>
            </a:r>
          </a:p>
          <a:p>
            <a:pPr marL="895350" indent="-273050" algn="just">
              <a:buFont typeface="Wingdings" panose="05000000000000000000" pitchFamily="2" charset="2"/>
              <a:buChar char="ü"/>
            </a:pPr>
            <a:r>
              <a:rPr lang="bg-BG" dirty="0" smtClean="0">
                <a:solidFill>
                  <a:srgbClr val="073E87"/>
                </a:solidFill>
              </a:rPr>
              <a:t>при </a:t>
            </a:r>
            <a:r>
              <a:rPr lang="bg-BG" dirty="0" smtClean="0">
                <a:solidFill>
                  <a:srgbClr val="073E87"/>
                </a:solidFill>
              </a:rPr>
              <a:t>етикетиране и предлагане на такива продукти, както и при етикетирането на храните, при чието производство или приготвяне са използвани имитиращи продукти, съдържащи в състава си мляко. </a:t>
            </a:r>
          </a:p>
          <a:p>
            <a:pPr marL="622300" indent="0" algn="just">
              <a:buNone/>
            </a:pPr>
            <a:endParaRPr lang="bg-BG" dirty="0" smtClean="0">
              <a:solidFill>
                <a:srgbClr val="073E87"/>
              </a:solidFill>
            </a:endParaRPr>
          </a:p>
          <a:p>
            <a:pPr algn="just"/>
            <a:r>
              <a:rPr lang="bg-BG" dirty="0" smtClean="0">
                <a:solidFill>
                  <a:srgbClr val="073E87"/>
                </a:solidFill>
              </a:rPr>
              <a:t>Нови изисквания:</a:t>
            </a:r>
          </a:p>
          <a:p>
            <a:pPr marL="628650" indent="1588" algn="just">
              <a:buFont typeface="Wingdings" panose="05000000000000000000" pitchFamily="2" charset="2"/>
              <a:buChar char="ü"/>
            </a:pPr>
            <a:r>
              <a:rPr lang="bg-BG" dirty="0" smtClean="0">
                <a:solidFill>
                  <a:srgbClr val="073E87"/>
                </a:solidFill>
              </a:rPr>
              <a:t> </a:t>
            </a:r>
            <a:r>
              <a:rPr lang="bg-BG" dirty="0" smtClean="0">
                <a:solidFill>
                  <a:srgbClr val="073E87"/>
                </a:solidFill>
              </a:rPr>
              <a:t> по </a:t>
            </a:r>
            <a:r>
              <a:rPr lang="bg-BG" dirty="0" smtClean="0">
                <a:solidFill>
                  <a:srgbClr val="073E87"/>
                </a:solidFill>
              </a:rPr>
              <a:t>отношение на процентното съдържание на сухото вещество и неговата масленост в сирената. </a:t>
            </a:r>
          </a:p>
          <a:p>
            <a:pPr marL="628650" indent="1588" algn="just">
              <a:buFont typeface="Wingdings" panose="05000000000000000000" pitchFamily="2" charset="2"/>
              <a:buChar char="ü"/>
            </a:pPr>
            <a:r>
              <a:rPr lang="bg-BG" dirty="0" smtClean="0">
                <a:solidFill>
                  <a:srgbClr val="073E87"/>
                </a:solidFill>
              </a:rPr>
              <a:t> </a:t>
            </a:r>
            <a:r>
              <a:rPr lang="bg-BG" dirty="0" smtClean="0">
                <a:solidFill>
                  <a:srgbClr val="073E87"/>
                </a:solidFill>
              </a:rPr>
              <a:t> за </a:t>
            </a:r>
            <a:r>
              <a:rPr lang="bg-BG" dirty="0" smtClean="0">
                <a:solidFill>
                  <a:srgbClr val="073E87"/>
                </a:solidFill>
              </a:rPr>
              <a:t>етикетиране на храните съдържащи в състава си имитиращи продукти</a:t>
            </a:r>
            <a:r>
              <a:rPr lang="bg-BG" dirty="0" smtClean="0">
                <a:solidFill>
                  <a:srgbClr val="073E87"/>
                </a:solidFill>
              </a:rPr>
              <a:t>.</a:t>
            </a:r>
          </a:p>
          <a:p>
            <a:pPr marL="628650" indent="0" algn="just">
              <a:buNone/>
            </a:pPr>
            <a:endParaRPr lang="bg-BG" dirty="0" smtClean="0">
              <a:solidFill>
                <a:srgbClr val="073E87"/>
              </a:solidFill>
            </a:endParaRPr>
          </a:p>
          <a:p>
            <a:pPr algn="just"/>
            <a:r>
              <a:rPr lang="bg-BG" dirty="0" smtClean="0">
                <a:solidFill>
                  <a:srgbClr val="073E87"/>
                </a:solidFill>
              </a:rPr>
              <a:t>Етап: за обществено обсъждане до 19.10.2020 г.</a:t>
            </a:r>
            <a:endParaRPr lang="bg-BG" dirty="0" smtClean="0">
              <a:solidFill>
                <a:srgbClr val="073E87"/>
              </a:solidFill>
            </a:endParaRPr>
          </a:p>
          <a:p>
            <a:pPr marL="628650" indent="1588" algn="just">
              <a:buFont typeface="Wingdings" panose="05000000000000000000" pitchFamily="2" charset="2"/>
              <a:buChar char="ü"/>
            </a:pPr>
            <a:endParaRPr lang="bg-BG" dirty="0" smtClean="0">
              <a:solidFill>
                <a:srgbClr val="073E87"/>
              </a:solidFill>
            </a:endParaRPr>
          </a:p>
          <a:p>
            <a:pPr marL="355600" indent="0" algn="just">
              <a:buNone/>
            </a:pPr>
            <a:endParaRPr lang="bg-BG" dirty="0">
              <a:solidFill>
                <a:srgbClr val="073E87"/>
              </a:solidFill>
            </a:endParaRPr>
          </a:p>
        </p:txBody>
      </p:sp>
      <p:sp>
        <p:nvSpPr>
          <p:cNvPr id="3" name="Title 2"/>
          <p:cNvSpPr>
            <a:spLocks noGrp="1"/>
          </p:cNvSpPr>
          <p:nvPr>
            <p:ph type="title"/>
          </p:nvPr>
        </p:nvSpPr>
        <p:spPr/>
        <p:txBody>
          <a:bodyPr>
            <a:normAutofit fontScale="90000"/>
          </a:bodyPr>
          <a:lstStyle/>
          <a:p>
            <a:r>
              <a:rPr lang="bg-BG" sz="2800" dirty="0" smtClean="0"/>
              <a:t>Проект на Постановление на Министерски съвет за приемане на Наредба </a:t>
            </a:r>
            <a:r>
              <a:rPr lang="ru-RU" sz="2800" dirty="0" smtClean="0"/>
              <a:t>за </a:t>
            </a:r>
            <a:r>
              <a:rPr lang="bg-BG" sz="2800" dirty="0" smtClean="0"/>
              <a:t>специфичните</a:t>
            </a:r>
            <a:r>
              <a:rPr lang="ru-RU" sz="2800" dirty="0" smtClean="0"/>
              <a:t> </a:t>
            </a:r>
            <a:r>
              <a:rPr lang="bg-BG" sz="2800" dirty="0" smtClean="0"/>
              <a:t>изисквания</a:t>
            </a:r>
            <a:r>
              <a:rPr lang="ru-RU" sz="2800" dirty="0" smtClean="0"/>
              <a:t> </a:t>
            </a:r>
            <a:r>
              <a:rPr lang="bg-BG" sz="2800" dirty="0" smtClean="0"/>
              <a:t>към</a:t>
            </a:r>
            <a:r>
              <a:rPr lang="ru-RU" sz="2800" dirty="0" smtClean="0"/>
              <a:t> </a:t>
            </a:r>
            <a:r>
              <a:rPr lang="bg-BG" sz="2800" dirty="0" smtClean="0"/>
              <a:t>млечните продукти</a:t>
            </a:r>
            <a:endParaRPr lang="bg-BG" sz="2800" dirty="0"/>
          </a:p>
        </p:txBody>
      </p:sp>
    </p:spTree>
    <p:extLst>
      <p:ext uri="{BB962C8B-B14F-4D97-AF65-F5344CB8AC3E}">
        <p14:creationId xmlns:p14="http://schemas.microsoft.com/office/powerpoint/2010/main" val="45207443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72067" y="1828800"/>
            <a:ext cx="7408333" cy="4297363"/>
          </a:xfrm>
        </p:spPr>
        <p:txBody>
          <a:bodyPr>
            <a:normAutofit fontScale="77500" lnSpcReduction="20000"/>
          </a:bodyPr>
          <a:lstStyle/>
          <a:p>
            <a:pPr algn="just"/>
            <a:r>
              <a:rPr lang="bg-BG" dirty="0"/>
              <a:t>Нова наредба, на основание </a:t>
            </a:r>
            <a:r>
              <a:rPr lang="ru-RU" dirty="0"/>
              <a:t>чл. </a:t>
            </a:r>
            <a:r>
              <a:rPr lang="ru-RU" dirty="0" smtClean="0"/>
              <a:t>108 от </a:t>
            </a:r>
            <a:r>
              <a:rPr lang="ru-RU" dirty="0"/>
              <a:t>Закона за храните</a:t>
            </a:r>
            <a:endParaRPr lang="en-US" dirty="0"/>
          </a:p>
          <a:p>
            <a:pPr algn="just" fontAlgn="base" hangingPunct="0"/>
            <a:endParaRPr lang="bg-BG" dirty="0" smtClean="0"/>
          </a:p>
          <a:p>
            <a:pPr algn="just" fontAlgn="base" hangingPunct="0"/>
            <a:r>
              <a:rPr lang="bg-BG" dirty="0" smtClean="0"/>
              <a:t>Определят </a:t>
            </a:r>
            <a:r>
              <a:rPr lang="bg-BG" dirty="0" smtClean="0"/>
              <a:t>се: </a:t>
            </a:r>
          </a:p>
          <a:p>
            <a:pPr marL="1073150" indent="-273050" algn="just" fontAlgn="base" hangingPunct="0"/>
            <a:r>
              <a:rPr lang="bg-BG" dirty="0" smtClean="0"/>
              <a:t>специфичните </a:t>
            </a:r>
            <a:r>
              <a:rPr lang="bg-BG" dirty="0"/>
              <a:t>изисквания, при които се извършва хранителното </a:t>
            </a:r>
            <a:r>
              <a:rPr lang="bg-BG" dirty="0" smtClean="0"/>
              <a:t>банкиране, </a:t>
            </a:r>
            <a:r>
              <a:rPr lang="ru-RU" dirty="0"/>
              <a:t>с цел </a:t>
            </a:r>
            <a:r>
              <a:rPr lang="bg-BG" dirty="0"/>
              <a:t>предотвратяване и намаляване на загубата и разхищението на безопасна храна годна за консумация, и предоставянето ѝ на нуждаещи се лица и на лица, предоставящи социални </a:t>
            </a:r>
            <a:r>
              <a:rPr lang="bg-BG" dirty="0" smtClean="0"/>
              <a:t>услуги;</a:t>
            </a:r>
            <a:endParaRPr lang="bg-BG" dirty="0"/>
          </a:p>
          <a:p>
            <a:pPr marL="1073150" indent="-273050" algn="just" fontAlgn="base" hangingPunct="0"/>
            <a:r>
              <a:rPr lang="bg-BG" dirty="0" smtClean="0"/>
              <a:t>задълженията към операторите на </a:t>
            </a:r>
            <a:r>
              <a:rPr lang="bg-BG" dirty="0" smtClean="0"/>
              <a:t>хранителните </a:t>
            </a:r>
            <a:r>
              <a:rPr lang="bg-BG" dirty="0" smtClean="0"/>
              <a:t>банки;</a:t>
            </a:r>
          </a:p>
          <a:p>
            <a:pPr marL="1073150" indent="-273050" algn="just" fontAlgn="base" hangingPunct="0"/>
            <a:r>
              <a:rPr lang="bg-BG" dirty="0" smtClean="0"/>
              <a:t>условията</a:t>
            </a:r>
            <a:r>
              <a:rPr lang="bg-BG" dirty="0"/>
              <a:t>, при които храни, иззети от Българската агенция по безопасност на храните, могат да се предоставят за хранително </a:t>
            </a:r>
            <a:r>
              <a:rPr lang="bg-BG" dirty="0" smtClean="0"/>
              <a:t>банкиране.</a:t>
            </a:r>
          </a:p>
          <a:p>
            <a:pPr algn="just"/>
            <a:endParaRPr lang="bg-BG" dirty="0" smtClean="0"/>
          </a:p>
          <a:p>
            <a:pPr algn="just"/>
            <a:r>
              <a:rPr lang="bg-BG" dirty="0" smtClean="0"/>
              <a:t>Етап: подготвя се за междуведомствено съгласуване и обществено обсъждане</a:t>
            </a:r>
            <a:endParaRPr lang="bg-BG" dirty="0"/>
          </a:p>
          <a:p>
            <a:pPr algn="just"/>
            <a:endParaRPr lang="bg-BG" dirty="0"/>
          </a:p>
        </p:txBody>
      </p:sp>
      <p:sp>
        <p:nvSpPr>
          <p:cNvPr id="3" name="Title 2"/>
          <p:cNvSpPr>
            <a:spLocks noGrp="1"/>
          </p:cNvSpPr>
          <p:nvPr>
            <p:ph type="title"/>
          </p:nvPr>
        </p:nvSpPr>
        <p:spPr>
          <a:xfrm>
            <a:off x="457200" y="338328"/>
            <a:ext cx="8229600" cy="1109472"/>
          </a:xfrm>
        </p:spPr>
        <p:txBody>
          <a:bodyPr>
            <a:normAutofit fontScale="90000"/>
          </a:bodyPr>
          <a:lstStyle/>
          <a:p>
            <a:r>
              <a:rPr lang="bg-BG" sz="2700" dirty="0" smtClean="0"/>
              <a:t/>
            </a:r>
            <a:br>
              <a:rPr lang="bg-BG" sz="2700" dirty="0" smtClean="0"/>
            </a:br>
            <a:r>
              <a:rPr lang="bg-BG" sz="2700" dirty="0" smtClean="0"/>
              <a:t/>
            </a:r>
            <a:br>
              <a:rPr lang="bg-BG" sz="2700" dirty="0" smtClean="0"/>
            </a:br>
            <a:r>
              <a:rPr lang="bg-BG" sz="2700" dirty="0"/>
              <a:t/>
            </a:r>
            <a:br>
              <a:rPr lang="bg-BG" sz="2700" dirty="0"/>
            </a:br>
            <a:r>
              <a:rPr lang="bg-BG" sz="2400" dirty="0" smtClean="0"/>
              <a:t>Проект </a:t>
            </a:r>
            <a:r>
              <a:rPr lang="bg-BG" sz="2400" dirty="0"/>
              <a:t>на Постановление на Министерския съвет за приемане на Наредба за специфичните изисквания за извършване на хранително банкиране и контрола върху тази </a:t>
            </a:r>
            <a:r>
              <a:rPr lang="bg-BG" sz="2400" dirty="0" smtClean="0"/>
              <a:t>дейност</a:t>
            </a:r>
            <a:r>
              <a:rPr lang="bg-BG" dirty="0" smtClean="0"/>
              <a:t/>
            </a:r>
            <a:br>
              <a:rPr lang="bg-BG" dirty="0" smtClean="0"/>
            </a:br>
            <a:endParaRPr lang="bg-BG" dirty="0"/>
          </a:p>
        </p:txBody>
      </p:sp>
    </p:spTree>
    <p:extLst>
      <p:ext uri="{BB962C8B-B14F-4D97-AF65-F5344CB8AC3E}">
        <p14:creationId xmlns:p14="http://schemas.microsoft.com/office/powerpoint/2010/main" val="76108513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2209800"/>
            <a:ext cx="8686800" cy="4495800"/>
          </a:xfrm>
        </p:spPr>
        <p:txBody>
          <a:bodyPr>
            <a:noAutofit/>
          </a:bodyPr>
          <a:lstStyle/>
          <a:p>
            <a:pPr algn="just"/>
            <a:r>
              <a:rPr lang="bg-BG" sz="1800" dirty="0" smtClean="0"/>
              <a:t>Нова наредба, на основание </a:t>
            </a:r>
            <a:r>
              <a:rPr lang="ru-RU" sz="1800" dirty="0"/>
              <a:t>чл. 64 от Закона за </a:t>
            </a:r>
            <a:r>
              <a:rPr lang="ru-RU" sz="1800" dirty="0" smtClean="0"/>
              <a:t>храните</a:t>
            </a:r>
          </a:p>
          <a:p>
            <a:pPr algn="just"/>
            <a:endParaRPr lang="en-US" sz="1800" dirty="0"/>
          </a:p>
          <a:p>
            <a:pPr algn="just"/>
            <a:r>
              <a:rPr lang="bg-BG" sz="1800" dirty="0" smtClean="0"/>
              <a:t>Въвеждат се изисквания:</a:t>
            </a:r>
          </a:p>
          <a:p>
            <a:pPr marL="895350" indent="-273050" algn="just">
              <a:buFont typeface="Wingdings" panose="05000000000000000000" pitchFamily="2" charset="2"/>
              <a:buChar char="ü"/>
            </a:pPr>
            <a:r>
              <a:rPr lang="bg-BG" sz="1800" dirty="0" smtClean="0"/>
              <a:t>към бизнес операторите и храните, които се търгуват от разстояние</a:t>
            </a:r>
          </a:p>
          <a:p>
            <a:pPr marL="895350" indent="-273050" algn="just">
              <a:buFont typeface="Wingdings" panose="05000000000000000000" pitchFamily="2" charset="2"/>
              <a:buChar char="ü"/>
            </a:pPr>
            <a:r>
              <a:rPr lang="bg-BG" sz="1800" dirty="0" smtClean="0"/>
              <a:t>към превозните средства, с които се транспортират храни, предлагани от разстояние</a:t>
            </a:r>
          </a:p>
          <a:p>
            <a:pPr marL="895350" indent="-273050" algn="just">
              <a:buFont typeface="Wingdings" panose="05000000000000000000" pitchFamily="2" charset="2"/>
              <a:buChar char="ü"/>
            </a:pPr>
            <a:r>
              <a:rPr lang="bg-BG" sz="1800" dirty="0" smtClean="0">
                <a:solidFill>
                  <a:srgbClr val="073E87"/>
                </a:solidFill>
              </a:rPr>
              <a:t>при осъществяване на официален контрол при търговия с храни от </a:t>
            </a:r>
            <a:r>
              <a:rPr lang="bg-BG" sz="1800" dirty="0" smtClean="0">
                <a:solidFill>
                  <a:srgbClr val="073E87"/>
                </a:solidFill>
              </a:rPr>
              <a:t>разстояние</a:t>
            </a:r>
          </a:p>
          <a:p>
            <a:pPr marL="895350" indent="-273050" algn="just">
              <a:buFont typeface="Wingdings" panose="05000000000000000000" pitchFamily="2" charset="2"/>
              <a:buChar char="ü"/>
            </a:pPr>
            <a:endParaRPr lang="bg-BG" sz="1800" dirty="0">
              <a:solidFill>
                <a:srgbClr val="073E87"/>
              </a:solidFill>
            </a:endParaRPr>
          </a:p>
          <a:p>
            <a:pPr algn="just"/>
            <a:r>
              <a:rPr lang="bg-BG" sz="1800" dirty="0" smtClean="0"/>
              <a:t>Гарантиране</a:t>
            </a:r>
            <a:r>
              <a:rPr lang="ru-RU" sz="1800" dirty="0" smtClean="0"/>
              <a:t> </a:t>
            </a:r>
            <a:r>
              <a:rPr lang="ru-RU" sz="1800" dirty="0"/>
              <a:t>на проследимостта и безопасността на храните, търгувани от </a:t>
            </a:r>
            <a:r>
              <a:rPr lang="bg-BG" sz="1800" dirty="0" smtClean="0"/>
              <a:t>разстояние</a:t>
            </a:r>
          </a:p>
          <a:p>
            <a:pPr algn="just"/>
            <a:endParaRPr lang="en-US" sz="1800" dirty="0" smtClean="0"/>
          </a:p>
          <a:p>
            <a:pPr algn="just"/>
            <a:r>
              <a:rPr lang="bg-BG" sz="1800" dirty="0" smtClean="0"/>
              <a:t>Етап: подготвя се за обществено обсъждане</a:t>
            </a:r>
            <a:endParaRPr lang="bg-BG" sz="1800" dirty="0"/>
          </a:p>
        </p:txBody>
      </p:sp>
      <p:sp>
        <p:nvSpPr>
          <p:cNvPr id="3" name="Title 2"/>
          <p:cNvSpPr>
            <a:spLocks noGrp="1"/>
          </p:cNvSpPr>
          <p:nvPr>
            <p:ph type="title"/>
          </p:nvPr>
        </p:nvSpPr>
        <p:spPr/>
        <p:txBody>
          <a:bodyPr>
            <a:normAutofit/>
          </a:bodyPr>
          <a:lstStyle/>
          <a:p>
            <a:r>
              <a:rPr lang="bg-BG" sz="2800" dirty="0" smtClean="0"/>
              <a:t>Проект на Наредба </a:t>
            </a:r>
            <a:r>
              <a:rPr lang="ru-RU" sz="2800" dirty="0" smtClean="0"/>
              <a:t>за </a:t>
            </a:r>
            <a:r>
              <a:rPr lang="bg-BG" sz="2800" dirty="0" smtClean="0"/>
              <a:t>специфичните</a:t>
            </a:r>
            <a:r>
              <a:rPr lang="ru-RU" sz="2800" dirty="0" smtClean="0"/>
              <a:t> </a:t>
            </a:r>
            <a:r>
              <a:rPr lang="ru-RU" sz="2800" dirty="0"/>
              <a:t>изисквания при търговия с храни от разстояние</a:t>
            </a:r>
            <a:endParaRPr lang="bg-BG" sz="2800" dirty="0"/>
          </a:p>
        </p:txBody>
      </p:sp>
    </p:spTree>
    <p:extLst>
      <p:ext uri="{BB962C8B-B14F-4D97-AF65-F5344CB8AC3E}">
        <p14:creationId xmlns:p14="http://schemas.microsoft.com/office/powerpoint/2010/main" val="69401099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72067" y="1676400"/>
            <a:ext cx="7408333" cy="4800600"/>
          </a:xfrm>
        </p:spPr>
        <p:txBody>
          <a:bodyPr>
            <a:noAutofit/>
          </a:bodyPr>
          <a:lstStyle/>
          <a:p>
            <a:pPr algn="just"/>
            <a:r>
              <a:rPr lang="bg-BG" sz="1600" dirty="0" smtClean="0"/>
              <a:t>Преиздава се  на основание чл</a:t>
            </a:r>
            <a:r>
              <a:rPr lang="bg-BG" sz="1600" dirty="0"/>
              <a:t>. 36 от Закона за управление на агрохранителната </a:t>
            </a:r>
            <a:r>
              <a:rPr lang="bg-BG" sz="1600" dirty="0" smtClean="0"/>
              <a:t>верига; </a:t>
            </a:r>
          </a:p>
          <a:p>
            <a:pPr algn="just"/>
            <a:endParaRPr lang="bg-BG" sz="1600" dirty="0" smtClean="0"/>
          </a:p>
          <a:p>
            <a:r>
              <a:rPr lang="bg-BG" sz="1600" dirty="0" smtClean="0"/>
              <a:t>Определят се:</a:t>
            </a:r>
          </a:p>
          <a:p>
            <a:pPr marL="895350" indent="-273050" algn="just">
              <a:buFont typeface="Wingdings" panose="05000000000000000000" pitchFamily="2" charset="2"/>
              <a:buChar char="ü"/>
            </a:pPr>
            <a:r>
              <a:rPr lang="bg-BG" sz="1600" dirty="0" smtClean="0"/>
              <a:t>мерките </a:t>
            </a:r>
            <a:r>
              <a:rPr lang="bg-BG" sz="1600" dirty="0"/>
              <a:t>за контрол, които Българската агенция по безопасност на храните (БАБХ) прилага за мониторинг на </a:t>
            </a:r>
            <a:r>
              <a:rPr lang="bg-BG" sz="1600" dirty="0" smtClean="0"/>
              <a:t>субстанции и групи остатъци;</a:t>
            </a:r>
          </a:p>
          <a:p>
            <a:pPr marL="895350" indent="-273050" algn="just">
              <a:buFont typeface="Wingdings" panose="05000000000000000000" pitchFamily="2" charset="2"/>
              <a:buChar char="ü"/>
            </a:pPr>
            <a:r>
              <a:rPr lang="bg-BG" sz="1600" dirty="0" smtClean="0"/>
              <a:t>изискванията за остатъци към </a:t>
            </a:r>
            <a:r>
              <a:rPr lang="bg-BG" sz="1600" dirty="0"/>
              <a:t>системите за самоконтрол на собствениците на животни и храни от животински произход, предназначени за консумация от </a:t>
            </a:r>
            <a:r>
              <a:rPr lang="bg-BG" sz="1600" dirty="0" smtClean="0"/>
              <a:t>хора; </a:t>
            </a:r>
          </a:p>
          <a:p>
            <a:pPr marL="895350" indent="-273050" algn="just">
              <a:buFont typeface="Wingdings" panose="05000000000000000000" pitchFamily="2" charset="2"/>
              <a:buChar char="ü"/>
            </a:pPr>
            <a:r>
              <a:rPr lang="bg-BG" sz="1600" dirty="0" smtClean="0"/>
              <a:t>мерките</a:t>
            </a:r>
            <a:r>
              <a:rPr lang="bg-BG" sz="1600" dirty="0"/>
              <a:t>, които БАБХ предприема при съмнение или </a:t>
            </a:r>
            <a:r>
              <a:rPr lang="ru-RU" sz="1600" dirty="0" smtClean="0"/>
              <a:t>при </a:t>
            </a:r>
            <a:r>
              <a:rPr lang="ru-RU" sz="1600" dirty="0" err="1"/>
              <a:t>установяване</a:t>
            </a:r>
            <a:r>
              <a:rPr lang="ru-RU" sz="1600" dirty="0"/>
              <a:t> на </a:t>
            </a:r>
            <a:r>
              <a:rPr lang="ru-RU" sz="1600" dirty="0" err="1"/>
              <a:t>наличието</a:t>
            </a:r>
            <a:r>
              <a:rPr lang="ru-RU" sz="1600" dirty="0"/>
              <a:t> на </a:t>
            </a:r>
            <a:r>
              <a:rPr lang="ru-RU" sz="1600" dirty="0" err="1"/>
              <a:t>определени</a:t>
            </a:r>
            <a:r>
              <a:rPr lang="ru-RU" sz="1600" dirty="0"/>
              <a:t> субстанции и </a:t>
            </a:r>
            <a:r>
              <a:rPr lang="ru-RU" sz="1600" dirty="0" err="1"/>
              <a:t>остатъци</a:t>
            </a:r>
            <a:r>
              <a:rPr lang="ru-RU" sz="1600" dirty="0"/>
              <a:t> от </a:t>
            </a:r>
            <a:r>
              <a:rPr lang="ru-RU" sz="1600" dirty="0" err="1"/>
              <a:t>тях</a:t>
            </a:r>
            <a:r>
              <a:rPr lang="ru-RU" sz="1600" dirty="0"/>
              <a:t> в живи </a:t>
            </a:r>
            <a:r>
              <a:rPr lang="ru-RU" sz="1600" dirty="0" err="1"/>
              <a:t>животни</a:t>
            </a:r>
            <a:r>
              <a:rPr lang="ru-RU" sz="1600" dirty="0"/>
              <a:t> и храни от </a:t>
            </a:r>
            <a:r>
              <a:rPr lang="ru-RU" sz="1600" dirty="0" err="1"/>
              <a:t>животински</a:t>
            </a:r>
            <a:r>
              <a:rPr lang="ru-RU" sz="1600" dirty="0"/>
              <a:t> </a:t>
            </a:r>
            <a:r>
              <a:rPr lang="ru-RU" sz="1600" dirty="0" err="1"/>
              <a:t>произход</a:t>
            </a:r>
            <a:r>
              <a:rPr lang="bg-BG" sz="1600" dirty="0" smtClean="0"/>
              <a:t>;</a:t>
            </a:r>
          </a:p>
          <a:p>
            <a:pPr marL="895350" indent="-273050" algn="just">
              <a:buFont typeface="Wingdings" panose="05000000000000000000" pitchFamily="2" charset="2"/>
              <a:buChar char="ü"/>
            </a:pPr>
            <a:r>
              <a:rPr lang="bg-BG" sz="1600" dirty="0" smtClean="0"/>
              <a:t>изисквания за изготвяне на </a:t>
            </a:r>
            <a:r>
              <a:rPr lang="bg-BG" sz="1600" dirty="0"/>
              <a:t>Национална </a:t>
            </a:r>
            <a:r>
              <a:rPr lang="bg-BG" sz="1600" dirty="0" err="1"/>
              <a:t>мониторингова</a:t>
            </a:r>
            <a:r>
              <a:rPr lang="bg-BG" sz="1600" dirty="0"/>
              <a:t> програма за контрол на </a:t>
            </a:r>
            <a:r>
              <a:rPr lang="bg-BG" sz="1600" dirty="0" smtClean="0"/>
              <a:t>остатъци</a:t>
            </a:r>
            <a:r>
              <a:rPr lang="bg-BG" sz="1600" dirty="0" smtClean="0"/>
              <a:t>.</a:t>
            </a:r>
          </a:p>
          <a:p>
            <a:pPr marL="895350" indent="-273050" algn="just">
              <a:buFont typeface="Wingdings" panose="05000000000000000000" pitchFamily="2" charset="2"/>
              <a:buChar char="ü"/>
            </a:pPr>
            <a:endParaRPr lang="bg-BG" sz="1600" dirty="0" smtClean="0"/>
          </a:p>
          <a:p>
            <a:pPr hangingPunct="0"/>
            <a:r>
              <a:rPr lang="bg-BG" sz="1600" dirty="0" smtClean="0"/>
              <a:t>Етап: подготвя се за обществено обсъждане</a:t>
            </a:r>
            <a:endParaRPr lang="bg-BG" sz="1600" dirty="0" smtClean="0"/>
          </a:p>
        </p:txBody>
      </p:sp>
      <p:sp>
        <p:nvSpPr>
          <p:cNvPr id="3" name="Title 2"/>
          <p:cNvSpPr>
            <a:spLocks noGrp="1"/>
          </p:cNvSpPr>
          <p:nvPr>
            <p:ph type="title"/>
          </p:nvPr>
        </p:nvSpPr>
        <p:spPr/>
        <p:txBody>
          <a:bodyPr>
            <a:normAutofit fontScale="90000"/>
          </a:bodyPr>
          <a:lstStyle/>
          <a:p>
            <a:r>
              <a:rPr lang="bg-BG" sz="2400" dirty="0" smtClean="0"/>
              <a:t>Проект на Наредба </a:t>
            </a:r>
            <a:r>
              <a:rPr lang="bg-BG" sz="2400" dirty="0"/>
              <a:t>за мерките за контрол върху определени субстанции и остатъци от тях в живи животни и храни от животински произход, предназначени за консумация от хора</a:t>
            </a:r>
          </a:p>
        </p:txBody>
      </p:sp>
    </p:spTree>
    <p:extLst>
      <p:ext uri="{BB962C8B-B14F-4D97-AF65-F5344CB8AC3E}">
        <p14:creationId xmlns:p14="http://schemas.microsoft.com/office/powerpoint/2010/main" val="3216723975"/>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Waveform">
  <a:themeElements>
    <a:clrScheme name="Waveform">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Waveform">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aveform">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Waveform</Template>
  <TotalTime>214</TotalTime>
  <Words>1624</Words>
  <Application>Microsoft Office PowerPoint</Application>
  <PresentationFormat>On-screen Show (4:3)</PresentationFormat>
  <Paragraphs>142</Paragraphs>
  <Slides>15</Slides>
  <Notes>0</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Waveform</vt:lpstr>
      <vt:lpstr>Информация  относно законодателните промени в сектор „Храни“ във връзка с приемането на новия Закон за храните и Закона за управление на агрохранителната верига </vt:lpstr>
      <vt:lpstr> Проект на Наредба за здравните изисквания към животните, от които се добиват храни</vt:lpstr>
      <vt:lpstr>Проект на Наредба за условията и реда за вземане на проби и лабораторно изпитване на храни</vt:lpstr>
      <vt:lpstr>Проект на Наредба за специфичните изисквания към производството на храни от животински произход в кланични пунктове</vt:lpstr>
      <vt:lpstr>Проект на Наредба за изискванията за директни доставки от производителя на малки количества първични продукти и храни от животински произход</vt:lpstr>
      <vt:lpstr>Проект на Постановление на Министерски съвет за приемане на Наредба за специфичните изисквания към млечните продукти</vt:lpstr>
      <vt:lpstr>   Проект на Постановление на Министерския съвет за приемане на Наредба за специфичните изисквания за извършване на хранително банкиране и контрола върху тази дейност </vt:lpstr>
      <vt:lpstr>Проект на Наредба за специфичните изисквания при търговия с храни от разстояние</vt:lpstr>
      <vt:lpstr>Проект на Наредба за мерките за контрол върху определени субстанции и остатъци от тях в живи животни и храни от животински произход, предназначени за консумация от хора</vt:lpstr>
      <vt:lpstr>Проект на Постановление на Министерски съвет за приемане на Наредба за предоставяне на информация на потребителите за храните</vt:lpstr>
      <vt:lpstr>Проект на Наредба за изискванията за директни доставки от производителя на малки количества първични продукти от растителен произход</vt:lpstr>
      <vt:lpstr>Наредба за хранителните добавки</vt:lpstr>
      <vt:lpstr>Проект на Наредба за за специфичните изисквания към безопасността и качеството на храните, предлагани в детските заведения, училищните столове и обектите за търговия на дребно на територията на училищата и на детските заведения, както и към храни, предлагани при организирани мероприятия за деца и ученици</vt:lpstr>
      <vt:lpstr>Проект на Наредба за условията и реда за издаване на стикер за удостоверяване на регистрацията на превозните средства за транспортиране на храни</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Информация относно законодателните промени в сектор „Храни“ във връзка с приемането на новия Закон за храните и Закона за управление на агрохранителната верига</dc:title>
  <dc:creator>Ivelina Dimitrova</dc:creator>
  <cp:lastModifiedBy>Galya Kostadinova</cp:lastModifiedBy>
  <cp:revision>60</cp:revision>
  <dcterms:created xsi:type="dcterms:W3CDTF">2006-08-16T00:00:00Z</dcterms:created>
  <dcterms:modified xsi:type="dcterms:W3CDTF">2020-10-02T09:03:11Z</dcterms:modified>
</cp:coreProperties>
</file>