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5"/>
  </p:notesMasterIdLst>
  <p:sldIdLst>
    <p:sldId id="279" r:id="rId2"/>
    <p:sldId id="280" r:id="rId3"/>
    <p:sldId id="281" r:id="rId4"/>
    <p:sldId id="310" r:id="rId5"/>
    <p:sldId id="311" r:id="rId6"/>
    <p:sldId id="312" r:id="rId7"/>
    <p:sldId id="313" r:id="rId8"/>
    <p:sldId id="289" r:id="rId9"/>
    <p:sldId id="291" r:id="rId10"/>
    <p:sldId id="292" r:id="rId11"/>
    <p:sldId id="293" r:id="rId12"/>
    <p:sldId id="295" r:id="rId13"/>
    <p:sldId id="294" r:id="rId14"/>
    <p:sldId id="300" r:id="rId15"/>
    <p:sldId id="298" r:id="rId16"/>
    <p:sldId id="301" r:id="rId17"/>
    <p:sldId id="302" r:id="rId18"/>
    <p:sldId id="303" r:id="rId19"/>
    <p:sldId id="304" r:id="rId20"/>
    <p:sldId id="306" r:id="rId21"/>
    <p:sldId id="308" r:id="rId22"/>
    <p:sldId id="309" r:id="rId23"/>
    <p:sldId id="278" r:id="rId24"/>
    <p:sldId id="314" r:id="rId25"/>
    <p:sldId id="315" r:id="rId26"/>
    <p:sldId id="322" r:id="rId27"/>
    <p:sldId id="316" r:id="rId28"/>
    <p:sldId id="321" r:id="rId29"/>
    <p:sldId id="317" r:id="rId30"/>
    <p:sldId id="318" r:id="rId31"/>
    <p:sldId id="319" r:id="rId32"/>
    <p:sldId id="320" r:id="rId33"/>
    <p:sldId id="32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401"/>
    <a:srgbClr val="BBCED8"/>
    <a:srgbClr val="96BD51"/>
    <a:srgbClr val="5BC4C6"/>
    <a:srgbClr val="E4B2B4"/>
    <a:srgbClr val="E9E4D7"/>
    <a:srgbClr val="F9F7F3"/>
    <a:srgbClr val="EFEBE1"/>
    <a:srgbClr val="F3F0E9"/>
    <a:srgbClr val="EAE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848" autoAdjust="0"/>
  </p:normalViewPr>
  <p:slideViewPr>
    <p:cSldViewPr snapToGrid="0" snapToObjects="1">
      <p:cViewPr varScale="1">
        <p:scale>
          <a:sx n="107" d="100"/>
          <a:sy n="107" d="100"/>
        </p:scale>
        <p:origin x="-68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1F350-2083-3848-975E-6985E709D5D5}"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0C662-205E-2248-A9A1-61FD2FA78D00}" type="slidenum">
              <a:rPr lang="en-US" smtClean="0"/>
              <a:t>‹#›</a:t>
            </a:fld>
            <a:endParaRPr lang="en-US"/>
          </a:p>
        </p:txBody>
      </p:sp>
    </p:spTree>
    <p:extLst>
      <p:ext uri="{BB962C8B-B14F-4D97-AF65-F5344CB8AC3E}">
        <p14:creationId xmlns:p14="http://schemas.microsoft.com/office/powerpoint/2010/main" val="174010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a:t>
            </a:fld>
            <a:endParaRPr lang="en-US" dirty="0"/>
          </a:p>
        </p:txBody>
      </p:sp>
    </p:spTree>
    <p:extLst>
      <p:ext uri="{BB962C8B-B14F-4D97-AF65-F5344CB8AC3E}">
        <p14:creationId xmlns:p14="http://schemas.microsoft.com/office/powerpoint/2010/main" val="207538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10</a:t>
            </a:fld>
            <a:endParaRPr lang="en-US"/>
          </a:p>
        </p:txBody>
      </p:sp>
    </p:spTree>
    <p:extLst>
      <p:ext uri="{BB962C8B-B14F-4D97-AF65-F5344CB8AC3E}">
        <p14:creationId xmlns:p14="http://schemas.microsoft.com/office/powerpoint/2010/main" val="42960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11</a:t>
            </a:fld>
            <a:endParaRPr lang="en-US"/>
          </a:p>
        </p:txBody>
      </p:sp>
    </p:spTree>
    <p:extLst>
      <p:ext uri="{BB962C8B-B14F-4D97-AF65-F5344CB8AC3E}">
        <p14:creationId xmlns:p14="http://schemas.microsoft.com/office/powerpoint/2010/main" val="80858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12</a:t>
            </a:fld>
            <a:endParaRPr lang="en-US"/>
          </a:p>
        </p:txBody>
      </p:sp>
    </p:spTree>
    <p:extLst>
      <p:ext uri="{BB962C8B-B14F-4D97-AF65-F5344CB8AC3E}">
        <p14:creationId xmlns:p14="http://schemas.microsoft.com/office/powerpoint/2010/main" val="260676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13</a:t>
            </a:fld>
            <a:endParaRPr lang="en-US"/>
          </a:p>
        </p:txBody>
      </p:sp>
    </p:spTree>
    <p:extLst>
      <p:ext uri="{BB962C8B-B14F-4D97-AF65-F5344CB8AC3E}">
        <p14:creationId xmlns:p14="http://schemas.microsoft.com/office/powerpoint/2010/main" val="99702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14</a:t>
            </a:fld>
            <a:endParaRPr lang="en-US"/>
          </a:p>
        </p:txBody>
      </p:sp>
    </p:spTree>
    <p:extLst>
      <p:ext uri="{BB962C8B-B14F-4D97-AF65-F5344CB8AC3E}">
        <p14:creationId xmlns:p14="http://schemas.microsoft.com/office/powerpoint/2010/main" val="336119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15</a:t>
            </a:fld>
            <a:endParaRPr lang="en-US"/>
          </a:p>
        </p:txBody>
      </p:sp>
    </p:spTree>
    <p:extLst>
      <p:ext uri="{BB962C8B-B14F-4D97-AF65-F5344CB8AC3E}">
        <p14:creationId xmlns:p14="http://schemas.microsoft.com/office/powerpoint/2010/main" val="317631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16</a:t>
            </a:fld>
            <a:endParaRPr lang="en-US"/>
          </a:p>
        </p:txBody>
      </p:sp>
    </p:spTree>
    <p:extLst>
      <p:ext uri="{BB962C8B-B14F-4D97-AF65-F5344CB8AC3E}">
        <p14:creationId xmlns:p14="http://schemas.microsoft.com/office/powerpoint/2010/main" val="212984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17</a:t>
            </a:fld>
            <a:endParaRPr lang="en-US"/>
          </a:p>
        </p:txBody>
      </p:sp>
    </p:spTree>
    <p:extLst>
      <p:ext uri="{BB962C8B-B14F-4D97-AF65-F5344CB8AC3E}">
        <p14:creationId xmlns:p14="http://schemas.microsoft.com/office/powerpoint/2010/main" val="3184947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18</a:t>
            </a:fld>
            <a:endParaRPr lang="en-US"/>
          </a:p>
        </p:txBody>
      </p:sp>
    </p:spTree>
    <p:extLst>
      <p:ext uri="{BB962C8B-B14F-4D97-AF65-F5344CB8AC3E}">
        <p14:creationId xmlns:p14="http://schemas.microsoft.com/office/powerpoint/2010/main" val="352854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19</a:t>
            </a:fld>
            <a:endParaRPr lang="en-US"/>
          </a:p>
        </p:txBody>
      </p:sp>
    </p:spTree>
    <p:extLst>
      <p:ext uri="{BB962C8B-B14F-4D97-AF65-F5344CB8AC3E}">
        <p14:creationId xmlns:p14="http://schemas.microsoft.com/office/powerpoint/2010/main" val="190449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2</a:t>
            </a:fld>
            <a:endParaRPr lang="en-US"/>
          </a:p>
        </p:txBody>
      </p:sp>
    </p:spTree>
    <p:extLst>
      <p:ext uri="{BB962C8B-B14F-4D97-AF65-F5344CB8AC3E}">
        <p14:creationId xmlns:p14="http://schemas.microsoft.com/office/powerpoint/2010/main" val="3702978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20</a:t>
            </a:fld>
            <a:endParaRPr lang="en-US"/>
          </a:p>
        </p:txBody>
      </p:sp>
    </p:spTree>
    <p:extLst>
      <p:ext uri="{BB962C8B-B14F-4D97-AF65-F5344CB8AC3E}">
        <p14:creationId xmlns:p14="http://schemas.microsoft.com/office/powerpoint/2010/main" val="130978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F0C662-205E-2248-A9A1-61FD2FA78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01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F0C662-205E-2248-A9A1-61FD2FA78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18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23</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24</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25</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26</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27</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28</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29</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3</a:t>
            </a:fld>
            <a:endParaRPr lang="en-US"/>
          </a:p>
        </p:txBody>
      </p:sp>
    </p:spTree>
    <p:extLst>
      <p:ext uri="{BB962C8B-B14F-4D97-AF65-F5344CB8AC3E}">
        <p14:creationId xmlns:p14="http://schemas.microsoft.com/office/powerpoint/2010/main" val="2504688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30</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31</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32</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C662-205E-2248-A9A1-61FD2FA78D00}" type="slidenum">
              <a:rPr lang="en-US" smtClean="0"/>
              <a:t>33</a:t>
            </a:fld>
            <a:endParaRPr lang="en-US"/>
          </a:p>
        </p:txBody>
      </p:sp>
    </p:spTree>
    <p:extLst>
      <p:ext uri="{BB962C8B-B14F-4D97-AF65-F5344CB8AC3E}">
        <p14:creationId xmlns:p14="http://schemas.microsoft.com/office/powerpoint/2010/main" val="200846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4</a:t>
            </a:fld>
            <a:endParaRPr lang="en-US"/>
          </a:p>
        </p:txBody>
      </p:sp>
    </p:spTree>
    <p:extLst>
      <p:ext uri="{BB962C8B-B14F-4D97-AF65-F5344CB8AC3E}">
        <p14:creationId xmlns:p14="http://schemas.microsoft.com/office/powerpoint/2010/main" val="423873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5</a:t>
            </a:fld>
            <a:endParaRPr lang="en-US"/>
          </a:p>
        </p:txBody>
      </p:sp>
    </p:spTree>
    <p:extLst>
      <p:ext uri="{BB962C8B-B14F-4D97-AF65-F5344CB8AC3E}">
        <p14:creationId xmlns:p14="http://schemas.microsoft.com/office/powerpoint/2010/main" val="371048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6</a:t>
            </a:fld>
            <a:endParaRPr lang="en-US"/>
          </a:p>
        </p:txBody>
      </p:sp>
    </p:spTree>
    <p:extLst>
      <p:ext uri="{BB962C8B-B14F-4D97-AF65-F5344CB8AC3E}">
        <p14:creationId xmlns:p14="http://schemas.microsoft.com/office/powerpoint/2010/main" val="1387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7</a:t>
            </a:fld>
            <a:endParaRPr lang="en-US"/>
          </a:p>
        </p:txBody>
      </p:sp>
    </p:spTree>
    <p:extLst>
      <p:ext uri="{BB962C8B-B14F-4D97-AF65-F5344CB8AC3E}">
        <p14:creationId xmlns:p14="http://schemas.microsoft.com/office/powerpoint/2010/main" val="345461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8</a:t>
            </a:fld>
            <a:endParaRPr lang="en-US"/>
          </a:p>
        </p:txBody>
      </p:sp>
    </p:spTree>
    <p:extLst>
      <p:ext uri="{BB962C8B-B14F-4D97-AF65-F5344CB8AC3E}">
        <p14:creationId xmlns:p14="http://schemas.microsoft.com/office/powerpoint/2010/main" val="195355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ru-RU" sz="1200" dirty="0">
              <a:solidFill>
                <a:srgbClr val="0F5494"/>
              </a:solidFill>
            </a:endParaRPr>
          </a:p>
        </p:txBody>
      </p:sp>
      <p:sp>
        <p:nvSpPr>
          <p:cNvPr id="4" name="Slide Number Placeholder 3"/>
          <p:cNvSpPr>
            <a:spLocks noGrp="1"/>
          </p:cNvSpPr>
          <p:nvPr>
            <p:ph type="sldNum" sz="quarter" idx="10"/>
          </p:nvPr>
        </p:nvSpPr>
        <p:spPr/>
        <p:txBody>
          <a:bodyPr/>
          <a:lstStyle/>
          <a:p>
            <a:fld id="{95F0C662-205E-2248-A9A1-61FD2FA78D00}" type="slidenum">
              <a:rPr lang="en-US" smtClean="0"/>
              <a:t>9</a:t>
            </a:fld>
            <a:endParaRPr lang="en-US"/>
          </a:p>
        </p:txBody>
      </p:sp>
    </p:spTree>
    <p:extLst>
      <p:ext uri="{BB962C8B-B14F-4D97-AF65-F5344CB8AC3E}">
        <p14:creationId xmlns:p14="http://schemas.microsoft.com/office/powerpoint/2010/main" val="39356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65640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grpSp>
      <p:sp>
        <p:nvSpPr>
          <p:cNvPr id="10" name="TextBox 9"/>
          <p:cNvSpPr txBox="1"/>
          <p:nvPr/>
        </p:nvSpPr>
        <p:spPr>
          <a:xfrm>
            <a:off x="-290146" y="6383889"/>
            <a:ext cx="10199077" cy="461665"/>
          </a:xfrm>
          <a:prstGeom prst="rect">
            <a:avLst/>
          </a:prstGeom>
          <a:noFill/>
        </p:spPr>
        <p:txBody>
          <a:bodyPr wrap="square" rtlCol="0">
            <a:spAutoFit/>
          </a:bodyPr>
          <a:lstStyle/>
          <a:p>
            <a:pPr lvl="0" algn="ctr"/>
            <a:r>
              <a:rPr lang="bg-BG" sz="1200" dirty="0" smtClean="0"/>
              <a:t>Министерство на земеделието, храните и горите, „</a:t>
            </a:r>
            <a:r>
              <a:rPr lang="bg-BG" sz="1100" b="1" dirty="0" smtClean="0">
                <a:solidFill>
                  <a:prstClr val="black"/>
                </a:solidFill>
                <a:latin typeface="Segoe UI Light" panose="020B0502040204020203" pitchFamily="34" charset="0"/>
                <a:ea typeface="Calibri" panose="020F0502020204030204" pitchFamily="34" charset="0"/>
                <a:cs typeface="Segoe UI Light" panose="020B0502040204020203" pitchFamily="34" charset="0"/>
              </a:rPr>
              <a:t>Земеделските </a:t>
            </a:r>
            <a:r>
              <a:rPr lang="bg-BG" sz="1100" b="1" dirty="0">
                <a:solidFill>
                  <a:prstClr val="black"/>
                </a:solidFill>
                <a:latin typeface="Segoe UI Light" panose="020B0502040204020203" pitchFamily="34" charset="0"/>
                <a:ea typeface="Calibri" panose="020F0502020204030204" pitchFamily="34" charset="0"/>
                <a:cs typeface="Segoe UI Light" panose="020B0502040204020203" pitchFamily="34" charset="0"/>
              </a:rPr>
              <a:t>практики от полза за климата и околната </a:t>
            </a:r>
            <a:r>
              <a:rPr lang="bg-BG" sz="1000" b="1" dirty="0" smtClean="0">
                <a:solidFill>
                  <a:prstClr val="black"/>
                </a:solidFill>
                <a:latin typeface="Segoe UI Light" panose="020B0502040204020203" pitchFamily="34" charset="0"/>
                <a:ea typeface="Calibri" panose="020F0502020204030204" pitchFamily="34" charset="0"/>
                <a:cs typeface="Segoe UI Light" panose="020B0502040204020203" pitchFamily="34" charset="0"/>
              </a:rPr>
              <a:t>среда“</a:t>
            </a:r>
            <a:endParaRPr lang="bg-BG" sz="1000" dirty="0">
              <a:solidFill>
                <a:prstClr val="black"/>
              </a:solidFill>
              <a:latin typeface="Segoe UI Light" panose="020B0502040204020203" pitchFamily="34" charset="0"/>
              <a:cs typeface="Segoe UI Light" panose="020B0502040204020203" pitchFamily="34" charset="0"/>
            </a:endParaRPr>
          </a:p>
          <a:p>
            <a:r>
              <a:rPr lang="bg-BG" sz="1200" dirty="0" smtClean="0"/>
              <a:t>“ </a:t>
            </a:r>
            <a:endParaRPr lang="en-US" sz="1200" dirty="0"/>
          </a:p>
        </p:txBody>
      </p:sp>
      <p:sp>
        <p:nvSpPr>
          <p:cNvPr id="12" name="Rectangle 11"/>
          <p:cNvSpPr/>
          <p:nvPr/>
        </p:nvSpPr>
        <p:spPr>
          <a:xfrm>
            <a:off x="3090545" y="5280757"/>
            <a:ext cx="6096000" cy="709233"/>
          </a:xfrm>
          <a:prstGeom prst="rect">
            <a:avLst/>
          </a:prstGeom>
        </p:spPr>
        <p:txBody>
          <a:bodyPr>
            <a:spAutoFit/>
          </a:bodyPr>
          <a:lstStyle/>
          <a:p>
            <a:pPr algn="ctr">
              <a:lnSpc>
                <a:spcPct val="115000"/>
              </a:lnSpc>
              <a:spcAft>
                <a:spcPts val="600"/>
              </a:spcAft>
            </a:pPr>
            <a:r>
              <a:rPr lang="bg-BG" b="1" dirty="0">
                <a:latin typeface="+mj-lt"/>
                <a:ea typeface="Calibri" panose="020F0502020204030204" pitchFamily="34" charset="0"/>
                <a:cs typeface="Times New Roman" panose="02020603050405020304" pitchFamily="18" charset="0"/>
              </a:rPr>
              <a:t>МИНИСТЕРСТВО НА ЗЕМЕДЕЛИЕТО, ХРАНИТЕ И </a:t>
            </a:r>
            <a:r>
              <a:rPr lang="bg-BG" b="1" dirty="0" smtClean="0">
                <a:latin typeface="+mj-lt"/>
                <a:ea typeface="Calibri" panose="020F0502020204030204" pitchFamily="34" charset="0"/>
                <a:cs typeface="Times New Roman" panose="02020603050405020304" pitchFamily="18" charset="0"/>
              </a:rPr>
              <a:t>ГОРИТЕ</a:t>
            </a:r>
            <a:endParaRPr lang="bg-BG" sz="16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3090545" y="299748"/>
            <a:ext cx="6096000" cy="1077218"/>
          </a:xfrm>
          <a:prstGeom prst="rect">
            <a:avLst/>
          </a:prstGeom>
        </p:spPr>
        <p:txBody>
          <a:bodyPr>
            <a:spAutoFit/>
          </a:bodyPr>
          <a:lstStyle/>
          <a:p>
            <a:pPr algn="ctr"/>
            <a:r>
              <a:rPr lang="bg-BG" sz="3200" b="1" dirty="0">
                <a:solidFill>
                  <a:schemeClr val="accent1">
                    <a:lumMod val="75000"/>
                  </a:schemeClr>
                </a:solidFill>
                <a:latin typeface="Segoe UI Light" panose="020B0502040204020203" pitchFamily="34" charset="0"/>
                <a:ea typeface="Calibri" panose="020F0502020204030204" pitchFamily="34" charset="0"/>
                <a:cs typeface="Segoe UI Light" panose="020B0502040204020203" pitchFamily="34" charset="0"/>
              </a:rPr>
              <a:t>Земеделските практики от полза за климата и околната среда</a:t>
            </a:r>
            <a:endParaRPr lang="bg-BG" sz="3200" dirty="0">
              <a:solidFill>
                <a:schemeClr val="accent1">
                  <a:lumMod val="75000"/>
                </a:schemeClr>
              </a:solidFill>
              <a:latin typeface="Segoe UI Light" panose="020B0502040204020203" pitchFamily="34" charset="0"/>
              <a:cs typeface="Segoe UI Light" panose="020B0502040204020203" pitchFamily="34" charset="0"/>
            </a:endParaRPr>
          </a:p>
        </p:txBody>
      </p:sp>
      <p:pic>
        <p:nvPicPr>
          <p:cNvPr id="11" name="Picture 10"/>
          <p:cNvPicPr/>
          <p:nvPr/>
        </p:nvPicPr>
        <p:blipFill>
          <a:blip r:embed="rId4">
            <a:extLst>
              <a:ext uri="{BEBA8EAE-BF5A-486C-A8C5-ECC9F3942E4B}">
                <a14:imgProps xmlns:a14="http://schemas.microsoft.com/office/drawing/2010/main">
                  <a14:imgLayer r:embed="rId5">
                    <a14:imgEffect>
                      <a14:artisticFilmGrain/>
                    </a14:imgEffect>
                  </a14:imgLayer>
                </a14:imgProps>
              </a:ext>
            </a:extLst>
          </a:blip>
          <a:stretch>
            <a:fillRect/>
          </a:stretch>
        </p:blipFill>
        <p:spPr>
          <a:xfrm>
            <a:off x="2514600" y="1500517"/>
            <a:ext cx="7886700" cy="3574455"/>
          </a:xfrm>
          <a:prstGeom prst="rect">
            <a:avLst/>
          </a:prstGeom>
          <a:ln>
            <a:noFill/>
          </a:ln>
          <a:effectLst>
            <a:softEdge rad="112500"/>
          </a:effectLst>
        </p:spPr>
      </p:pic>
    </p:spTree>
    <p:extLst>
      <p:ext uri="{BB962C8B-B14F-4D97-AF65-F5344CB8AC3E}">
        <p14:creationId xmlns:p14="http://schemas.microsoft.com/office/powerpoint/2010/main" val="2518748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5" name="Rectangle 14"/>
          <p:cNvSpPr/>
          <p:nvPr/>
        </p:nvSpPr>
        <p:spPr>
          <a:xfrm>
            <a:off x="3343420" y="310736"/>
            <a:ext cx="4786168" cy="454292"/>
          </a:xfrm>
          <a:prstGeom prst="rect">
            <a:avLst/>
          </a:prstGeom>
        </p:spPr>
        <p:txBody>
          <a:bodyPr wrap="square">
            <a:spAutoFit/>
          </a:bodyPr>
          <a:lstStyle/>
          <a:p>
            <a:pPr lvl="0" algn="ctr">
              <a:lnSpc>
                <a:spcPct val="150000"/>
              </a:lnSpc>
              <a:spcBef>
                <a:spcPts val="200"/>
              </a:spcBef>
              <a:spcAft>
                <a:spcPts val="600"/>
              </a:spcAft>
            </a:pPr>
            <a:r>
              <a:rPr lang="bg-BG" b="1" dirty="0">
                <a:solidFill>
                  <a:schemeClr val="accent1"/>
                </a:solidFill>
              </a:rPr>
              <a:t>ПРАКТИКИ В РАСТЕНИЕВЪДСТВО</a:t>
            </a:r>
          </a:p>
        </p:txBody>
      </p:sp>
      <p:sp>
        <p:nvSpPr>
          <p:cNvPr id="16" name="Rectangle 15"/>
          <p:cNvSpPr/>
          <p:nvPr/>
        </p:nvSpPr>
        <p:spPr>
          <a:xfrm>
            <a:off x="638562" y="1097940"/>
            <a:ext cx="5733663" cy="1477328"/>
          </a:xfrm>
          <a:prstGeom prst="rect">
            <a:avLst/>
          </a:prstGeom>
        </p:spPr>
        <p:txBody>
          <a:bodyPr wrap="square">
            <a:spAutoFit/>
          </a:bodyPr>
          <a:lstStyle/>
          <a:p>
            <a:r>
              <a:rPr lang="ru-RU" dirty="0" smtClean="0"/>
              <a:t>Практики</a:t>
            </a:r>
            <a:r>
              <a:rPr lang="ru-RU" dirty="0"/>
              <a:t>, свързани с избор и последователност на отглежданите земеделски култури, както и дейности, свързани с подобряване състоянието на почвата.</a:t>
            </a:r>
            <a:endParaRPr lang="bg-BG" dirty="0"/>
          </a:p>
        </p:txBody>
      </p:sp>
      <p:sp>
        <p:nvSpPr>
          <p:cNvPr id="17" name="Rectangle 16"/>
          <p:cNvSpPr/>
          <p:nvPr/>
        </p:nvSpPr>
        <p:spPr>
          <a:xfrm>
            <a:off x="638562" y="2843034"/>
            <a:ext cx="6096000" cy="1200329"/>
          </a:xfrm>
          <a:prstGeom prst="rect">
            <a:avLst/>
          </a:prstGeom>
        </p:spPr>
        <p:txBody>
          <a:bodyPr>
            <a:spAutoFit/>
          </a:bodyPr>
          <a:lstStyle/>
          <a:p>
            <a:r>
              <a:rPr lang="ru-RU" dirty="0"/>
              <a:t>	</a:t>
            </a:r>
            <a:r>
              <a:rPr lang="ru-RU" dirty="0">
                <a:solidFill>
                  <a:schemeClr val="accent1"/>
                </a:solidFill>
              </a:rPr>
              <a:t>Избор на подходящи сортове, </a:t>
            </a:r>
            <a:r>
              <a:rPr lang="ru-RU" dirty="0"/>
              <a:t>селекция на сортове,  приспособени към изменения на климата. Включване на бактерии  за противодействие на патогените. </a:t>
            </a:r>
            <a:endParaRPr lang="bg-BG" dirty="0"/>
          </a:p>
        </p:txBody>
      </p:sp>
      <p:sp>
        <p:nvSpPr>
          <p:cNvPr id="18" name="Rectangle 17"/>
          <p:cNvSpPr/>
          <p:nvPr/>
        </p:nvSpPr>
        <p:spPr>
          <a:xfrm>
            <a:off x="643690" y="4339615"/>
            <a:ext cx="6096000" cy="1200329"/>
          </a:xfrm>
          <a:prstGeom prst="rect">
            <a:avLst/>
          </a:prstGeom>
        </p:spPr>
        <p:txBody>
          <a:bodyPr>
            <a:spAutoFit/>
          </a:bodyPr>
          <a:lstStyle/>
          <a:p>
            <a:r>
              <a:rPr lang="ru-RU" dirty="0"/>
              <a:t>	</a:t>
            </a:r>
            <a:r>
              <a:rPr lang="ru-RU" dirty="0">
                <a:solidFill>
                  <a:schemeClr val="accent1"/>
                </a:solidFill>
              </a:rPr>
              <a:t>Диверсификация на културите </a:t>
            </a:r>
            <a:r>
              <a:rPr lang="ru-RU" dirty="0"/>
              <a:t>- представлява отглеждане на няколко различни култури в стопанството с цел избягване на монокултурното производство,</a:t>
            </a:r>
            <a:endParaRPr lang="bg-BG" dirty="0"/>
          </a:p>
        </p:txBody>
      </p:sp>
      <p:pic>
        <p:nvPicPr>
          <p:cNvPr id="19" name="Picture 18" descr="C:\Users\pkirovski\Desktop\наръчник\diversification.jpg"/>
          <p:cNvPicPr/>
          <p:nvPr/>
        </p:nvPicPr>
        <p:blipFill>
          <a:blip r:embed="rId4">
            <a:extLst>
              <a:ext uri="{28A0092B-C50C-407E-A947-70E740481C1C}">
                <a14:useLocalDpi xmlns:a14="http://schemas.microsoft.com/office/drawing/2010/main" val="0"/>
              </a:ext>
            </a:extLst>
          </a:blip>
          <a:srcRect/>
          <a:stretch>
            <a:fillRect/>
          </a:stretch>
        </p:blipFill>
        <p:spPr bwMode="auto">
          <a:xfrm>
            <a:off x="7352029" y="1752274"/>
            <a:ext cx="3688715" cy="2847842"/>
          </a:xfrm>
          <a:prstGeom prst="rect">
            <a:avLst/>
          </a:prstGeom>
          <a:ln>
            <a:noFill/>
          </a:ln>
          <a:effectLst>
            <a:softEdge rad="112500"/>
          </a:effectLst>
        </p:spPr>
      </p:pic>
    </p:spTree>
    <p:extLst>
      <p:ext uri="{BB962C8B-B14F-4D97-AF65-F5344CB8AC3E}">
        <p14:creationId xmlns:p14="http://schemas.microsoft.com/office/powerpoint/2010/main" val="11656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492230" y="495402"/>
            <a:ext cx="6096000" cy="2308324"/>
          </a:xfrm>
          <a:prstGeom prst="rect">
            <a:avLst/>
          </a:prstGeom>
        </p:spPr>
        <p:txBody>
          <a:bodyPr>
            <a:spAutoFit/>
          </a:bodyPr>
          <a:lstStyle/>
          <a:p>
            <a:r>
              <a:rPr lang="ru-RU" dirty="0"/>
              <a:t>	</a:t>
            </a:r>
            <a:r>
              <a:rPr lang="ru-RU" dirty="0">
                <a:solidFill>
                  <a:schemeClr val="accent1"/>
                </a:solidFill>
              </a:rPr>
              <a:t>Ротация на културите и управление на сеитбообращението.</a:t>
            </a:r>
            <a:r>
              <a:rPr lang="ru-RU" dirty="0"/>
              <a:t> Интегриране на различни земеделски култури в земеделските площи, включително и покривни култури. Под сеитбообращение се разбира научно-обосновано редуване на културите по време и място върху определена площ на дадено стопанство. </a:t>
            </a:r>
            <a:endParaRPr lang="bg-BG" dirty="0"/>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7084571" y="891112"/>
            <a:ext cx="3288582" cy="2418585"/>
          </a:xfrm>
          <a:prstGeom prst="rect">
            <a:avLst/>
          </a:prstGeom>
          <a:ln>
            <a:noFill/>
          </a:ln>
          <a:effectLst>
            <a:softEdge rad="112500"/>
          </a:effectLst>
        </p:spPr>
      </p:pic>
      <p:sp>
        <p:nvSpPr>
          <p:cNvPr id="5" name="Rectangle 4"/>
          <p:cNvSpPr/>
          <p:nvPr/>
        </p:nvSpPr>
        <p:spPr>
          <a:xfrm>
            <a:off x="589611" y="3009615"/>
            <a:ext cx="6096000" cy="1200329"/>
          </a:xfrm>
          <a:prstGeom prst="rect">
            <a:avLst/>
          </a:prstGeom>
        </p:spPr>
        <p:txBody>
          <a:bodyPr>
            <a:spAutoFit/>
          </a:bodyPr>
          <a:lstStyle/>
          <a:p>
            <a:r>
              <a:rPr lang="ru-RU" dirty="0"/>
              <a:t>	</a:t>
            </a:r>
            <a:r>
              <a:rPr lang="ru-RU" dirty="0">
                <a:solidFill>
                  <a:schemeClr val="accent1"/>
                </a:solidFill>
              </a:rPr>
              <a:t>Практики за управление на хранителните вещества и торене</a:t>
            </a:r>
            <a:r>
              <a:rPr lang="ru-RU" dirty="0"/>
              <a:t>. Управление на хранителните вещества (NPK) - баланс на хранителните вещества. </a:t>
            </a:r>
            <a:endParaRPr lang="bg-BG" dirty="0"/>
          </a:p>
        </p:txBody>
      </p:sp>
      <p:sp>
        <p:nvSpPr>
          <p:cNvPr id="17" name="Rectangle 16"/>
          <p:cNvSpPr/>
          <p:nvPr/>
        </p:nvSpPr>
        <p:spPr>
          <a:xfrm>
            <a:off x="5318118" y="4233560"/>
            <a:ext cx="4590813" cy="2031325"/>
          </a:xfrm>
          <a:prstGeom prst="rect">
            <a:avLst/>
          </a:prstGeom>
        </p:spPr>
        <p:txBody>
          <a:bodyPr wrap="square">
            <a:spAutoFit/>
          </a:bodyPr>
          <a:lstStyle/>
          <a:p>
            <a:r>
              <a:rPr lang="ru-RU" dirty="0"/>
              <a:t>През новият програмен период се предвижда използването на специализиран софтуер - Farm Sustainability Tool for Nutrients (FaST), който ще калкулира необходимите торови норми и потребности от хранителни вещества. </a:t>
            </a:r>
            <a:endParaRPr lang="bg-BG" dirty="0"/>
          </a:p>
        </p:txBody>
      </p:sp>
    </p:spTree>
    <p:extLst>
      <p:ext uri="{BB962C8B-B14F-4D97-AF65-F5344CB8AC3E}">
        <p14:creationId xmlns:p14="http://schemas.microsoft.com/office/powerpoint/2010/main" val="1924976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492230" y="164328"/>
            <a:ext cx="6096000" cy="2585323"/>
          </a:xfrm>
          <a:prstGeom prst="rect">
            <a:avLst/>
          </a:prstGeom>
        </p:spPr>
        <p:txBody>
          <a:bodyPr>
            <a:spAutoFit/>
          </a:bodyPr>
          <a:lstStyle/>
          <a:p>
            <a:r>
              <a:rPr lang="ru-RU" dirty="0"/>
              <a:t>	</a:t>
            </a:r>
            <a:r>
              <a:rPr lang="ru-RU" dirty="0">
                <a:solidFill>
                  <a:schemeClr val="accent1"/>
                </a:solidFill>
              </a:rPr>
              <a:t>Торене  с микробиални торове</a:t>
            </a:r>
            <a:r>
              <a:rPr lang="ru-RU" dirty="0"/>
              <a:t>. Микробиалните или т.нар. „живи торове“ са вещества, които съдържат живи микроорганизми, които при прилагане върху семена, повърхности на растенията или почва колонизират ризосферата или вътрешността на растението и насърчават растежа чрез увеличаване на предлагането или наличието на основни хранителни вещества към приемното растение.</a:t>
            </a:r>
            <a:endParaRPr lang="bg-BG" dirty="0"/>
          </a:p>
        </p:txBody>
      </p:sp>
      <p:sp>
        <p:nvSpPr>
          <p:cNvPr id="5" name="Rectangle 4"/>
          <p:cNvSpPr/>
          <p:nvPr/>
        </p:nvSpPr>
        <p:spPr>
          <a:xfrm>
            <a:off x="540660" y="3097131"/>
            <a:ext cx="6096000" cy="2308324"/>
          </a:xfrm>
          <a:prstGeom prst="rect">
            <a:avLst/>
          </a:prstGeom>
        </p:spPr>
        <p:txBody>
          <a:bodyPr>
            <a:spAutoFit/>
          </a:bodyPr>
          <a:lstStyle/>
          <a:p>
            <a:r>
              <a:rPr lang="ru-RU" dirty="0"/>
              <a:t>	</a:t>
            </a:r>
            <a:r>
              <a:rPr lang="ru-RU" dirty="0">
                <a:solidFill>
                  <a:schemeClr val="accent1"/>
                </a:solidFill>
              </a:rPr>
              <a:t>Торове от естествен произход </a:t>
            </a:r>
            <a:r>
              <a:rPr lang="ru-RU" dirty="0"/>
              <a:t>– оборски тор и компостни материали. Прилагане на оборски торове, които поради по-бавната си минерализация и достъпна форма, осигуряват хранителни вещества в дълъг период от растежа на културите. В зависимост от състава, различните видове оборска тор действат повече или по-малко като органични подобрители.</a:t>
            </a:r>
            <a:endParaRPr lang="bg-BG" dirty="0"/>
          </a:p>
        </p:txBody>
      </p:sp>
    </p:spTree>
    <p:extLst>
      <p:ext uri="{BB962C8B-B14F-4D97-AF65-F5344CB8AC3E}">
        <p14:creationId xmlns:p14="http://schemas.microsoft.com/office/powerpoint/2010/main" val="2115888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738553" y="303163"/>
            <a:ext cx="6262322" cy="2308324"/>
          </a:xfrm>
          <a:prstGeom prst="rect">
            <a:avLst/>
          </a:prstGeom>
        </p:spPr>
        <p:txBody>
          <a:bodyPr wrap="square">
            <a:spAutoFit/>
          </a:bodyPr>
          <a:lstStyle/>
          <a:p>
            <a:r>
              <a:rPr lang="ru-RU" dirty="0"/>
              <a:t>	</a:t>
            </a:r>
            <a:r>
              <a:rPr lang="ru-RU" dirty="0">
                <a:solidFill>
                  <a:schemeClr val="accent1"/>
                </a:solidFill>
              </a:rPr>
              <a:t>Други практики за секвестиране на въглерода /напр. добавяне на биовъглен, отпадъчни продукти и биоресурси/.</a:t>
            </a:r>
            <a:r>
              <a:rPr lang="ru-RU" dirty="0"/>
              <a:t> Биовъгленът е перспективен почвен подобрител. Прилагането му в почвата е сравнително нов подход, който води до подобряване на нейните физико-химични свойства, биологичния й статус и съответно  до увеличаване на добивите.</a:t>
            </a:r>
            <a:endParaRPr lang="bg-BG" dirty="0"/>
          </a:p>
        </p:txBody>
      </p:sp>
      <p:sp>
        <p:nvSpPr>
          <p:cNvPr id="5" name="Rectangle 4"/>
          <p:cNvSpPr/>
          <p:nvPr/>
        </p:nvSpPr>
        <p:spPr>
          <a:xfrm>
            <a:off x="738553" y="3158247"/>
            <a:ext cx="6096000" cy="2585323"/>
          </a:xfrm>
          <a:prstGeom prst="rect">
            <a:avLst/>
          </a:prstGeom>
        </p:spPr>
        <p:txBody>
          <a:bodyPr>
            <a:spAutoFit/>
          </a:bodyPr>
          <a:lstStyle/>
          <a:p>
            <a:r>
              <a:rPr lang="ru-RU" dirty="0"/>
              <a:t>	</a:t>
            </a:r>
            <a:r>
              <a:rPr lang="ru-RU" dirty="0">
                <a:solidFill>
                  <a:schemeClr val="accent1"/>
                </a:solidFill>
              </a:rPr>
              <a:t>Зелено торене (Сидерация</a:t>
            </a:r>
            <a:r>
              <a:rPr lang="ru-RU" dirty="0"/>
              <a:t>) – засяване на култури, т.нар. сидерати като основна култура, с които се обогатява почвата с органични вещества. Като самостоятелна форма на сидерация, културите трябва да заемат сеитбооборотното поле в течение на една или две вегетации. Може да се използват и като тревно-бобови или житно бобови студоустойчиви смески, които се окосяват и заравят напролет. </a:t>
            </a:r>
            <a:endParaRPr lang="bg-BG" dirty="0"/>
          </a:p>
        </p:txBody>
      </p:sp>
      <p:pic>
        <p:nvPicPr>
          <p:cNvPr id="15" name="Picture 14"/>
          <p:cNvPicPr>
            <a:picLocks noChangeAspect="1"/>
          </p:cNvPicPr>
          <p:nvPr/>
        </p:nvPicPr>
        <p:blipFill>
          <a:blip r:embed="rId4"/>
          <a:stretch>
            <a:fillRect/>
          </a:stretch>
        </p:blipFill>
        <p:spPr>
          <a:xfrm>
            <a:off x="7983925" y="3414498"/>
            <a:ext cx="2767824" cy="2072820"/>
          </a:xfrm>
          <a:prstGeom prst="rect">
            <a:avLst/>
          </a:prstGeom>
        </p:spPr>
      </p:pic>
    </p:spTree>
    <p:extLst>
      <p:ext uri="{BB962C8B-B14F-4D97-AF65-F5344CB8AC3E}">
        <p14:creationId xmlns:p14="http://schemas.microsoft.com/office/powerpoint/2010/main" val="86429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514587" y="186117"/>
            <a:ext cx="6096000" cy="2585323"/>
          </a:xfrm>
          <a:prstGeom prst="rect">
            <a:avLst/>
          </a:prstGeom>
        </p:spPr>
        <p:txBody>
          <a:bodyPr>
            <a:spAutoFit/>
          </a:bodyPr>
          <a:lstStyle/>
          <a:p>
            <a:r>
              <a:rPr lang="ru-RU" dirty="0"/>
              <a:t>	</a:t>
            </a:r>
            <a:r>
              <a:rPr lang="ru-RU" dirty="0">
                <a:solidFill>
                  <a:schemeClr val="accent1"/>
                </a:solidFill>
              </a:rPr>
              <a:t>Междинни култури </a:t>
            </a:r>
            <a:r>
              <a:rPr lang="ru-RU" dirty="0"/>
              <a:t>– Форма на зелено торене, които позволява използването на културите, като отглеждането им може да бъде в период, свободен от други култури, като зелената маса и корените на растенията могат останат и да се заорат. Възможно е приложение и в комбинирана форма, като основния добив се използва за храна на животни, корените и допълнителният прираст се заорава в почвата. </a:t>
            </a:r>
            <a:endParaRPr lang="bg-BG" dirty="0"/>
          </a:p>
        </p:txBody>
      </p:sp>
      <p:pic>
        <p:nvPicPr>
          <p:cNvPr id="12" name="Picture 11"/>
          <p:cNvPicPr>
            <a:picLocks noChangeAspect="1"/>
          </p:cNvPicPr>
          <p:nvPr/>
        </p:nvPicPr>
        <p:blipFill>
          <a:blip r:embed="rId4"/>
          <a:stretch>
            <a:fillRect/>
          </a:stretch>
        </p:blipFill>
        <p:spPr>
          <a:xfrm>
            <a:off x="6539802" y="599913"/>
            <a:ext cx="3439915" cy="2573566"/>
          </a:xfrm>
          <a:prstGeom prst="rect">
            <a:avLst/>
          </a:prstGeom>
        </p:spPr>
      </p:pic>
      <p:sp>
        <p:nvSpPr>
          <p:cNvPr id="13" name="Rectangle 12"/>
          <p:cNvSpPr/>
          <p:nvPr/>
        </p:nvSpPr>
        <p:spPr>
          <a:xfrm>
            <a:off x="514587" y="3128720"/>
            <a:ext cx="7847013" cy="2862322"/>
          </a:xfrm>
          <a:prstGeom prst="rect">
            <a:avLst/>
          </a:prstGeom>
        </p:spPr>
        <p:txBody>
          <a:bodyPr wrap="square">
            <a:spAutoFit/>
          </a:bodyPr>
          <a:lstStyle/>
          <a:p>
            <a:r>
              <a:rPr lang="bg-BG" dirty="0"/>
              <a:t>	</a:t>
            </a:r>
            <a:r>
              <a:rPr lang="bg-BG" dirty="0">
                <a:solidFill>
                  <a:schemeClr val="accent1"/>
                </a:solidFill>
              </a:rPr>
              <a:t>Отглеждане на </a:t>
            </a:r>
            <a:r>
              <a:rPr lang="bg-BG" dirty="0" err="1">
                <a:solidFill>
                  <a:schemeClr val="accent1"/>
                </a:solidFill>
              </a:rPr>
              <a:t>азотфиксиращи</a:t>
            </a:r>
            <a:r>
              <a:rPr lang="bg-BG" dirty="0">
                <a:solidFill>
                  <a:schemeClr val="accent1"/>
                </a:solidFill>
              </a:rPr>
              <a:t> култури</a:t>
            </a:r>
            <a:r>
              <a:rPr lang="bg-BG" dirty="0"/>
              <a:t>. </a:t>
            </a:r>
            <a:r>
              <a:rPr lang="bg-BG" dirty="0" err="1"/>
              <a:t>Азотофиксиращите</a:t>
            </a:r>
            <a:r>
              <a:rPr lang="bg-BG" dirty="0"/>
              <a:t> култури „улавят“ азота от въздуха и го предават в почвата. </a:t>
            </a:r>
            <a:r>
              <a:rPr lang="bg-BG" dirty="0" err="1"/>
              <a:t>Азотфиксиращи</a:t>
            </a:r>
            <a:r>
              <a:rPr lang="bg-BG" dirty="0"/>
              <a:t> култури са Люцерна (</a:t>
            </a:r>
            <a:r>
              <a:rPr lang="bg-BG" dirty="0" err="1"/>
              <a:t>алфалфа</a:t>
            </a:r>
            <a:r>
              <a:rPr lang="bg-BG" dirty="0"/>
              <a:t>) - </a:t>
            </a:r>
            <a:r>
              <a:rPr lang="en-US" dirty="0" err="1"/>
              <a:t>Medicago</a:t>
            </a:r>
            <a:r>
              <a:rPr lang="en-US" dirty="0"/>
              <a:t> sativa; </a:t>
            </a:r>
            <a:r>
              <a:rPr lang="bg-BG" dirty="0"/>
              <a:t>Боб (обикновен фасул, фасул полски, неувивен фасул, нисък фасул, пешак) - </a:t>
            </a:r>
            <a:r>
              <a:rPr lang="en-US" dirty="0" err="1"/>
              <a:t>Phaseolus</a:t>
            </a:r>
            <a:r>
              <a:rPr lang="en-US" dirty="0"/>
              <a:t> spp.; </a:t>
            </a:r>
            <a:r>
              <a:rPr lang="bg-BG" dirty="0"/>
              <a:t>Боб (</a:t>
            </a:r>
            <a:r>
              <a:rPr lang="bg-BG" dirty="0" err="1"/>
              <a:t>аспержов</a:t>
            </a:r>
            <a:r>
              <a:rPr lang="bg-BG" dirty="0"/>
              <a:t> боб, </a:t>
            </a:r>
            <a:r>
              <a:rPr lang="bg-BG" dirty="0" err="1"/>
              <a:t>вигна</a:t>
            </a:r>
            <a:r>
              <a:rPr lang="bg-BG" dirty="0"/>
              <a:t>) - </a:t>
            </a:r>
            <a:r>
              <a:rPr lang="en-US" dirty="0" err="1"/>
              <a:t>Vigna</a:t>
            </a:r>
            <a:r>
              <a:rPr lang="en-US" dirty="0"/>
              <a:t> spp.; </a:t>
            </a:r>
            <a:r>
              <a:rPr lang="bg-BG" dirty="0"/>
              <a:t>Нахут - </a:t>
            </a:r>
            <a:r>
              <a:rPr lang="en-US" dirty="0" err="1"/>
              <a:t>Cicer</a:t>
            </a:r>
            <a:r>
              <a:rPr lang="en-US" dirty="0"/>
              <a:t> spp.; </a:t>
            </a:r>
            <a:r>
              <a:rPr lang="bg-BG" dirty="0"/>
              <a:t>Детелина - </a:t>
            </a:r>
            <a:r>
              <a:rPr lang="en-US" dirty="0" err="1"/>
              <a:t>Trifolium</a:t>
            </a:r>
            <a:r>
              <a:rPr lang="en-US" dirty="0"/>
              <a:t> spp.; </a:t>
            </a:r>
            <a:r>
              <a:rPr lang="bg-BG" dirty="0"/>
              <a:t>Бакла - </a:t>
            </a:r>
            <a:r>
              <a:rPr lang="en-US" dirty="0" err="1"/>
              <a:t>Vicia</a:t>
            </a:r>
            <a:r>
              <a:rPr lang="en-US" dirty="0"/>
              <a:t> </a:t>
            </a:r>
            <a:r>
              <a:rPr lang="en-US" dirty="0" err="1"/>
              <a:t>faba</a:t>
            </a:r>
            <a:r>
              <a:rPr lang="en-US" dirty="0"/>
              <a:t>; </a:t>
            </a:r>
            <a:r>
              <a:rPr lang="bg-BG" dirty="0"/>
              <a:t>Леща - </a:t>
            </a:r>
            <a:r>
              <a:rPr lang="en-US" dirty="0"/>
              <a:t>Lens </a:t>
            </a:r>
            <a:r>
              <a:rPr lang="en-US" dirty="0" err="1"/>
              <a:t>culinaris</a:t>
            </a:r>
            <a:r>
              <a:rPr lang="en-US" dirty="0"/>
              <a:t>; </a:t>
            </a:r>
            <a:r>
              <a:rPr lang="bg-BG" dirty="0" err="1"/>
              <a:t>Лупина</a:t>
            </a:r>
            <a:r>
              <a:rPr lang="bg-BG" dirty="0"/>
              <a:t> - </a:t>
            </a:r>
            <a:r>
              <a:rPr lang="en-US" dirty="0" err="1"/>
              <a:t>Lupinus</a:t>
            </a:r>
            <a:r>
              <a:rPr lang="en-US" dirty="0"/>
              <a:t> spp.; </a:t>
            </a:r>
            <a:r>
              <a:rPr lang="bg-BG" dirty="0"/>
              <a:t>Грах - </a:t>
            </a:r>
            <a:r>
              <a:rPr lang="en-US" dirty="0" err="1"/>
              <a:t>Pisum</a:t>
            </a:r>
            <a:r>
              <a:rPr lang="en-US" dirty="0"/>
              <a:t> spp.; </a:t>
            </a:r>
            <a:r>
              <a:rPr lang="bg-BG" dirty="0"/>
              <a:t>Фий - </a:t>
            </a:r>
            <a:r>
              <a:rPr lang="en-US" dirty="0" err="1"/>
              <a:t>Vicia</a:t>
            </a:r>
            <a:r>
              <a:rPr lang="en-US" dirty="0"/>
              <a:t> spp. (</a:t>
            </a:r>
            <a:r>
              <a:rPr lang="bg-BG" dirty="0"/>
              <a:t>освен </a:t>
            </a:r>
            <a:r>
              <a:rPr lang="en-US" dirty="0" err="1"/>
              <a:t>Vicia</a:t>
            </a:r>
            <a:r>
              <a:rPr lang="en-US" dirty="0"/>
              <a:t> </a:t>
            </a:r>
            <a:r>
              <a:rPr lang="en-US" dirty="0" err="1"/>
              <a:t>faba</a:t>
            </a:r>
            <a:r>
              <a:rPr lang="en-US" dirty="0"/>
              <a:t>); </a:t>
            </a:r>
            <a:r>
              <a:rPr lang="bg-BG" dirty="0" err="1"/>
              <a:t>Еспарзета</a:t>
            </a:r>
            <a:r>
              <a:rPr lang="bg-BG" dirty="0"/>
              <a:t> - </a:t>
            </a:r>
            <a:r>
              <a:rPr lang="en-US" dirty="0" err="1"/>
              <a:t>Onobrychis</a:t>
            </a:r>
            <a:r>
              <a:rPr lang="en-US" dirty="0"/>
              <a:t> spp.; </a:t>
            </a:r>
            <a:r>
              <a:rPr lang="bg-BG" dirty="0"/>
              <a:t>Звездан –</a:t>
            </a:r>
            <a:r>
              <a:rPr lang="en-US" dirty="0"/>
              <a:t>Lotus </a:t>
            </a:r>
            <a:r>
              <a:rPr lang="en-US" dirty="0" err="1"/>
              <a:t>corniculatus</a:t>
            </a:r>
            <a:r>
              <a:rPr lang="en-US" dirty="0"/>
              <a:t> L; </a:t>
            </a:r>
            <a:r>
              <a:rPr lang="bg-BG" dirty="0"/>
              <a:t>Соя – </a:t>
            </a:r>
            <a:r>
              <a:rPr lang="en-US" dirty="0"/>
              <a:t>Glycine max.; </a:t>
            </a:r>
            <a:r>
              <a:rPr lang="bg-BG" dirty="0" err="1"/>
              <a:t>Бурчак</a:t>
            </a:r>
            <a:r>
              <a:rPr lang="bg-BG" dirty="0"/>
              <a:t> - </a:t>
            </a:r>
            <a:r>
              <a:rPr lang="en-US" dirty="0" err="1"/>
              <a:t>Vicia</a:t>
            </a:r>
            <a:r>
              <a:rPr lang="en-US" dirty="0"/>
              <a:t> </a:t>
            </a:r>
            <a:r>
              <a:rPr lang="en-US" dirty="0" err="1"/>
              <a:t>Ervilia</a:t>
            </a:r>
            <a:r>
              <a:rPr lang="en-US" dirty="0"/>
              <a:t>; </a:t>
            </a:r>
            <a:r>
              <a:rPr lang="bg-BG" dirty="0"/>
              <a:t>Фъстъци – </a:t>
            </a:r>
            <a:r>
              <a:rPr lang="en-US" dirty="0" err="1"/>
              <a:t>Arachis</a:t>
            </a:r>
            <a:r>
              <a:rPr lang="en-US" dirty="0"/>
              <a:t> </a:t>
            </a:r>
            <a:r>
              <a:rPr lang="en-US" dirty="0" err="1"/>
              <a:t>Hypogaea</a:t>
            </a:r>
            <a:r>
              <a:rPr lang="en-US" dirty="0"/>
              <a:t>.</a:t>
            </a:r>
            <a:endParaRPr lang="bg-BG" dirty="0"/>
          </a:p>
        </p:txBody>
      </p:sp>
      <p:pic>
        <p:nvPicPr>
          <p:cNvPr id="14" name="Picture 13"/>
          <p:cNvPicPr>
            <a:picLocks noChangeAspect="1"/>
          </p:cNvPicPr>
          <p:nvPr/>
        </p:nvPicPr>
        <p:blipFill>
          <a:blip r:embed="rId5"/>
          <a:stretch>
            <a:fillRect/>
          </a:stretch>
        </p:blipFill>
        <p:spPr>
          <a:xfrm>
            <a:off x="8503253" y="4271964"/>
            <a:ext cx="3746252" cy="2383868"/>
          </a:xfrm>
          <a:prstGeom prst="rect">
            <a:avLst/>
          </a:prstGeom>
        </p:spPr>
      </p:pic>
    </p:spTree>
    <p:extLst>
      <p:ext uri="{BB962C8B-B14F-4D97-AF65-F5344CB8AC3E}">
        <p14:creationId xmlns:p14="http://schemas.microsoft.com/office/powerpoint/2010/main" val="212091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890587" y="164328"/>
            <a:ext cx="6096000" cy="923330"/>
          </a:xfrm>
          <a:prstGeom prst="rect">
            <a:avLst/>
          </a:prstGeom>
        </p:spPr>
        <p:txBody>
          <a:bodyPr>
            <a:spAutoFit/>
          </a:bodyPr>
          <a:lstStyle/>
          <a:p>
            <a:r>
              <a:rPr lang="ru-RU" b="1" dirty="0" smtClean="0">
                <a:solidFill>
                  <a:srgbClr val="00B050"/>
                </a:solidFill>
              </a:rPr>
              <a:t>Практики</a:t>
            </a:r>
            <a:r>
              <a:rPr lang="ru-RU" b="1" dirty="0">
                <a:solidFill>
                  <a:srgbClr val="00B050"/>
                </a:solidFill>
              </a:rPr>
              <a:t>, свързани с осигуряване на ефективно напояване на културите, задържане на влагата и температура на почвата.</a:t>
            </a:r>
            <a:endParaRPr lang="bg-BG" b="1" dirty="0">
              <a:solidFill>
                <a:srgbClr val="00B050"/>
              </a:solidFill>
            </a:endParaRPr>
          </a:p>
        </p:txBody>
      </p:sp>
      <p:sp>
        <p:nvSpPr>
          <p:cNvPr id="12" name="Rectangle 11"/>
          <p:cNvSpPr/>
          <p:nvPr/>
        </p:nvSpPr>
        <p:spPr>
          <a:xfrm>
            <a:off x="2153016" y="1120676"/>
            <a:ext cx="8139113" cy="2308324"/>
          </a:xfrm>
          <a:prstGeom prst="rect">
            <a:avLst/>
          </a:prstGeom>
        </p:spPr>
        <p:txBody>
          <a:bodyPr wrap="square">
            <a:spAutoFit/>
          </a:bodyPr>
          <a:lstStyle/>
          <a:p>
            <a:r>
              <a:rPr lang="ru-RU" dirty="0"/>
              <a:t>За ефективното използване на наличните водни ресурси може да се работи в три направления:</a:t>
            </a:r>
          </a:p>
          <a:p>
            <a:r>
              <a:rPr lang="ru-RU" dirty="0"/>
              <a:t>	Първото е запазване (акумулиране) на водата от валежите, паднали  извън вегетационния </a:t>
            </a:r>
            <a:r>
              <a:rPr lang="ru-RU" dirty="0" smtClean="0"/>
              <a:t>период</a:t>
            </a:r>
            <a:endParaRPr lang="ru-RU" dirty="0"/>
          </a:p>
          <a:p>
            <a:r>
              <a:rPr lang="ru-RU" dirty="0"/>
              <a:t>	Второто е максимално използване на вече акумулираната вода за нуждите на културните растения. </a:t>
            </a:r>
            <a:endParaRPr lang="ru-RU" dirty="0" smtClean="0"/>
          </a:p>
          <a:p>
            <a:r>
              <a:rPr lang="ru-RU" dirty="0" smtClean="0"/>
              <a:t></a:t>
            </a:r>
            <a:r>
              <a:rPr lang="ru-RU" dirty="0"/>
              <a:t>	Третото – преструктуриране на напоителните системи в ефективни локални </a:t>
            </a:r>
            <a:r>
              <a:rPr lang="ru-RU" dirty="0" smtClean="0"/>
              <a:t>системи</a:t>
            </a:r>
            <a:endParaRPr lang="ru-RU" dirty="0"/>
          </a:p>
        </p:txBody>
      </p:sp>
      <p:sp>
        <p:nvSpPr>
          <p:cNvPr id="13" name="Rectangle 12"/>
          <p:cNvSpPr/>
          <p:nvPr/>
        </p:nvSpPr>
        <p:spPr>
          <a:xfrm>
            <a:off x="4619625" y="3590074"/>
            <a:ext cx="6096000" cy="923330"/>
          </a:xfrm>
          <a:prstGeom prst="rect">
            <a:avLst/>
          </a:prstGeom>
        </p:spPr>
        <p:txBody>
          <a:bodyPr>
            <a:spAutoFit/>
          </a:bodyPr>
          <a:lstStyle/>
          <a:p>
            <a:r>
              <a:rPr lang="ru-RU" dirty="0"/>
              <a:t>	Капково напояване представлява планирана напоителна система, при която водата се подава директно в зоната на корените на растенията</a:t>
            </a:r>
            <a:endParaRPr lang="bg-BG" dirty="0"/>
          </a:p>
        </p:txBody>
      </p:sp>
      <p:sp>
        <p:nvSpPr>
          <p:cNvPr id="14" name="Rectangle 13"/>
          <p:cNvSpPr/>
          <p:nvPr/>
        </p:nvSpPr>
        <p:spPr>
          <a:xfrm>
            <a:off x="1571624" y="4755994"/>
            <a:ext cx="9015413" cy="1477328"/>
          </a:xfrm>
          <a:prstGeom prst="rect">
            <a:avLst/>
          </a:prstGeom>
        </p:spPr>
        <p:txBody>
          <a:bodyPr wrap="square">
            <a:spAutoFit/>
          </a:bodyPr>
          <a:lstStyle/>
          <a:p>
            <a:r>
              <a:rPr lang="ru-RU" dirty="0"/>
              <a:t>	Почвени обработки за управление на влажността в почвата:</a:t>
            </a:r>
          </a:p>
          <a:p>
            <a:r>
              <a:rPr lang="ru-RU" dirty="0"/>
              <a:t>-	</a:t>
            </a:r>
            <a:r>
              <a:rPr lang="ru-RU" dirty="0">
                <a:solidFill>
                  <a:srgbClr val="92D050"/>
                </a:solidFill>
              </a:rPr>
              <a:t>Браздово-гребениста оран</a:t>
            </a:r>
            <a:r>
              <a:rPr lang="ru-RU" b="1" dirty="0">
                <a:solidFill>
                  <a:srgbClr val="00B050"/>
                </a:solidFill>
              </a:rPr>
              <a:t>. </a:t>
            </a:r>
            <a:r>
              <a:rPr lang="ru-RU" dirty="0"/>
              <a:t>Създават се прегради за водата, за да се удължи периода на попиването и предпазването от оттичане. Това се постига чрез оран на гребени и бразди с различна дълбочина, височина и разстояние помежду им. </a:t>
            </a:r>
            <a:endParaRPr lang="bg-BG" dirty="0"/>
          </a:p>
        </p:txBody>
      </p:sp>
    </p:spTree>
    <p:extLst>
      <p:ext uri="{BB962C8B-B14F-4D97-AF65-F5344CB8AC3E}">
        <p14:creationId xmlns:p14="http://schemas.microsoft.com/office/powerpoint/2010/main" val="4011993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638562" y="398598"/>
            <a:ext cx="6096000" cy="1754326"/>
          </a:xfrm>
          <a:prstGeom prst="rect">
            <a:avLst/>
          </a:prstGeom>
        </p:spPr>
        <p:txBody>
          <a:bodyPr>
            <a:spAutoFit/>
          </a:bodyPr>
          <a:lstStyle/>
          <a:p>
            <a:pPr marL="285750" indent="-285750">
              <a:buFont typeface="Wingdings" panose="05000000000000000000" pitchFamily="2" charset="2"/>
              <a:buChar char="q"/>
            </a:pPr>
            <a:r>
              <a:rPr lang="ru-RU" dirty="0">
                <a:solidFill>
                  <a:schemeClr val="accent1"/>
                </a:solidFill>
              </a:rPr>
              <a:t>Обработка без обръщане на пласта</a:t>
            </a:r>
            <a:r>
              <a:rPr lang="ru-RU" dirty="0"/>
              <a:t>. При тази обработка почвата се разрохква добре, като 80-85% от растителните остатъци остават на повърхността. Те намаляват силата на повърхностния отток по склона и водата по-пълно попива в почвата</a:t>
            </a:r>
            <a:endParaRPr lang="bg-BG" dirty="0"/>
          </a:p>
        </p:txBody>
      </p:sp>
      <p:sp>
        <p:nvSpPr>
          <p:cNvPr id="5" name="Rectangle 4"/>
          <p:cNvSpPr/>
          <p:nvPr/>
        </p:nvSpPr>
        <p:spPr>
          <a:xfrm>
            <a:off x="638562" y="2612202"/>
            <a:ext cx="6096000" cy="2862322"/>
          </a:xfrm>
          <a:prstGeom prst="rect">
            <a:avLst/>
          </a:prstGeom>
        </p:spPr>
        <p:txBody>
          <a:bodyPr>
            <a:spAutoFit/>
          </a:bodyPr>
          <a:lstStyle/>
          <a:p>
            <a:pPr marL="285750" indent="-285750">
              <a:buFont typeface="Wingdings" panose="05000000000000000000" pitchFamily="2" charset="2"/>
              <a:buChar char="q"/>
            </a:pPr>
            <a:r>
              <a:rPr lang="ru-RU" dirty="0" smtClean="0">
                <a:solidFill>
                  <a:schemeClr val="accent1"/>
                </a:solidFill>
              </a:rPr>
              <a:t>Мулчиране</a:t>
            </a:r>
            <a:r>
              <a:rPr lang="ru-RU" dirty="0">
                <a:solidFill>
                  <a:schemeClr val="accent1"/>
                </a:solidFill>
              </a:rPr>
              <a:t>.</a:t>
            </a:r>
            <a:r>
              <a:rPr lang="ru-RU" dirty="0"/>
              <a:t> Мулчирането е процес, при който се извършва покриване на почвата около растенията с различни материали, регулиращи водните и въздушните режими в повърхностния слой на почвата. Най-често бива органичен материал – торф, компост, слама, дървесна кора и др., който се разполага върху почвата около стъблата на растенията. Той се поставя с цел да запази влажността и да регулира температурата на почвата. </a:t>
            </a:r>
            <a:endParaRPr lang="bg-BG" dirty="0"/>
          </a:p>
        </p:txBody>
      </p:sp>
      <p:pic>
        <p:nvPicPr>
          <p:cNvPr id="11" name="Picture 10"/>
          <p:cNvPicPr>
            <a:picLocks noChangeAspect="1"/>
          </p:cNvPicPr>
          <p:nvPr/>
        </p:nvPicPr>
        <p:blipFill>
          <a:blip r:embed="rId4"/>
          <a:stretch>
            <a:fillRect/>
          </a:stretch>
        </p:blipFill>
        <p:spPr>
          <a:xfrm>
            <a:off x="7144523" y="2573832"/>
            <a:ext cx="4077650" cy="2900692"/>
          </a:xfrm>
          <a:prstGeom prst="rect">
            <a:avLst/>
          </a:prstGeom>
          <a:ln>
            <a:noFill/>
          </a:ln>
          <a:effectLst>
            <a:softEdge rad="112500"/>
          </a:effectLst>
        </p:spPr>
      </p:pic>
    </p:spTree>
    <p:extLst>
      <p:ext uri="{BB962C8B-B14F-4D97-AF65-F5344CB8AC3E}">
        <p14:creationId xmlns:p14="http://schemas.microsoft.com/office/powerpoint/2010/main" val="199688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738553" y="362635"/>
            <a:ext cx="6096000" cy="646331"/>
          </a:xfrm>
          <a:prstGeom prst="rect">
            <a:avLst/>
          </a:prstGeom>
        </p:spPr>
        <p:txBody>
          <a:bodyPr>
            <a:spAutoFit/>
          </a:bodyPr>
          <a:lstStyle/>
          <a:p>
            <a:r>
              <a:rPr lang="ru-RU" b="1" dirty="0" smtClean="0">
                <a:solidFill>
                  <a:srgbClr val="00B050"/>
                </a:solidFill>
              </a:rPr>
              <a:t>Практики </a:t>
            </a:r>
            <a:r>
              <a:rPr lang="ru-RU" b="1" dirty="0">
                <a:solidFill>
                  <a:srgbClr val="00B050"/>
                </a:solidFill>
              </a:rPr>
              <a:t>за борба с плевелите, вредители и болести по растенията</a:t>
            </a:r>
            <a:endParaRPr lang="bg-BG" b="1" dirty="0">
              <a:solidFill>
                <a:srgbClr val="00B050"/>
              </a:solidFill>
            </a:endParaRPr>
          </a:p>
        </p:txBody>
      </p:sp>
      <p:sp>
        <p:nvSpPr>
          <p:cNvPr id="5" name="Rectangle 4"/>
          <p:cNvSpPr/>
          <p:nvPr/>
        </p:nvSpPr>
        <p:spPr>
          <a:xfrm>
            <a:off x="738552" y="1184613"/>
            <a:ext cx="6648085" cy="1754326"/>
          </a:xfrm>
          <a:prstGeom prst="rect">
            <a:avLst/>
          </a:prstGeom>
        </p:spPr>
        <p:txBody>
          <a:bodyPr wrap="square">
            <a:spAutoFit/>
          </a:bodyPr>
          <a:lstStyle/>
          <a:p>
            <a:r>
              <a:rPr lang="ru-RU" dirty="0"/>
              <a:t>	</a:t>
            </a:r>
            <a:r>
              <a:rPr lang="ru-RU" dirty="0">
                <a:solidFill>
                  <a:schemeClr val="accent1"/>
                </a:solidFill>
              </a:rPr>
              <a:t>Използване на органични/естествени пестициди</a:t>
            </a:r>
            <a:r>
              <a:rPr lang="ru-RU" dirty="0"/>
              <a:t>. Използване на продукти за растителна защита (ПРЗ), чиито активни вещества са базирани на растителни екстракти (например ПРЗ на база пиретрини, които се извличат от цветовете на хризантемата), екстракти на база на извлечени етерични масла </a:t>
            </a:r>
            <a:endParaRPr lang="bg-BG" dirty="0"/>
          </a:p>
        </p:txBody>
      </p:sp>
      <p:sp>
        <p:nvSpPr>
          <p:cNvPr id="11" name="Rectangle 10"/>
          <p:cNvSpPr/>
          <p:nvPr/>
        </p:nvSpPr>
        <p:spPr>
          <a:xfrm>
            <a:off x="746947" y="3114586"/>
            <a:ext cx="9011415" cy="1200329"/>
          </a:xfrm>
          <a:prstGeom prst="rect">
            <a:avLst/>
          </a:prstGeom>
        </p:spPr>
        <p:txBody>
          <a:bodyPr wrap="square">
            <a:spAutoFit/>
          </a:bodyPr>
          <a:lstStyle/>
          <a:p>
            <a:pPr marL="285750" indent="-285750">
              <a:buFont typeface="Wingdings" panose="05000000000000000000" pitchFamily="2" charset="2"/>
              <a:buChar char="q"/>
            </a:pPr>
            <a:r>
              <a:rPr lang="ru-RU" dirty="0">
                <a:solidFill>
                  <a:schemeClr val="accent1"/>
                </a:solidFill>
              </a:rPr>
              <a:t>Алелопатични растения</a:t>
            </a:r>
            <a:r>
              <a:rPr lang="ru-RU" dirty="0"/>
              <a:t>. Интергриране на подбрани растения в ротацията на култури. Използване на метода за избор на подходящи растения, които благоприятстват развитието на основната култура и пречат на развитието на плевели. </a:t>
            </a:r>
            <a:endParaRPr lang="bg-BG" dirty="0"/>
          </a:p>
        </p:txBody>
      </p:sp>
    </p:spTree>
    <p:extLst>
      <p:ext uri="{BB962C8B-B14F-4D97-AF65-F5344CB8AC3E}">
        <p14:creationId xmlns:p14="http://schemas.microsoft.com/office/powerpoint/2010/main" val="828307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947737" y="214168"/>
            <a:ext cx="6096000" cy="369332"/>
          </a:xfrm>
          <a:prstGeom prst="rect">
            <a:avLst/>
          </a:prstGeom>
        </p:spPr>
        <p:txBody>
          <a:bodyPr>
            <a:spAutoFit/>
          </a:bodyPr>
          <a:lstStyle/>
          <a:p>
            <a:r>
              <a:rPr lang="ru-RU" b="1" dirty="0" smtClean="0">
                <a:solidFill>
                  <a:srgbClr val="00B050"/>
                </a:solidFill>
              </a:rPr>
              <a:t>Практики </a:t>
            </a:r>
            <a:r>
              <a:rPr lang="ru-RU" b="1" dirty="0">
                <a:solidFill>
                  <a:srgbClr val="00B050"/>
                </a:solidFill>
              </a:rPr>
              <a:t>за управление на заплахите от ерозия.</a:t>
            </a:r>
            <a:endParaRPr lang="bg-BG" b="1" dirty="0">
              <a:solidFill>
                <a:srgbClr val="00B050"/>
              </a:solidFill>
            </a:endParaRPr>
          </a:p>
        </p:txBody>
      </p:sp>
      <p:sp>
        <p:nvSpPr>
          <p:cNvPr id="5" name="Rectangle 4"/>
          <p:cNvSpPr/>
          <p:nvPr/>
        </p:nvSpPr>
        <p:spPr>
          <a:xfrm>
            <a:off x="738553" y="984588"/>
            <a:ext cx="6096000" cy="2031325"/>
          </a:xfrm>
          <a:prstGeom prst="rect">
            <a:avLst/>
          </a:prstGeom>
        </p:spPr>
        <p:txBody>
          <a:bodyPr>
            <a:spAutoFit/>
          </a:bodyPr>
          <a:lstStyle/>
          <a:p>
            <a:r>
              <a:rPr lang="ru-RU" dirty="0"/>
              <a:t>	</a:t>
            </a:r>
            <a:r>
              <a:rPr lang="ru-RU" dirty="0">
                <a:solidFill>
                  <a:schemeClr val="accent1"/>
                </a:solidFill>
              </a:rPr>
              <a:t>Прилагане на поясно земеделие</a:t>
            </a:r>
            <a:r>
              <a:rPr lang="ru-RU" dirty="0"/>
              <a:t>. Поясното земеделие представлява разделяне на склоновата повърхност на ивици с определена широчина разположени по хоризонталите на терена, или напречно на наклона на склона, върху който се отглеждат различни култури като: зърнени, окопни, многогодишни треви и др. </a:t>
            </a:r>
            <a:endParaRPr lang="bg-BG" dirty="0"/>
          </a:p>
        </p:txBody>
      </p:sp>
      <p:pic>
        <p:nvPicPr>
          <p:cNvPr id="11" name="Picture 10"/>
          <p:cNvPicPr>
            <a:picLocks noChangeAspect="1"/>
          </p:cNvPicPr>
          <p:nvPr/>
        </p:nvPicPr>
        <p:blipFill>
          <a:blip r:embed="rId4"/>
          <a:stretch>
            <a:fillRect/>
          </a:stretch>
        </p:blipFill>
        <p:spPr>
          <a:xfrm>
            <a:off x="6834553" y="765699"/>
            <a:ext cx="4371976" cy="2353260"/>
          </a:xfrm>
          <a:prstGeom prst="rect">
            <a:avLst/>
          </a:prstGeom>
          <a:ln>
            <a:noFill/>
          </a:ln>
          <a:effectLst>
            <a:softEdge rad="112500"/>
          </a:effectLst>
        </p:spPr>
      </p:pic>
      <p:sp>
        <p:nvSpPr>
          <p:cNvPr id="12" name="Rectangle 11"/>
          <p:cNvSpPr/>
          <p:nvPr/>
        </p:nvSpPr>
        <p:spPr>
          <a:xfrm>
            <a:off x="843145" y="3222004"/>
            <a:ext cx="6096000" cy="1477328"/>
          </a:xfrm>
          <a:prstGeom prst="rect">
            <a:avLst/>
          </a:prstGeom>
        </p:spPr>
        <p:txBody>
          <a:bodyPr>
            <a:spAutoFit/>
          </a:bodyPr>
          <a:lstStyle/>
          <a:p>
            <a:pPr marL="285750" indent="-285750">
              <a:buFont typeface="Wingdings" panose="05000000000000000000" pitchFamily="2" charset="2"/>
              <a:buChar char="q"/>
            </a:pPr>
            <a:r>
              <a:rPr lang="ru-RU" dirty="0">
                <a:solidFill>
                  <a:schemeClr val="accent1"/>
                </a:solidFill>
              </a:rPr>
              <a:t>Затревяване на междуредията в трайни насаждения и лозя</a:t>
            </a:r>
            <a:r>
              <a:rPr lang="ru-RU" dirty="0"/>
              <a:t>.</a:t>
            </a:r>
            <a:endParaRPr lang="ru-RU" b="1" dirty="0"/>
          </a:p>
          <a:p>
            <a:r>
              <a:rPr lang="ru-RU" b="1" dirty="0"/>
              <a:t>Чимово-мулчирна система. </a:t>
            </a:r>
            <a:r>
              <a:rPr lang="ru-RU" dirty="0"/>
              <a:t>Характеризира се с това, че междуредовите ивици се зачимяват изкуствено със смески от житни и бобови треви</a:t>
            </a:r>
            <a:endParaRPr lang="bg-BG" dirty="0"/>
          </a:p>
        </p:txBody>
      </p:sp>
      <p:sp>
        <p:nvSpPr>
          <p:cNvPr id="13" name="Rectangle 12"/>
          <p:cNvSpPr/>
          <p:nvPr/>
        </p:nvSpPr>
        <p:spPr>
          <a:xfrm>
            <a:off x="843145" y="5008086"/>
            <a:ext cx="6096000" cy="646331"/>
          </a:xfrm>
          <a:prstGeom prst="rect">
            <a:avLst/>
          </a:prstGeom>
        </p:spPr>
        <p:txBody>
          <a:bodyPr>
            <a:spAutoFit/>
          </a:bodyPr>
          <a:lstStyle/>
          <a:p>
            <a:r>
              <a:rPr lang="ru-RU" dirty="0"/>
              <a:t>	</a:t>
            </a:r>
            <a:r>
              <a:rPr lang="ru-RU" dirty="0">
                <a:solidFill>
                  <a:schemeClr val="accent1"/>
                </a:solidFill>
              </a:rPr>
              <a:t>Преобразуване на обработваеми земи в постоянно затревени площи. </a:t>
            </a:r>
            <a:endParaRPr lang="bg-BG" dirty="0">
              <a:solidFill>
                <a:schemeClr val="accent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691" y="3301158"/>
            <a:ext cx="3547699" cy="3494858"/>
          </a:xfrm>
          <a:prstGeom prst="rect">
            <a:avLst/>
          </a:prstGeom>
          <a:ln>
            <a:noFill/>
          </a:ln>
          <a:effectLst>
            <a:softEdge rad="112500"/>
          </a:effectLst>
        </p:spPr>
      </p:pic>
    </p:spTree>
    <p:extLst>
      <p:ext uri="{BB962C8B-B14F-4D97-AF65-F5344CB8AC3E}">
        <p14:creationId xmlns:p14="http://schemas.microsoft.com/office/powerpoint/2010/main" val="269971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738553" y="489776"/>
            <a:ext cx="6096000" cy="1754326"/>
          </a:xfrm>
          <a:prstGeom prst="rect">
            <a:avLst/>
          </a:prstGeom>
        </p:spPr>
        <p:txBody>
          <a:bodyPr>
            <a:spAutoFit/>
          </a:bodyPr>
          <a:lstStyle/>
          <a:p>
            <a:r>
              <a:rPr lang="ru-RU" dirty="0"/>
              <a:t>	</a:t>
            </a:r>
            <a:r>
              <a:rPr lang="ru-RU" dirty="0">
                <a:solidFill>
                  <a:schemeClr val="accent1"/>
                </a:solidFill>
              </a:rPr>
              <a:t>Контурно земеделие</a:t>
            </a:r>
            <a:r>
              <a:rPr lang="ru-RU" dirty="0"/>
              <a:t>. При контурното земеделие основните видове земеделски операции – оран, култивиране, сеитба и прибиране на реколтата на хълмисти терени се извършват по посока перпендикулярна на склона или по хоризонталите.</a:t>
            </a:r>
            <a:endParaRPr lang="bg-BG" dirty="0"/>
          </a:p>
        </p:txBody>
      </p:sp>
      <p:pic>
        <p:nvPicPr>
          <p:cNvPr id="5" name="Picture 4"/>
          <p:cNvPicPr>
            <a:picLocks noChangeAspect="1"/>
          </p:cNvPicPr>
          <p:nvPr/>
        </p:nvPicPr>
        <p:blipFill>
          <a:blip r:embed="rId4"/>
          <a:stretch>
            <a:fillRect/>
          </a:stretch>
        </p:blipFill>
        <p:spPr>
          <a:xfrm>
            <a:off x="6666141" y="489775"/>
            <a:ext cx="5300189" cy="2753487"/>
          </a:xfrm>
          <a:prstGeom prst="rect">
            <a:avLst/>
          </a:prstGeom>
        </p:spPr>
      </p:pic>
      <p:sp>
        <p:nvSpPr>
          <p:cNvPr id="11" name="Rectangle 10"/>
          <p:cNvSpPr/>
          <p:nvPr/>
        </p:nvSpPr>
        <p:spPr>
          <a:xfrm>
            <a:off x="654347" y="3025930"/>
            <a:ext cx="6096000" cy="2585323"/>
          </a:xfrm>
          <a:prstGeom prst="rect">
            <a:avLst/>
          </a:prstGeom>
        </p:spPr>
        <p:txBody>
          <a:bodyPr>
            <a:spAutoFit/>
          </a:bodyPr>
          <a:lstStyle/>
          <a:p>
            <a:r>
              <a:rPr lang="ru-RU" dirty="0"/>
              <a:t>	</a:t>
            </a:r>
            <a:r>
              <a:rPr lang="ru-RU" dirty="0">
                <a:solidFill>
                  <a:schemeClr val="accent1"/>
                </a:solidFill>
              </a:rPr>
              <a:t>Вертикално мулчиране</a:t>
            </a:r>
            <a:r>
              <a:rPr lang="ru-RU" dirty="0"/>
              <a:t>. Това е противоерозионен агротехнически метод подходящ за използване на наклонени терени и на почви с устойчиви иловиални хоризонти. При него напряко на склона се прокарват прорези с определени размери, които се запълват с растителни остатъци от пшенична слама, стъбла на царевица, слънчоглед и други органични материали с растителен произход.</a:t>
            </a:r>
            <a:endParaRPr lang="bg-BG" dirty="0"/>
          </a:p>
        </p:txBody>
      </p:sp>
      <p:pic>
        <p:nvPicPr>
          <p:cNvPr id="12" name="Picture 11"/>
          <p:cNvPicPr>
            <a:picLocks noChangeAspect="1"/>
          </p:cNvPicPr>
          <p:nvPr/>
        </p:nvPicPr>
        <p:blipFill>
          <a:blip r:embed="rId5"/>
          <a:stretch>
            <a:fillRect/>
          </a:stretch>
        </p:blipFill>
        <p:spPr>
          <a:xfrm>
            <a:off x="6834552" y="3568709"/>
            <a:ext cx="5131777" cy="3260068"/>
          </a:xfrm>
          <a:prstGeom prst="rect">
            <a:avLst/>
          </a:prstGeom>
        </p:spPr>
      </p:pic>
    </p:spTree>
    <p:extLst>
      <p:ext uri="{BB962C8B-B14F-4D97-AF65-F5344CB8AC3E}">
        <p14:creationId xmlns:p14="http://schemas.microsoft.com/office/powerpoint/2010/main" val="275678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2647216" y="1925354"/>
            <a:ext cx="6096000" cy="1231106"/>
          </a:xfrm>
          <a:prstGeom prst="rect">
            <a:avLst/>
          </a:prstGeom>
        </p:spPr>
        <p:txBody>
          <a:bodyPr>
            <a:spAutoFit/>
          </a:bodyPr>
          <a:lstStyle/>
          <a:p>
            <a:pPr algn="ctr"/>
            <a:r>
              <a:rPr lang="bg-BG" b="1" dirty="0">
                <a:solidFill>
                  <a:srgbClr val="00B050"/>
                </a:solidFill>
                <a:latin typeface="+mj-lt"/>
                <a:ea typeface="等线 Light"/>
                <a:cs typeface="Times New Roman" panose="02020603050405020304" pitchFamily="18" charset="0"/>
              </a:rPr>
              <a:t>МОДЕЛЪТ НА ОСП СЛЕД 2020 Г. - ПО-ГОЛЕМИ АМБИЦИИ ПО ОТНОШЕНИЕ НА ЦЕЛИТЕ, СВЪРЗАНИ С ОПАЗВАНЕТО НА ОКОЛНАТА СРЕДА И ИЗМЕНЕНИЯТА В КЛ</a:t>
            </a:r>
            <a:r>
              <a:rPr lang="bg-BG" sz="2000" b="1" dirty="0">
                <a:solidFill>
                  <a:srgbClr val="00B050"/>
                </a:solidFill>
                <a:latin typeface="+mj-lt"/>
                <a:ea typeface="等线 Light"/>
                <a:cs typeface="Times New Roman" panose="02020603050405020304" pitchFamily="18" charset="0"/>
              </a:rPr>
              <a:t>ИМАТА</a:t>
            </a:r>
            <a:endParaRPr lang="bg-BG" sz="2000" dirty="0">
              <a:solidFill>
                <a:srgbClr val="00B050"/>
              </a:solidFill>
              <a:latin typeface="+mj-lt"/>
            </a:endParaRPr>
          </a:p>
        </p:txBody>
      </p:sp>
      <p:sp>
        <p:nvSpPr>
          <p:cNvPr id="5" name="Rectangle 4"/>
          <p:cNvSpPr/>
          <p:nvPr/>
        </p:nvSpPr>
        <p:spPr>
          <a:xfrm>
            <a:off x="705286" y="3299588"/>
            <a:ext cx="11020060" cy="3170099"/>
          </a:xfrm>
          <a:prstGeom prst="rect">
            <a:avLst/>
          </a:prstGeom>
        </p:spPr>
        <p:txBody>
          <a:bodyPr wrap="square">
            <a:spAutoFit/>
          </a:bodyPr>
          <a:lstStyle/>
          <a:p>
            <a:pPr marL="342900" lvl="0" indent="-342900" algn="just" fontAlgn="base">
              <a:spcAft>
                <a:spcPts val="600"/>
              </a:spcAft>
              <a:buFont typeface="Wingdings" panose="05000000000000000000" pitchFamily="2" charset="2"/>
              <a:buChar char=""/>
              <a:tabLst>
                <a:tab pos="450215" algn="l"/>
                <a:tab pos="540385" algn="l"/>
                <a:tab pos="900430" algn="l"/>
              </a:tabLst>
            </a:pPr>
            <a:r>
              <a:rPr lang="bg-BG" sz="2000" b="1" dirty="0">
                <a:latin typeface="+mj-lt"/>
                <a:ea typeface="等线 Light"/>
                <a:cs typeface="Times New Roman" panose="02020603050405020304" pitchFamily="18" charset="0"/>
              </a:rPr>
              <a:t>принос за смекчаване на последиците от </a:t>
            </a:r>
            <a:r>
              <a:rPr lang="bg-BG" sz="2000" b="1" u="sng" dirty="0">
                <a:latin typeface="+mj-lt"/>
                <a:ea typeface="等线 Light"/>
                <a:cs typeface="Times New Roman" panose="02020603050405020304" pitchFamily="18" charset="0"/>
              </a:rPr>
              <a:t>изменението на климата </a:t>
            </a:r>
            <a:r>
              <a:rPr lang="bg-BG" sz="2000" b="1" dirty="0">
                <a:latin typeface="+mj-lt"/>
                <a:ea typeface="等线 Light"/>
                <a:cs typeface="Times New Roman" panose="02020603050405020304" pitchFamily="18" charset="0"/>
              </a:rPr>
              <a:t>и за адаптация към него, както и за устойчивата енергия (специфична цел 4</a:t>
            </a:r>
            <a:r>
              <a:rPr lang="bg-BG" sz="2000" b="1" dirty="0" smtClean="0">
                <a:latin typeface="+mj-lt"/>
                <a:ea typeface="等线 Light"/>
                <a:cs typeface="Times New Roman" panose="02020603050405020304" pitchFamily="18" charset="0"/>
              </a:rPr>
              <a:t>);</a:t>
            </a:r>
          </a:p>
          <a:p>
            <a:pPr lvl="0" algn="just" fontAlgn="base">
              <a:spcAft>
                <a:spcPts val="600"/>
              </a:spcAft>
              <a:tabLst>
                <a:tab pos="450215" algn="l"/>
                <a:tab pos="540385" algn="l"/>
                <a:tab pos="900430" algn="l"/>
              </a:tabLst>
            </a:pPr>
            <a:endParaRPr lang="bg-BG" sz="2000" b="1" dirty="0">
              <a:latin typeface="+mj-lt"/>
              <a:ea typeface="等线 Light"/>
              <a:cs typeface="Times New Roman" panose="02020603050405020304" pitchFamily="18" charset="0"/>
            </a:endParaRPr>
          </a:p>
          <a:p>
            <a:pPr marL="342900" lvl="0" indent="-342900" algn="just" fontAlgn="base">
              <a:spcAft>
                <a:spcPts val="600"/>
              </a:spcAft>
              <a:buFont typeface="Wingdings" panose="05000000000000000000" pitchFamily="2" charset="2"/>
              <a:buChar char=""/>
              <a:tabLst>
                <a:tab pos="450215" algn="l"/>
                <a:tab pos="540385" algn="l"/>
                <a:tab pos="900430" algn="l"/>
              </a:tabLst>
            </a:pPr>
            <a:r>
              <a:rPr lang="bg-BG" sz="2000" b="1" dirty="0">
                <a:latin typeface="+mj-lt"/>
                <a:ea typeface="等线 Light"/>
                <a:cs typeface="Times New Roman" panose="02020603050405020304" pitchFamily="18" charset="0"/>
              </a:rPr>
              <a:t>насърчаване на устойчиво развитие и ефективно управление на </a:t>
            </a:r>
            <a:r>
              <a:rPr lang="bg-BG" sz="2000" b="1" u="sng" dirty="0">
                <a:latin typeface="+mj-lt"/>
                <a:ea typeface="等线 Light"/>
                <a:cs typeface="Times New Roman" panose="02020603050405020304" pitchFamily="18" charset="0"/>
              </a:rPr>
              <a:t>природните ресурси като вода, почва и въздух </a:t>
            </a:r>
            <a:r>
              <a:rPr lang="bg-BG" sz="2000" b="1" dirty="0">
                <a:latin typeface="+mj-lt"/>
                <a:ea typeface="等线 Light"/>
                <a:cs typeface="Times New Roman" panose="02020603050405020304" pitchFamily="18" charset="0"/>
              </a:rPr>
              <a:t>(специфична цел 5) </a:t>
            </a:r>
            <a:r>
              <a:rPr lang="bg-BG" sz="2000" b="1" dirty="0" smtClean="0">
                <a:latin typeface="+mj-lt"/>
                <a:ea typeface="等线 Light"/>
                <a:cs typeface="Times New Roman" panose="02020603050405020304" pitchFamily="18" charset="0"/>
              </a:rPr>
              <a:t>;</a:t>
            </a:r>
          </a:p>
          <a:p>
            <a:pPr lvl="0" algn="just" fontAlgn="base">
              <a:spcAft>
                <a:spcPts val="600"/>
              </a:spcAft>
              <a:tabLst>
                <a:tab pos="450215" algn="l"/>
                <a:tab pos="540385" algn="l"/>
                <a:tab pos="900430" algn="l"/>
              </a:tabLst>
            </a:pPr>
            <a:endParaRPr lang="bg-BG" sz="2000" b="1" dirty="0">
              <a:latin typeface="+mj-lt"/>
              <a:ea typeface="等线 Light"/>
              <a:cs typeface="Times New Roman" panose="02020603050405020304" pitchFamily="18" charset="0"/>
            </a:endParaRPr>
          </a:p>
          <a:p>
            <a:pPr marL="342900" lvl="0" indent="-342900" algn="just" fontAlgn="base">
              <a:spcAft>
                <a:spcPts val="600"/>
              </a:spcAft>
              <a:buFont typeface="Wingdings" panose="05000000000000000000" pitchFamily="2" charset="2"/>
              <a:buChar char=""/>
              <a:tabLst>
                <a:tab pos="450215" algn="l"/>
                <a:tab pos="540385" algn="l"/>
                <a:tab pos="900430" algn="l"/>
              </a:tabLst>
            </a:pPr>
            <a:r>
              <a:rPr lang="bg-BG" sz="2000" b="1" dirty="0">
                <a:latin typeface="+mj-lt"/>
                <a:ea typeface="等线 Light"/>
                <a:cs typeface="Times New Roman" panose="02020603050405020304" pitchFamily="18" charset="0"/>
              </a:rPr>
              <a:t>принос за защита на биологичното разнообразие, подобряване на </a:t>
            </a:r>
            <a:r>
              <a:rPr lang="bg-BG" sz="2000" b="1" dirty="0" err="1">
                <a:latin typeface="+mj-lt"/>
                <a:ea typeface="等线 Light"/>
                <a:cs typeface="Times New Roman" panose="02020603050405020304" pitchFamily="18" charset="0"/>
              </a:rPr>
              <a:t>екосистемните</a:t>
            </a:r>
            <a:r>
              <a:rPr lang="bg-BG" sz="2000" b="1" dirty="0">
                <a:latin typeface="+mj-lt"/>
                <a:ea typeface="等线 Light"/>
                <a:cs typeface="Times New Roman" panose="02020603050405020304" pitchFamily="18" charset="0"/>
              </a:rPr>
              <a:t> услуги и опазване на местообитанията и ландшафта (специфична цел 6).</a:t>
            </a:r>
          </a:p>
        </p:txBody>
      </p:sp>
      <p:sp>
        <p:nvSpPr>
          <p:cNvPr id="11" name="Rectangle 10"/>
          <p:cNvSpPr/>
          <p:nvPr/>
        </p:nvSpPr>
        <p:spPr>
          <a:xfrm>
            <a:off x="1181465" y="310090"/>
            <a:ext cx="8480181" cy="1366528"/>
          </a:xfrm>
          <a:prstGeom prst="rect">
            <a:avLst/>
          </a:prstGeom>
        </p:spPr>
        <p:txBody>
          <a:bodyPr wrap="square">
            <a:spAutoFit/>
          </a:bodyPr>
          <a:lstStyle/>
          <a:p>
            <a:pPr indent="540385" algn="ctr">
              <a:lnSpc>
                <a:spcPct val="115000"/>
              </a:lnSpc>
              <a:spcBef>
                <a:spcPts val="600"/>
              </a:spcBef>
              <a:spcAft>
                <a:spcPts val="600"/>
              </a:spcAft>
            </a:pPr>
            <a:r>
              <a:rPr lang="bg-BG" b="1" dirty="0">
                <a:solidFill>
                  <a:srgbClr val="00B050"/>
                </a:solidFill>
                <a:ea typeface="Calibri" panose="020F0502020204030204" pitchFamily="34" charset="0"/>
                <a:cs typeface="Times New Roman" panose="02020603050405020304" pitchFamily="18" charset="0"/>
              </a:rPr>
              <a:t>Целта на настоящия документ е да представи на земеделските стопани списък от земеделски практики, които допринасят за опазването на околната среда и имат положителен ефект върху климата и природата.</a:t>
            </a:r>
            <a:endParaRPr lang="bg-BG" sz="1600" b="1" dirty="0">
              <a:solidFill>
                <a:srgbClr val="00B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291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3" name="Rectangle 12"/>
          <p:cNvSpPr/>
          <p:nvPr/>
        </p:nvSpPr>
        <p:spPr>
          <a:xfrm>
            <a:off x="990600" y="362635"/>
            <a:ext cx="6096000" cy="646331"/>
          </a:xfrm>
          <a:prstGeom prst="rect">
            <a:avLst/>
          </a:prstGeom>
        </p:spPr>
        <p:txBody>
          <a:bodyPr>
            <a:spAutoFit/>
          </a:bodyPr>
          <a:lstStyle/>
          <a:p>
            <a:pPr algn="just"/>
            <a:r>
              <a:rPr lang="ru-RU" b="1" dirty="0">
                <a:solidFill>
                  <a:schemeClr val="accent1"/>
                </a:solidFill>
              </a:rPr>
              <a:t>Управление на елементите на ландшафта и пасища</a:t>
            </a:r>
            <a:endParaRPr lang="bg-BG" b="1" dirty="0">
              <a:solidFill>
                <a:schemeClr val="accent1"/>
              </a:solidFill>
            </a:endParaRPr>
          </a:p>
        </p:txBody>
      </p:sp>
      <p:sp>
        <p:nvSpPr>
          <p:cNvPr id="14" name="Rectangle 13"/>
          <p:cNvSpPr/>
          <p:nvPr/>
        </p:nvSpPr>
        <p:spPr>
          <a:xfrm>
            <a:off x="738553" y="1053793"/>
            <a:ext cx="7191010" cy="2308324"/>
          </a:xfrm>
          <a:prstGeom prst="rect">
            <a:avLst/>
          </a:prstGeom>
        </p:spPr>
        <p:txBody>
          <a:bodyPr wrap="square">
            <a:spAutoFit/>
          </a:bodyPr>
          <a:lstStyle/>
          <a:p>
            <a:r>
              <a:rPr lang="ru-RU" dirty="0"/>
              <a:t>	</a:t>
            </a:r>
            <a:r>
              <a:rPr lang="ru-RU" dirty="0">
                <a:solidFill>
                  <a:srgbClr val="00B050"/>
                </a:solidFill>
              </a:rPr>
              <a:t>Интегриране на полуестествени елементи</a:t>
            </a:r>
            <a:r>
              <a:rPr lang="ru-RU" dirty="0"/>
              <a:t>. Отглеждане и управление на ивици и живи плетове на парцелите и по границите им. Създаване на малки площи или ивици земя с постоянна растителност, предназначени да задържат </a:t>
            </a:r>
            <a:r>
              <a:rPr lang="ru-RU" dirty="0" smtClean="0"/>
              <a:t>замърсители. </a:t>
            </a:r>
            <a:r>
              <a:rPr lang="ru-RU" dirty="0"/>
              <a:t>Примерни видове вегетативни ивици: крайречните буферни ивици, ветрозащитни пояси, филтър ивици, валове, контурни тревни ивици – край водни обекти, гори и в обработваеми земи.</a:t>
            </a:r>
            <a:endParaRPr lang="bg-BG" dirty="0"/>
          </a:p>
        </p:txBody>
      </p:sp>
      <p:pic>
        <p:nvPicPr>
          <p:cNvPr id="15" name="Picture 14"/>
          <p:cNvPicPr>
            <a:picLocks noChangeAspect="1"/>
          </p:cNvPicPr>
          <p:nvPr/>
        </p:nvPicPr>
        <p:blipFill>
          <a:blip r:embed="rId4"/>
          <a:stretch>
            <a:fillRect/>
          </a:stretch>
        </p:blipFill>
        <p:spPr>
          <a:xfrm>
            <a:off x="8186661" y="1008966"/>
            <a:ext cx="3444539" cy="2310584"/>
          </a:xfrm>
          <a:prstGeom prst="rect">
            <a:avLst/>
          </a:prstGeom>
          <a:ln>
            <a:noFill/>
          </a:ln>
          <a:effectLst>
            <a:softEdge rad="112500"/>
          </a:effectLst>
        </p:spPr>
      </p:pic>
      <p:sp>
        <p:nvSpPr>
          <p:cNvPr id="16" name="Rectangle 15"/>
          <p:cNvSpPr/>
          <p:nvPr/>
        </p:nvSpPr>
        <p:spPr>
          <a:xfrm>
            <a:off x="738553" y="3605898"/>
            <a:ext cx="6096000" cy="1477328"/>
          </a:xfrm>
          <a:prstGeom prst="rect">
            <a:avLst/>
          </a:prstGeom>
        </p:spPr>
        <p:txBody>
          <a:bodyPr>
            <a:spAutoFit/>
          </a:bodyPr>
          <a:lstStyle/>
          <a:p>
            <a:r>
              <a:rPr lang="ru-RU" dirty="0"/>
              <a:t></a:t>
            </a:r>
            <a:r>
              <a:rPr lang="ru-RU" b="1" dirty="0">
                <a:solidFill>
                  <a:srgbClr val="00B050"/>
                </a:solidFill>
              </a:rPr>
              <a:t>	</a:t>
            </a:r>
            <a:r>
              <a:rPr lang="ru-RU" dirty="0">
                <a:solidFill>
                  <a:srgbClr val="00B050"/>
                </a:solidFill>
              </a:rPr>
              <a:t>Управление на с</a:t>
            </a:r>
            <a:r>
              <a:rPr lang="ru-RU" b="1" dirty="0">
                <a:solidFill>
                  <a:srgbClr val="00B050"/>
                </a:solidFill>
              </a:rPr>
              <a:t>ъществуващите естествени елементи на </a:t>
            </a:r>
            <a:r>
              <a:rPr lang="ru-RU" b="1" dirty="0" smtClean="0">
                <a:solidFill>
                  <a:srgbClr val="00B050"/>
                </a:solidFill>
              </a:rPr>
              <a:t>ландшафта</a:t>
            </a:r>
            <a:r>
              <a:rPr lang="ru-RU" dirty="0"/>
              <a:t> </a:t>
            </a:r>
            <a:r>
              <a:rPr lang="ru-RU" dirty="0" smtClean="0"/>
              <a:t>- отделни </a:t>
            </a:r>
            <a:r>
              <a:rPr lang="ru-RU" dirty="0"/>
              <a:t>дървета, дървета в редици, групи дървета, синори, полезащитни пояси, канали/открити водни течения, езерца и влажни зони.</a:t>
            </a:r>
            <a:endParaRPr lang="bg-BG" dirty="0"/>
          </a:p>
        </p:txBody>
      </p:sp>
      <p:pic>
        <p:nvPicPr>
          <p:cNvPr id="17" name="Picture 16"/>
          <p:cNvPicPr>
            <a:picLocks noChangeAspect="1"/>
          </p:cNvPicPr>
          <p:nvPr/>
        </p:nvPicPr>
        <p:blipFill>
          <a:blip r:embed="rId5"/>
          <a:stretch>
            <a:fillRect/>
          </a:stretch>
        </p:blipFill>
        <p:spPr>
          <a:xfrm>
            <a:off x="7660595" y="3919625"/>
            <a:ext cx="3238352" cy="2430889"/>
          </a:xfrm>
          <a:prstGeom prst="rect">
            <a:avLst/>
          </a:prstGeom>
          <a:ln>
            <a:noFill/>
          </a:ln>
          <a:effectLst>
            <a:softEdge rad="112500"/>
          </a:effectLst>
        </p:spPr>
      </p:pic>
    </p:spTree>
    <p:extLst>
      <p:ext uri="{BB962C8B-B14F-4D97-AF65-F5344CB8AC3E}">
        <p14:creationId xmlns:p14="http://schemas.microsoft.com/office/powerpoint/2010/main" val="3191780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Министерство на земеделието, храните и горите, </a:t>
            </a:r>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Rectangle 12"/>
          <p:cNvSpPr/>
          <p:nvPr/>
        </p:nvSpPr>
        <p:spPr>
          <a:xfrm>
            <a:off x="638562" y="366476"/>
            <a:ext cx="7376726"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ru-RU" sz="1800" i="0" u="none" strike="noStrike" kern="1200" cap="none" spc="0" normalizeH="0" baseline="0" noProof="0" dirty="0">
                <a:ln>
                  <a:noFill/>
                </a:ln>
                <a:solidFill>
                  <a:srgbClr val="00B050"/>
                </a:solidFill>
                <a:effectLst/>
                <a:uLnTx/>
                <a:uFillTx/>
                <a:latin typeface="Century Gothic" panose="020B0502020202020204"/>
                <a:ea typeface="+mn-ea"/>
                <a:cs typeface="+mn-cs"/>
              </a:rPr>
              <a:t>Подобрителни мероприятия в постоянно затревени площи (ПЗП</a:t>
            </a: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 Почистване от храсти, дървета, камъни, подравняване, подсяване на тревостоя, торене. За да се осигури добра продуктивност и качество на ботаническия състав на тревостоя, земеделския стопанин трябва да поддържа ПЗП в добро общо състояние</a:t>
            </a:r>
            <a:endParaRPr kumimoji="0" lang="bg-BG"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Rectangle 13"/>
          <p:cNvSpPr/>
          <p:nvPr/>
        </p:nvSpPr>
        <p:spPr>
          <a:xfrm>
            <a:off x="3048000" y="2436376"/>
            <a:ext cx="6096000" cy="646331"/>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B050"/>
                </a:solidFill>
                <a:effectLst/>
                <a:uLnTx/>
                <a:uFillTx/>
                <a:latin typeface="Century Gothic" panose="020B0502020202020204"/>
                <a:ea typeface="+mn-ea"/>
                <a:cs typeface="+mn-cs"/>
              </a:rPr>
              <a:t>Практики</a:t>
            </a:r>
            <a:r>
              <a:rPr kumimoji="0" lang="ru-RU" sz="1800" b="1" i="0" u="none" strike="noStrike" kern="1200" cap="none" spc="0" normalizeH="0" baseline="0" noProof="0" dirty="0">
                <a:ln>
                  <a:noFill/>
                </a:ln>
                <a:solidFill>
                  <a:srgbClr val="00B050"/>
                </a:solidFill>
                <a:effectLst/>
                <a:uLnTx/>
                <a:uFillTx/>
                <a:latin typeface="Century Gothic" panose="020B0502020202020204"/>
                <a:ea typeface="+mn-ea"/>
                <a:cs typeface="+mn-cs"/>
              </a:rPr>
              <a:t>, насочени към опазване и възстановяване на биологичното разнообразие</a:t>
            </a:r>
            <a:endParaRPr kumimoji="0" lang="bg-BG" sz="1800" b="1" i="0" u="none" strike="noStrike" kern="1200" cap="none" spc="0" normalizeH="0" baseline="0" noProof="0" dirty="0">
              <a:ln>
                <a:noFill/>
              </a:ln>
              <a:solidFill>
                <a:srgbClr val="00B050"/>
              </a:solidFill>
              <a:effectLst/>
              <a:uLnTx/>
              <a:uFillTx/>
              <a:latin typeface="Century Gothic" panose="020B0502020202020204"/>
              <a:ea typeface="+mn-ea"/>
              <a:cs typeface="+mn-cs"/>
            </a:endParaRPr>
          </a:p>
        </p:txBody>
      </p:sp>
      <p:sp>
        <p:nvSpPr>
          <p:cNvPr id="15" name="Rectangle 14"/>
          <p:cNvSpPr/>
          <p:nvPr/>
        </p:nvSpPr>
        <p:spPr>
          <a:xfrm>
            <a:off x="1019174" y="3399851"/>
            <a:ext cx="9496425"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ru-RU" sz="1800" b="0" i="0" u="none" strike="noStrike" kern="1200" cap="none" spc="0" normalizeH="0" baseline="0" noProof="0" dirty="0">
                <a:ln>
                  <a:noFill/>
                </a:ln>
                <a:solidFill>
                  <a:schemeClr val="accent1"/>
                </a:solidFill>
                <a:effectLst/>
                <a:uLnTx/>
                <a:uFillTx/>
                <a:latin typeface="Century Gothic" panose="020B0502020202020204"/>
                <a:ea typeface="+mn-ea"/>
                <a:cs typeface="+mn-cs"/>
              </a:rPr>
              <a:t>Изисквания, забрани и ограничения за земеделската дейност в площи в обхвата на Националната екологична мрежа</a:t>
            </a: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 Стратегията на ЕС за опазване на биологичното разнообразие се основава на прилагането на директивата за дивите птици и тази за опазване на естествените местообитания, и на дивата флора и фауна.</a:t>
            </a:r>
            <a:endParaRPr kumimoji="0" lang="bg-BG"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6" name="Rectangle 15"/>
          <p:cNvSpPr/>
          <p:nvPr/>
        </p:nvSpPr>
        <p:spPr>
          <a:xfrm>
            <a:off x="1019174" y="5351433"/>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ru-RU" sz="1800" b="0" i="0" u="none" strike="noStrike" kern="1200" cap="none" spc="0" normalizeH="0" baseline="0" noProof="0" dirty="0">
                <a:ln>
                  <a:noFill/>
                </a:ln>
                <a:solidFill>
                  <a:schemeClr val="accent1"/>
                </a:solidFill>
                <a:effectLst/>
                <a:uLnTx/>
                <a:uFillTx/>
                <a:latin typeface="Century Gothic" panose="020B0502020202020204"/>
                <a:ea typeface="+mn-ea"/>
                <a:cs typeface="+mn-cs"/>
              </a:rPr>
              <a:t>Отглеждане на застрашени от изчезване местни сортове. </a:t>
            </a:r>
            <a:endParaRPr kumimoji="0" lang="bg-BG" sz="1800" b="0" i="0" u="none" strike="noStrike" kern="1200" cap="none" spc="0" normalizeH="0" baseline="0" noProof="0" dirty="0">
              <a:ln>
                <a:noFill/>
              </a:ln>
              <a:solidFill>
                <a:schemeClr val="accent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57824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1A"/>
                </a:solidFill>
                <a:effectLst/>
                <a:uLnTx/>
                <a:uFillTx/>
                <a:latin typeface="Century Gothic" panose="020B0502020202020204"/>
                <a:ea typeface="+mn-ea"/>
                <a:cs typeface="+mn-cs"/>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Министерство на земеделието, храните и горите, </a:t>
            </a:r>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Rectangle 1"/>
          <p:cNvSpPr/>
          <p:nvPr/>
        </p:nvSpPr>
        <p:spPr>
          <a:xfrm>
            <a:off x="1490662" y="257031"/>
            <a:ext cx="6096000" cy="646331"/>
          </a:xfrm>
          <a:prstGeom prst="rect">
            <a:avLst/>
          </a:prstGeom>
        </p:spPr>
        <p:txBody>
          <a:bodyPr>
            <a:spAutoFit/>
          </a:bodyPr>
          <a:lstStyle/>
          <a:p>
            <a:endParaRPr lang="bg-BG" dirty="0"/>
          </a:p>
          <a:p>
            <a:pPr algn="ctr"/>
            <a:r>
              <a:rPr lang="bg-BG" b="1" dirty="0" err="1" smtClean="0">
                <a:solidFill>
                  <a:srgbClr val="00B050"/>
                </a:solidFill>
              </a:rPr>
              <a:t>Агролесовъдство</a:t>
            </a:r>
            <a:endParaRPr lang="bg-BG" b="1" dirty="0">
              <a:solidFill>
                <a:srgbClr val="00B050"/>
              </a:solidFill>
            </a:endParaRPr>
          </a:p>
        </p:txBody>
      </p:sp>
      <p:sp>
        <p:nvSpPr>
          <p:cNvPr id="5" name="Rectangle 4"/>
          <p:cNvSpPr/>
          <p:nvPr/>
        </p:nvSpPr>
        <p:spPr>
          <a:xfrm>
            <a:off x="890588" y="903362"/>
            <a:ext cx="4981575" cy="5078313"/>
          </a:xfrm>
          <a:prstGeom prst="rect">
            <a:avLst/>
          </a:prstGeom>
        </p:spPr>
        <p:txBody>
          <a:bodyPr wrap="square">
            <a:spAutoFit/>
          </a:bodyPr>
          <a:lstStyle/>
          <a:p>
            <a:pPr marL="285750" indent="-285750">
              <a:buFont typeface="Wingdings" panose="05000000000000000000" pitchFamily="2" charset="2"/>
              <a:buChar char="q"/>
            </a:pPr>
            <a:r>
              <a:rPr lang="ru-RU" dirty="0">
                <a:solidFill>
                  <a:schemeClr val="accent1"/>
                </a:solidFill>
              </a:rPr>
              <a:t>Агролесовъдството</a:t>
            </a:r>
            <a:r>
              <a:rPr lang="ru-RU" dirty="0"/>
              <a:t> е форма за многофункционално и екологосъобразно използване на природните ресурси, при която се ползват предимствата от биологичното взаимодействие, създаващо се при съвместно отглеждане на дървесна и/или храстова растителност със земеделски култури и/или домашни животни чрез разполагане на дървета за дървесина, плодови и черупкови дървета по дължината на парцелите, заети с други култури, разпръснати дървета в постоянно затревените площи. Комбинирано засаждане на земеделски посеви и многогодишни видове. </a:t>
            </a:r>
            <a:endParaRPr lang="bg-BG" dirty="0"/>
          </a:p>
        </p:txBody>
      </p:sp>
      <p:pic>
        <p:nvPicPr>
          <p:cNvPr id="11" name="Picture 10"/>
          <p:cNvPicPr>
            <a:picLocks noChangeAspect="1"/>
          </p:cNvPicPr>
          <p:nvPr/>
        </p:nvPicPr>
        <p:blipFill>
          <a:blip r:embed="rId4"/>
          <a:stretch>
            <a:fillRect/>
          </a:stretch>
        </p:blipFill>
        <p:spPr>
          <a:xfrm>
            <a:off x="7029449" y="2016121"/>
            <a:ext cx="4256345" cy="3184529"/>
          </a:xfrm>
          <a:prstGeom prst="rect">
            <a:avLst/>
          </a:prstGeom>
          <a:ln>
            <a:noFill/>
          </a:ln>
          <a:effectLst>
            <a:softEdge rad="112500"/>
          </a:effectLst>
        </p:spPr>
      </p:pic>
    </p:spTree>
    <p:extLst>
      <p:ext uri="{BB962C8B-B14F-4D97-AF65-F5344CB8AC3E}">
        <p14:creationId xmlns:p14="http://schemas.microsoft.com/office/powerpoint/2010/main" val="3682745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047565" y="495402"/>
            <a:ext cx="8495929" cy="5909310"/>
          </a:xfrm>
          <a:prstGeom prst="rect">
            <a:avLst/>
          </a:prstGeom>
        </p:spPr>
        <p:txBody>
          <a:bodyPr wrap="square">
            <a:spAutoFit/>
          </a:bodyPr>
          <a:lstStyle/>
          <a:p>
            <a:r>
              <a:rPr lang="bg-BG" b="1" dirty="0" smtClean="0">
                <a:solidFill>
                  <a:schemeClr val="accent1"/>
                </a:solidFill>
              </a:rPr>
              <a:t>Практики свързани с </a:t>
            </a:r>
            <a:r>
              <a:rPr lang="bg-BG" b="1" dirty="0">
                <a:solidFill>
                  <a:schemeClr val="accent1"/>
                </a:solidFill>
              </a:rPr>
              <a:t>подобряване </a:t>
            </a:r>
            <a:r>
              <a:rPr lang="bg-BG" b="1" dirty="0" smtClean="0">
                <a:solidFill>
                  <a:schemeClr val="accent1"/>
                </a:solidFill>
              </a:rPr>
              <a:t>условията при </a:t>
            </a:r>
            <a:r>
              <a:rPr lang="bg-BG" b="1" dirty="0">
                <a:solidFill>
                  <a:schemeClr val="accent1"/>
                </a:solidFill>
              </a:rPr>
              <a:t>отглеждане на </a:t>
            </a:r>
            <a:r>
              <a:rPr lang="bg-BG" b="1" dirty="0" smtClean="0">
                <a:solidFill>
                  <a:schemeClr val="accent1"/>
                </a:solidFill>
              </a:rPr>
              <a:t>селскостопанските животни - </a:t>
            </a:r>
            <a:r>
              <a:rPr lang="bg-BG" b="1" dirty="0">
                <a:solidFill>
                  <a:schemeClr val="accent1"/>
                </a:solidFill>
              </a:rPr>
              <a:t>въвеждане на високи стандарти за хуманно отношение към животните, надхвърлящи задължителните </a:t>
            </a:r>
            <a:r>
              <a:rPr lang="bg-BG" b="1" dirty="0" smtClean="0">
                <a:solidFill>
                  <a:schemeClr val="accent1"/>
                </a:solidFill>
              </a:rPr>
              <a:t>стандарти</a:t>
            </a:r>
            <a:endParaRPr lang="bg-BG" b="1" dirty="0">
              <a:solidFill>
                <a:schemeClr val="accent1"/>
              </a:solidFill>
            </a:endParaRPr>
          </a:p>
          <a:p>
            <a:r>
              <a:rPr lang="bg-BG" i="1" dirty="0" smtClean="0"/>
              <a:t>Целта е спазване на принципа </a:t>
            </a:r>
            <a:r>
              <a:rPr lang="bg-BG" i="1" dirty="0"/>
              <a:t>на петте </a:t>
            </a:r>
            <a:r>
              <a:rPr lang="bg-BG" i="1" dirty="0" smtClean="0"/>
              <a:t>свободи: </a:t>
            </a:r>
          </a:p>
          <a:p>
            <a:pPr marL="3943350" lvl="8" indent="-285750">
              <a:buFont typeface="Wingdings" panose="05000000000000000000" pitchFamily="2" charset="2"/>
              <a:buChar char="v"/>
            </a:pPr>
            <a:r>
              <a:rPr lang="bg-BG" dirty="0" smtClean="0"/>
              <a:t>Свобода </a:t>
            </a:r>
            <a:r>
              <a:rPr lang="bg-BG" dirty="0"/>
              <a:t>от глад и жажда, </a:t>
            </a:r>
            <a:endParaRPr lang="bg-BG" dirty="0" smtClean="0"/>
          </a:p>
          <a:p>
            <a:pPr marL="285750" indent="-285750">
              <a:buFont typeface="Wingdings" panose="05000000000000000000" pitchFamily="2" charset="2"/>
              <a:buChar char="v"/>
            </a:pPr>
            <a:r>
              <a:rPr lang="bg-BG" dirty="0" smtClean="0"/>
              <a:t>Свобода </a:t>
            </a:r>
            <a:r>
              <a:rPr lang="bg-BG" dirty="0"/>
              <a:t>от </a:t>
            </a:r>
            <a:r>
              <a:rPr lang="bg-BG" dirty="0" err="1"/>
              <a:t>дискомфорт</a:t>
            </a:r>
            <a:r>
              <a:rPr lang="bg-BG" dirty="0"/>
              <a:t>, </a:t>
            </a:r>
            <a:endParaRPr lang="bg-BG" dirty="0" smtClean="0"/>
          </a:p>
          <a:p>
            <a:pPr marL="3943350" lvl="8" indent="-285750">
              <a:buFont typeface="Wingdings" panose="05000000000000000000" pitchFamily="2" charset="2"/>
              <a:buChar char="v"/>
            </a:pPr>
            <a:r>
              <a:rPr lang="bg-BG" dirty="0" smtClean="0"/>
              <a:t>Свобода </a:t>
            </a:r>
            <a:r>
              <a:rPr lang="bg-BG" dirty="0"/>
              <a:t>от болка, </a:t>
            </a:r>
            <a:endParaRPr lang="bg-BG" dirty="0" smtClean="0"/>
          </a:p>
          <a:p>
            <a:pPr marL="285750" indent="-285750">
              <a:buFont typeface="Wingdings" panose="05000000000000000000" pitchFamily="2" charset="2"/>
              <a:buChar char="v"/>
            </a:pPr>
            <a:r>
              <a:rPr lang="bg-BG" dirty="0" smtClean="0"/>
              <a:t>Свобода </a:t>
            </a:r>
            <a:r>
              <a:rPr lang="bg-BG" dirty="0"/>
              <a:t>да изразяват нормално поведение</a:t>
            </a:r>
            <a:r>
              <a:rPr lang="bg-BG" dirty="0" smtClean="0"/>
              <a:t>,</a:t>
            </a:r>
          </a:p>
          <a:p>
            <a:pPr marL="3943350" lvl="8" indent="-285750">
              <a:buFont typeface="Wingdings" panose="05000000000000000000" pitchFamily="2" charset="2"/>
              <a:buChar char="v"/>
            </a:pPr>
            <a:r>
              <a:rPr lang="bg-BG" dirty="0" smtClean="0"/>
              <a:t> </a:t>
            </a:r>
            <a:r>
              <a:rPr lang="bg-BG" dirty="0"/>
              <a:t>Свобода от страх и стресови </a:t>
            </a:r>
            <a:r>
              <a:rPr lang="bg-BG" dirty="0" smtClean="0"/>
              <a:t>ситуации</a:t>
            </a:r>
            <a:endParaRPr lang="bg-BG" b="1" dirty="0">
              <a:solidFill>
                <a:schemeClr val="accent1"/>
              </a:solidFill>
            </a:endParaRPr>
          </a:p>
          <a:p>
            <a:pPr lvl="8"/>
            <a:endParaRPr lang="bg-BG" b="1" dirty="0" smtClean="0">
              <a:solidFill>
                <a:schemeClr val="accent1"/>
              </a:solidFill>
            </a:endParaRPr>
          </a:p>
          <a:p>
            <a:r>
              <a:rPr lang="bg-BG" b="1" dirty="0" smtClean="0">
                <a:solidFill>
                  <a:schemeClr val="accent1"/>
                </a:solidFill>
              </a:rPr>
              <a:t>Приложими стандарти към настоящия момент </a:t>
            </a:r>
          </a:p>
          <a:p>
            <a:pPr lvl="0"/>
            <a:r>
              <a:rPr lang="bg-BG" i="1" u="sng" dirty="0"/>
              <a:t>При </a:t>
            </a:r>
            <a:r>
              <a:rPr lang="bg-BG" i="1" u="sng" dirty="0" smtClean="0"/>
              <a:t>преживни </a:t>
            </a:r>
            <a:r>
              <a:rPr lang="bg-BG" i="1" u="sng" dirty="0" smtClean="0"/>
              <a:t>животни </a:t>
            </a:r>
            <a:r>
              <a:rPr lang="bg-BG" dirty="0" smtClean="0"/>
              <a:t>изисквания към:</a:t>
            </a:r>
          </a:p>
          <a:p>
            <a:pPr marL="285750" lvl="0" indent="-285750">
              <a:buFont typeface="Wingdings" panose="05000000000000000000" pitchFamily="2" charset="2"/>
              <a:buChar char="ü"/>
            </a:pPr>
            <a:r>
              <a:rPr lang="bg-BG" dirty="0" smtClean="0"/>
              <a:t>подовата площ в помещенията за отглеждане на </a:t>
            </a:r>
            <a:r>
              <a:rPr lang="bg-BG" dirty="0" smtClean="0"/>
              <a:t>животните - </a:t>
            </a:r>
            <a:r>
              <a:rPr lang="bg-BG" dirty="0" smtClean="0"/>
              <a:t>увеличава се с 10</a:t>
            </a:r>
            <a:r>
              <a:rPr lang="bg-BG" dirty="0"/>
              <a:t>% </a:t>
            </a:r>
            <a:r>
              <a:rPr lang="bg-BG" dirty="0" smtClean="0"/>
              <a:t>спрямо изискуемата за съответната категория,</a:t>
            </a:r>
          </a:p>
          <a:p>
            <a:pPr marL="285750" lvl="0" indent="-285750">
              <a:buFont typeface="Wingdings" panose="05000000000000000000" pitchFamily="2" charset="2"/>
              <a:buChar char="ü"/>
            </a:pPr>
            <a:r>
              <a:rPr lang="bg-BG" dirty="0"/>
              <a:t>п</a:t>
            </a:r>
            <a:r>
              <a:rPr lang="bg-BG" dirty="0" smtClean="0"/>
              <a:t>родължителността на периода за отглеждане на открито </a:t>
            </a:r>
            <a:r>
              <a:rPr lang="bg-BG" dirty="0" smtClean="0"/>
              <a:t>: </a:t>
            </a:r>
            <a:r>
              <a:rPr lang="bg-BG" dirty="0"/>
              <a:t>160 дни от които 40 дни </a:t>
            </a:r>
            <a:r>
              <a:rPr lang="bg-BG" dirty="0" smtClean="0"/>
              <a:t>на </a:t>
            </a:r>
            <a:r>
              <a:rPr lang="bg-BG" dirty="0"/>
              <a:t>двора на животновъдния обект при осигурен минимум 120 дни за свободно </a:t>
            </a:r>
            <a:r>
              <a:rPr lang="bg-BG" dirty="0" err="1"/>
              <a:t>пашуване</a:t>
            </a:r>
            <a:endParaRPr lang="bg-BG" dirty="0" smtClean="0"/>
          </a:p>
          <a:p>
            <a:pPr lvl="0"/>
            <a:endParaRPr lang="bg-BG" dirty="0"/>
          </a:p>
          <a:p>
            <a:r>
              <a:rPr lang="bg-BG" i="1" dirty="0" smtClean="0"/>
              <a:t> </a:t>
            </a:r>
            <a:endParaRPr lang="bg-BG" b="1" dirty="0" smtClean="0">
              <a:solidFill>
                <a:schemeClr val="accent1"/>
              </a:solidFill>
            </a:endParaRPr>
          </a:p>
        </p:txBody>
      </p:sp>
    </p:spTree>
    <p:extLst>
      <p:ext uri="{BB962C8B-B14F-4D97-AF65-F5344CB8AC3E}">
        <p14:creationId xmlns:p14="http://schemas.microsoft.com/office/powerpoint/2010/main" val="129810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3" name="Rectangle 2"/>
          <p:cNvSpPr/>
          <p:nvPr/>
        </p:nvSpPr>
        <p:spPr>
          <a:xfrm>
            <a:off x="1047564" y="390617"/>
            <a:ext cx="8016537" cy="3970318"/>
          </a:xfrm>
          <a:prstGeom prst="rect">
            <a:avLst/>
          </a:prstGeom>
        </p:spPr>
        <p:txBody>
          <a:bodyPr wrap="square">
            <a:spAutoFit/>
          </a:bodyPr>
          <a:lstStyle/>
          <a:p>
            <a:r>
              <a:rPr lang="bg-BG" i="1" u="sng" dirty="0"/>
              <a:t>При </a:t>
            </a:r>
            <a:r>
              <a:rPr lang="bg-BG" i="1" u="sng" dirty="0" smtClean="0"/>
              <a:t>птици</a:t>
            </a:r>
            <a:endParaRPr lang="bg-BG" i="1" u="sng" dirty="0"/>
          </a:p>
          <a:p>
            <a:pPr marL="285750" lvl="0" indent="-285750">
              <a:buFont typeface="Wingdings" panose="05000000000000000000" pitchFamily="2" charset="2"/>
              <a:buChar char="ü"/>
            </a:pPr>
            <a:r>
              <a:rPr lang="bg-BG" dirty="0"/>
              <a:t>използване на фуражи съдържащи </a:t>
            </a:r>
            <a:r>
              <a:rPr lang="bg-BG" dirty="0" err="1"/>
              <a:t>деоксиниваленол</a:t>
            </a:r>
            <a:r>
              <a:rPr lang="bg-BG" dirty="0"/>
              <a:t> не повече от 2,5 </a:t>
            </a:r>
            <a:r>
              <a:rPr lang="bg-BG" dirty="0" smtClean="0"/>
              <a:t>мг/кг, </a:t>
            </a:r>
            <a:endParaRPr lang="bg-BG" dirty="0"/>
          </a:p>
          <a:p>
            <a:pPr marL="285750" lvl="0" indent="-285750">
              <a:buFont typeface="Wingdings" panose="05000000000000000000" pitchFamily="2" charset="2"/>
              <a:buChar char="ü"/>
            </a:pPr>
            <a:r>
              <a:rPr lang="bg-BG" dirty="0" smtClean="0"/>
              <a:t>увеличаване на свободната </a:t>
            </a:r>
            <a:r>
              <a:rPr lang="bg-BG" dirty="0"/>
              <a:t>подова площ </a:t>
            </a:r>
            <a:r>
              <a:rPr lang="bg-BG" dirty="0" smtClean="0"/>
              <a:t>с не </a:t>
            </a:r>
            <a:r>
              <a:rPr lang="bg-BG" dirty="0"/>
              <a:t>по-малко от 10</a:t>
            </a:r>
            <a:r>
              <a:rPr lang="bg-BG" dirty="0" smtClean="0"/>
              <a:t>%,</a:t>
            </a:r>
            <a:endParaRPr lang="bg-BG" dirty="0"/>
          </a:p>
          <a:p>
            <a:pPr marL="285750" lvl="0" indent="-285750">
              <a:buFont typeface="Wingdings" panose="05000000000000000000" pitchFamily="2" charset="2"/>
              <a:buChar char="ü"/>
            </a:pPr>
            <a:r>
              <a:rPr lang="bg-BG" dirty="0"/>
              <a:t>у</a:t>
            </a:r>
            <a:r>
              <a:rPr lang="bg-BG" dirty="0" smtClean="0"/>
              <a:t>величаване на площта на птица</a:t>
            </a:r>
          </a:p>
          <a:p>
            <a:pPr lvl="0"/>
            <a:r>
              <a:rPr lang="bg-BG" dirty="0" smtClean="0"/>
              <a:t>по </a:t>
            </a:r>
            <a:r>
              <a:rPr lang="bg-BG" dirty="0"/>
              <a:t>време на транспорт до кланица </a:t>
            </a:r>
            <a:endParaRPr lang="bg-BG" dirty="0" smtClean="0"/>
          </a:p>
          <a:p>
            <a:pPr marL="285750" lvl="0" indent="-285750">
              <a:buFont typeface="Wingdings" panose="05000000000000000000" pitchFamily="2" charset="2"/>
              <a:buChar char="ü"/>
            </a:pPr>
            <a:r>
              <a:rPr lang="bg-BG" dirty="0" smtClean="0"/>
              <a:t>намаляване </a:t>
            </a:r>
            <a:r>
              <a:rPr lang="bg-BG" dirty="0"/>
              <a:t>емисиите на амоняк с 30% </a:t>
            </a:r>
            <a:endParaRPr lang="bg-BG" dirty="0" smtClean="0"/>
          </a:p>
          <a:p>
            <a:pPr marL="285750" lvl="0" indent="-285750">
              <a:buFont typeface="Wingdings" panose="05000000000000000000" pitchFamily="2" charset="2"/>
              <a:buChar char="ü"/>
            </a:pPr>
            <a:endParaRPr lang="bg-BG" u="sng" dirty="0"/>
          </a:p>
          <a:p>
            <a:r>
              <a:rPr lang="bg-BG" dirty="0" smtClean="0"/>
              <a:t>											</a:t>
            </a:r>
            <a:r>
              <a:rPr lang="bg-BG" i="1" u="sng" dirty="0"/>
              <a:t>При свине</a:t>
            </a:r>
          </a:p>
          <a:p>
            <a:pPr marL="285750" lvl="0" indent="-285750">
              <a:buFont typeface="Wingdings" panose="05000000000000000000" pitchFamily="2" charset="2"/>
              <a:buChar char="ü"/>
            </a:pPr>
            <a:r>
              <a:rPr lang="bg-BG" dirty="0"/>
              <a:t>използване на фуражи съдържащи </a:t>
            </a:r>
            <a:r>
              <a:rPr lang="bg-BG" dirty="0" err="1"/>
              <a:t>деоксиниваленол</a:t>
            </a:r>
            <a:r>
              <a:rPr lang="bg-BG" dirty="0"/>
              <a:t> не повече от 2,5 мг/кг, </a:t>
            </a:r>
          </a:p>
          <a:p>
            <a:pPr marL="285750" lvl="0" indent="-285750">
              <a:buFont typeface="Wingdings" panose="05000000000000000000" pitchFamily="2" charset="2"/>
              <a:buChar char="ü"/>
            </a:pPr>
            <a:r>
              <a:rPr lang="bg-BG" dirty="0"/>
              <a:t>увеличаване на свободната подова площ с не по-малко от 10%,</a:t>
            </a:r>
          </a:p>
          <a:p>
            <a:pPr marL="285750" lvl="0" indent="-285750">
              <a:buFont typeface="Wingdings" panose="05000000000000000000" pitchFamily="2" charset="2"/>
              <a:buChar char="ü"/>
            </a:pPr>
            <a:r>
              <a:rPr lang="bg-BG" dirty="0" smtClean="0"/>
              <a:t>Увеличаване на продължителността на светлинния ден - </a:t>
            </a:r>
            <a:r>
              <a:rPr lang="bg-BG" dirty="0"/>
              <a:t>11 </a:t>
            </a:r>
            <a:r>
              <a:rPr lang="bg-BG" dirty="0" smtClean="0"/>
              <a:t>часа.</a:t>
            </a:r>
          </a:p>
          <a:p>
            <a:pPr lvl="0"/>
            <a:endParaRPr lang="bg-BG" dirty="0"/>
          </a:p>
        </p:txBody>
      </p:sp>
    </p:spTree>
    <p:extLst>
      <p:ext uri="{BB962C8B-B14F-4D97-AF65-F5344CB8AC3E}">
        <p14:creationId xmlns:p14="http://schemas.microsoft.com/office/powerpoint/2010/main" val="760814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618272" cy="2862322"/>
          </a:xfrm>
          <a:prstGeom prst="rect">
            <a:avLst/>
          </a:prstGeom>
        </p:spPr>
        <p:txBody>
          <a:bodyPr wrap="square">
            <a:spAutoFit/>
          </a:bodyPr>
          <a:lstStyle/>
          <a:p>
            <a:pPr algn="ctr"/>
            <a:r>
              <a:rPr lang="bg-BG" b="1" dirty="0">
                <a:solidFill>
                  <a:schemeClr val="accent1"/>
                </a:solidFill>
              </a:rPr>
              <a:t>Опазване на застрашените от изчезване местни редки породи </a:t>
            </a:r>
            <a:r>
              <a:rPr lang="bg-BG" b="1" dirty="0" smtClean="0">
                <a:solidFill>
                  <a:schemeClr val="accent1"/>
                </a:solidFill>
              </a:rPr>
              <a:t>животни</a:t>
            </a:r>
          </a:p>
          <a:p>
            <a:endParaRPr lang="bg-BG" b="1" dirty="0">
              <a:solidFill>
                <a:schemeClr val="accent1"/>
              </a:solidFill>
            </a:endParaRPr>
          </a:p>
          <a:p>
            <a:pPr lvl="0" algn="ctr"/>
            <a:endParaRPr lang="bg-BG" b="1" dirty="0">
              <a:solidFill>
                <a:schemeClr val="accent1"/>
              </a:solidFill>
            </a:endParaRPr>
          </a:p>
          <a:p>
            <a:pPr lvl="0" algn="ctr"/>
            <a:endParaRPr lang="bg-BG" b="1" dirty="0" smtClean="0">
              <a:solidFill>
                <a:schemeClr val="accent1"/>
              </a:solidFill>
            </a:endParaRPr>
          </a:p>
          <a:p>
            <a:pPr lvl="0" algn="ctr"/>
            <a:endParaRPr lang="bg-BG" b="1" dirty="0">
              <a:solidFill>
                <a:schemeClr val="accent1"/>
              </a:solidFill>
            </a:endParaRPr>
          </a:p>
          <a:p>
            <a:pPr lvl="0" algn="ctr"/>
            <a:endParaRPr lang="bg-BG" b="1" dirty="0" smtClean="0">
              <a:solidFill>
                <a:schemeClr val="accent1"/>
              </a:solidFill>
            </a:endParaRPr>
          </a:p>
          <a:p>
            <a:pPr lvl="0" algn="ctr"/>
            <a:endParaRPr lang="bg-BG" b="1" dirty="0" smtClean="0">
              <a:solidFill>
                <a:schemeClr val="accent1"/>
              </a:solidFill>
            </a:endParaRPr>
          </a:p>
          <a:p>
            <a:pPr lvl="0"/>
            <a:endParaRPr lang="bg-BG" b="1" dirty="0" smtClean="0">
              <a:solidFill>
                <a:schemeClr val="accent1"/>
              </a:solidFill>
            </a:endParaRPr>
          </a:p>
          <a:p>
            <a:pPr lvl="0"/>
            <a:r>
              <a:rPr lang="ru-RU" b="1" dirty="0">
                <a:solidFill>
                  <a:schemeClr val="accent1"/>
                </a:solidFill>
              </a:rPr>
              <a:t>	</a:t>
            </a:r>
            <a:endParaRPr lang="bg-BG" dirty="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19623359"/>
              </p:ext>
            </p:extLst>
          </p:nvPr>
        </p:nvGraphicFramePr>
        <p:xfrm>
          <a:off x="3937032" y="2209047"/>
          <a:ext cx="3649773" cy="2937415"/>
        </p:xfrm>
        <a:graphic>
          <a:graphicData uri="http://schemas.openxmlformats.org/drawingml/2006/table">
            <a:tbl>
              <a:tblPr firstRow="1" firstCol="1" bandRow="1">
                <a:tableStyleId>{5C22544A-7EE6-4342-B048-85BDC9FD1C3A}</a:tableStyleId>
              </a:tblPr>
              <a:tblGrid>
                <a:gridCol w="899663"/>
                <a:gridCol w="1193897"/>
                <a:gridCol w="1556213"/>
              </a:tblGrid>
              <a:tr h="1073006">
                <a:tc>
                  <a:txBody>
                    <a:bodyPr/>
                    <a:lstStyle/>
                    <a:p>
                      <a:pPr>
                        <a:spcAft>
                          <a:spcPts val="0"/>
                        </a:spcAft>
                      </a:pPr>
                      <a:r>
                        <a:rPr lang="bg-BG" sz="1100" dirty="0">
                          <a:effectLst/>
                        </a:rPr>
                        <a:t>Вид </a:t>
                      </a:r>
                      <a:endParaRPr lang="bg-BG" sz="1100" dirty="0">
                        <a:effectLst/>
                        <a:latin typeface="Calibri"/>
                        <a:ea typeface="SimSun"/>
                        <a:cs typeface="Times New Roman"/>
                      </a:endParaRPr>
                    </a:p>
                  </a:txBody>
                  <a:tcPr marL="68580" marR="68580" marT="0" marB="0"/>
                </a:tc>
                <a:tc>
                  <a:txBody>
                    <a:bodyPr/>
                    <a:lstStyle/>
                    <a:p>
                      <a:pPr>
                        <a:spcAft>
                          <a:spcPts val="0"/>
                        </a:spcAft>
                      </a:pPr>
                      <a:r>
                        <a:rPr lang="bg-BG" sz="1100">
                          <a:effectLst/>
                          <a:highlight>
                            <a:srgbClr val="FFFF00"/>
                          </a:highlight>
                        </a:rPr>
                        <a:t>В момента -</a:t>
                      </a:r>
                      <a:endParaRPr lang="bg-BG" sz="1100">
                        <a:effectLst/>
                      </a:endParaRPr>
                    </a:p>
                    <a:p>
                      <a:pPr>
                        <a:spcAft>
                          <a:spcPts val="0"/>
                        </a:spcAft>
                      </a:pPr>
                      <a:r>
                        <a:rPr lang="bg-BG" sz="1100">
                          <a:effectLst/>
                          <a:highlight>
                            <a:srgbClr val="FFFF00"/>
                          </a:highlight>
                        </a:rPr>
                        <a:t>Прил.IV R1974/2006 </a:t>
                      </a:r>
                      <a:endParaRPr lang="bg-BG" sz="1100">
                        <a:effectLst/>
                      </a:endParaRPr>
                    </a:p>
                    <a:p>
                      <a:pPr>
                        <a:spcAft>
                          <a:spcPts val="0"/>
                        </a:spcAft>
                      </a:pPr>
                      <a:r>
                        <a:rPr lang="bg-BG" sz="1100">
                          <a:effectLst/>
                          <a:highlight>
                            <a:srgbClr val="FFFF00"/>
                          </a:highlight>
                        </a:rPr>
                        <a:t>отм. с R 807/2014</a:t>
                      </a:r>
                      <a:endParaRPr lang="bg-BG" sz="1100">
                        <a:effectLst/>
                        <a:latin typeface="Calibri"/>
                        <a:ea typeface="SimSun"/>
                        <a:cs typeface="Times New Roman"/>
                      </a:endParaRPr>
                    </a:p>
                  </a:txBody>
                  <a:tcPr marL="68580" marR="68580" marT="0" marB="0"/>
                </a:tc>
                <a:tc>
                  <a:txBody>
                    <a:bodyPr/>
                    <a:lstStyle/>
                    <a:p>
                      <a:pPr>
                        <a:spcAft>
                          <a:spcPts val="0"/>
                        </a:spcAft>
                      </a:pPr>
                      <a:r>
                        <a:rPr lang="bg-BG" sz="1100" dirty="0">
                          <a:effectLst/>
                        </a:rPr>
                        <a:t>Окончателен праг</a:t>
                      </a:r>
                      <a:endParaRPr lang="bg-BG" sz="1100" dirty="0">
                        <a:effectLst/>
                        <a:latin typeface="Calibri"/>
                        <a:ea typeface="SimSun"/>
                        <a:cs typeface="Times New Roman"/>
                      </a:endParaRPr>
                    </a:p>
                  </a:txBody>
                  <a:tcPr marL="68580" marR="68580" marT="0" marB="0"/>
                </a:tc>
              </a:tr>
              <a:tr h="395702">
                <a:tc>
                  <a:txBody>
                    <a:bodyPr/>
                    <a:lstStyle/>
                    <a:p>
                      <a:pPr>
                        <a:spcAft>
                          <a:spcPts val="0"/>
                        </a:spcAft>
                      </a:pPr>
                      <a:r>
                        <a:rPr lang="bg-BG" sz="1100">
                          <a:effectLst/>
                        </a:rPr>
                        <a:t>говеда</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7 500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12 500</a:t>
                      </a:r>
                      <a:endParaRPr lang="bg-BG" sz="1100">
                        <a:effectLst/>
                        <a:latin typeface="Calibri"/>
                        <a:ea typeface="SimSun"/>
                        <a:cs typeface="Times New Roman"/>
                      </a:endParaRPr>
                    </a:p>
                  </a:txBody>
                  <a:tcPr marL="68580" marR="68580" marT="0" marB="0"/>
                </a:tc>
              </a:tr>
              <a:tr h="395702">
                <a:tc>
                  <a:txBody>
                    <a:bodyPr/>
                    <a:lstStyle/>
                    <a:p>
                      <a:pPr>
                        <a:spcAft>
                          <a:spcPts val="0"/>
                        </a:spcAft>
                      </a:pPr>
                      <a:r>
                        <a:rPr lang="bg-BG" sz="1100">
                          <a:effectLst/>
                        </a:rPr>
                        <a:t>биволи</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7 500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14 500</a:t>
                      </a:r>
                      <a:endParaRPr lang="bg-BG" sz="1100">
                        <a:effectLst/>
                        <a:latin typeface="Calibri"/>
                        <a:ea typeface="SimSun"/>
                        <a:cs typeface="Times New Roman"/>
                      </a:endParaRPr>
                    </a:p>
                  </a:txBody>
                  <a:tcPr marL="68580" marR="68580" marT="0" marB="0"/>
                </a:tc>
              </a:tr>
              <a:tr h="214601">
                <a:tc>
                  <a:txBody>
                    <a:bodyPr/>
                    <a:lstStyle/>
                    <a:p>
                      <a:pPr>
                        <a:spcAft>
                          <a:spcPts val="0"/>
                        </a:spcAft>
                      </a:pPr>
                      <a:r>
                        <a:rPr lang="bg-BG" sz="1100">
                          <a:effectLst/>
                        </a:rPr>
                        <a:t>овце</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10 000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11 000</a:t>
                      </a:r>
                      <a:endParaRPr lang="bg-BG" sz="1100">
                        <a:effectLst/>
                        <a:latin typeface="Calibri"/>
                        <a:ea typeface="SimSun"/>
                        <a:cs typeface="Times New Roman"/>
                      </a:endParaRPr>
                    </a:p>
                  </a:txBody>
                  <a:tcPr marL="68580" marR="68580" marT="0" marB="0"/>
                </a:tc>
              </a:tr>
              <a:tr h="214601">
                <a:tc>
                  <a:txBody>
                    <a:bodyPr/>
                    <a:lstStyle/>
                    <a:p>
                      <a:pPr>
                        <a:spcAft>
                          <a:spcPts val="0"/>
                        </a:spcAft>
                      </a:pPr>
                      <a:r>
                        <a:rPr lang="bg-BG" sz="1100">
                          <a:effectLst/>
                        </a:rPr>
                        <a:t>кози</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10 000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10 000</a:t>
                      </a:r>
                      <a:endParaRPr lang="bg-BG" sz="1100">
                        <a:effectLst/>
                        <a:latin typeface="Calibri"/>
                        <a:ea typeface="SimSun"/>
                        <a:cs typeface="Times New Roman"/>
                      </a:endParaRPr>
                    </a:p>
                  </a:txBody>
                  <a:tcPr marL="68580" marR="68580" marT="0" marB="0"/>
                </a:tc>
              </a:tr>
              <a:tr h="214601">
                <a:tc>
                  <a:txBody>
                    <a:bodyPr/>
                    <a:lstStyle/>
                    <a:p>
                      <a:pPr>
                        <a:spcAft>
                          <a:spcPts val="0"/>
                        </a:spcAft>
                      </a:pPr>
                      <a:r>
                        <a:rPr lang="bg-BG" sz="1100">
                          <a:effectLst/>
                        </a:rPr>
                        <a:t>коне</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5 000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13 000</a:t>
                      </a:r>
                      <a:endParaRPr lang="bg-BG" sz="1100">
                        <a:effectLst/>
                        <a:latin typeface="Calibri"/>
                        <a:ea typeface="SimSun"/>
                        <a:cs typeface="Times New Roman"/>
                      </a:endParaRPr>
                    </a:p>
                  </a:txBody>
                  <a:tcPr marL="68580" marR="68580" marT="0" marB="0"/>
                </a:tc>
              </a:tr>
              <a:tr h="214601">
                <a:tc>
                  <a:txBody>
                    <a:bodyPr/>
                    <a:lstStyle/>
                    <a:p>
                      <a:pPr>
                        <a:spcAft>
                          <a:spcPts val="0"/>
                        </a:spcAft>
                      </a:pPr>
                      <a:r>
                        <a:rPr lang="bg-BG" sz="1100">
                          <a:effectLst/>
                        </a:rPr>
                        <a:t>свине</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15 000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6 000</a:t>
                      </a:r>
                      <a:endParaRPr lang="bg-BG" sz="1100">
                        <a:effectLst/>
                        <a:latin typeface="Calibri"/>
                        <a:ea typeface="SimSun"/>
                        <a:cs typeface="Times New Roman"/>
                      </a:endParaRPr>
                    </a:p>
                  </a:txBody>
                  <a:tcPr marL="68580" marR="68580" marT="0" marB="0"/>
                </a:tc>
              </a:tr>
              <a:tr h="214601">
                <a:tc>
                  <a:txBody>
                    <a:bodyPr/>
                    <a:lstStyle/>
                    <a:p>
                      <a:pPr>
                        <a:spcAft>
                          <a:spcPts val="0"/>
                        </a:spcAft>
                      </a:pPr>
                      <a:r>
                        <a:rPr lang="bg-BG" sz="1100">
                          <a:effectLst/>
                        </a:rPr>
                        <a:t>птици</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a:effectLst/>
                        </a:rPr>
                        <a:t>25 000</a:t>
                      </a:r>
                      <a:endParaRPr lang="bg-BG" sz="1100">
                        <a:effectLst/>
                        <a:latin typeface="Calibri"/>
                        <a:ea typeface="SimSun"/>
                        <a:cs typeface="Times New Roman"/>
                      </a:endParaRPr>
                    </a:p>
                  </a:txBody>
                  <a:tcPr marL="68580" marR="68580" marT="0" marB="0"/>
                </a:tc>
                <a:tc>
                  <a:txBody>
                    <a:bodyPr/>
                    <a:lstStyle/>
                    <a:p>
                      <a:pPr algn="ctr">
                        <a:spcAft>
                          <a:spcPts val="0"/>
                        </a:spcAft>
                      </a:pPr>
                      <a:r>
                        <a:rPr lang="bg-BG" sz="1100" dirty="0">
                          <a:effectLst/>
                        </a:rPr>
                        <a:t>1 500</a:t>
                      </a:r>
                      <a:endParaRPr lang="bg-BG" sz="1100" dirty="0">
                        <a:effectLst/>
                        <a:latin typeface="Calibri"/>
                        <a:ea typeface="SimSun"/>
                        <a:cs typeface="Times New Roman"/>
                      </a:endParaRPr>
                    </a:p>
                  </a:txBody>
                  <a:tcPr marL="68580" marR="68580" marT="0" marB="0"/>
                </a:tc>
              </a:tr>
            </a:tbl>
          </a:graphicData>
        </a:graphic>
      </p:graphicFrame>
      <p:sp>
        <p:nvSpPr>
          <p:cNvPr id="4" name="Rectangle 1"/>
          <p:cNvSpPr>
            <a:spLocks noChangeArrowheads="1"/>
          </p:cNvSpPr>
          <p:nvPr/>
        </p:nvSpPr>
        <p:spPr bwMode="auto">
          <a:xfrm>
            <a:off x="5553075" y="3070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g-BG" altLang="bg-BG"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2205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068309" y="275209"/>
            <a:ext cx="8673219" cy="5909310"/>
          </a:xfrm>
          <a:prstGeom prst="rect">
            <a:avLst/>
          </a:prstGeom>
        </p:spPr>
        <p:txBody>
          <a:bodyPr wrap="square">
            <a:spAutoFit/>
          </a:bodyPr>
          <a:lstStyle/>
          <a:p>
            <a:pPr lvl="0" algn="ctr"/>
            <a:endParaRPr lang="bg-BG" dirty="0"/>
          </a:p>
          <a:p>
            <a:r>
              <a:rPr lang="bg-BG" b="1" dirty="0">
                <a:solidFill>
                  <a:schemeClr val="accent1"/>
                </a:solidFill>
              </a:rPr>
              <a:t>Практики за намаляване на емисиите на амоняк във въздуха, отделени от селскостопански </a:t>
            </a:r>
            <a:r>
              <a:rPr lang="bg-BG" b="1" dirty="0" smtClean="0">
                <a:solidFill>
                  <a:schemeClr val="accent1"/>
                </a:solidFill>
              </a:rPr>
              <a:t>източници</a:t>
            </a:r>
          </a:p>
          <a:p>
            <a:endParaRPr lang="bg-BG" b="1" dirty="0">
              <a:solidFill>
                <a:schemeClr val="accent1"/>
              </a:solidFill>
            </a:endParaRPr>
          </a:p>
          <a:p>
            <a:pPr lvl="0"/>
            <a:r>
              <a:rPr lang="bg-BG" b="1" dirty="0" smtClean="0">
                <a:solidFill>
                  <a:schemeClr val="accent1"/>
                </a:solidFill>
              </a:rPr>
              <a:t>Прилагане</a:t>
            </a:r>
            <a:r>
              <a:rPr lang="ru-RU" b="1" dirty="0" smtClean="0">
                <a:solidFill>
                  <a:schemeClr val="accent1"/>
                </a:solidFill>
              </a:rPr>
              <a:t> </a:t>
            </a:r>
            <a:r>
              <a:rPr lang="ru-RU" b="1" dirty="0">
                <a:solidFill>
                  <a:schemeClr val="accent1"/>
                </a:solidFill>
              </a:rPr>
              <a:t>на стратегии за </a:t>
            </a:r>
            <a:r>
              <a:rPr lang="ru-RU" b="1" dirty="0" err="1">
                <a:solidFill>
                  <a:schemeClr val="accent1"/>
                </a:solidFill>
              </a:rPr>
              <a:t>балансирано</a:t>
            </a:r>
            <a:r>
              <a:rPr lang="ru-RU" b="1" dirty="0">
                <a:solidFill>
                  <a:schemeClr val="accent1"/>
                </a:solidFill>
              </a:rPr>
              <a:t> </a:t>
            </a:r>
            <a:r>
              <a:rPr lang="ru-RU" b="1" dirty="0" err="1">
                <a:solidFill>
                  <a:schemeClr val="accent1"/>
                </a:solidFill>
              </a:rPr>
              <a:t>хранене</a:t>
            </a:r>
            <a:r>
              <a:rPr lang="ru-RU" b="1" dirty="0">
                <a:solidFill>
                  <a:schemeClr val="accent1"/>
                </a:solidFill>
              </a:rPr>
              <a:t> </a:t>
            </a:r>
            <a:endParaRPr lang="bg-BG" b="1" dirty="0">
              <a:solidFill>
                <a:schemeClr val="accent1"/>
              </a:solidFill>
            </a:endParaRPr>
          </a:p>
          <a:p>
            <a:pPr marL="285750" indent="-285750">
              <a:buFont typeface="Wingdings" panose="05000000000000000000" pitchFamily="2" charset="2"/>
              <a:buChar char="ü"/>
            </a:pPr>
            <a:r>
              <a:rPr lang="bg-BG" dirty="0"/>
              <a:t>При отглеждане на свине и птици</a:t>
            </a:r>
          </a:p>
          <a:p>
            <a:pPr marL="285750" lvl="0" indent="-285750">
              <a:buFontTx/>
              <a:buChar char="-"/>
            </a:pPr>
            <a:r>
              <a:rPr lang="bg-BG" dirty="0"/>
              <a:t>контрол на съдържанието на протеин в дажбата – следи се да не надвишава допустимите нива</a:t>
            </a:r>
          </a:p>
          <a:p>
            <a:pPr marL="285750" lvl="0" indent="-285750">
              <a:buFontTx/>
              <a:buChar char="-"/>
            </a:pPr>
            <a:r>
              <a:rPr lang="bg-BG" dirty="0"/>
              <a:t>оптимизиране на съдържанието на аминокиселини (напр. </a:t>
            </a:r>
            <a:r>
              <a:rPr lang="bg-BG" dirty="0" err="1"/>
              <a:t>аргинин</a:t>
            </a:r>
            <a:r>
              <a:rPr lang="bg-BG" dirty="0"/>
              <a:t>, </a:t>
            </a:r>
            <a:r>
              <a:rPr lang="bg-BG" dirty="0" err="1"/>
              <a:t>лизин</a:t>
            </a:r>
            <a:r>
              <a:rPr lang="bg-BG" dirty="0"/>
              <a:t>, </a:t>
            </a:r>
            <a:r>
              <a:rPr lang="bg-BG" dirty="0" err="1"/>
              <a:t>метионин</a:t>
            </a:r>
            <a:r>
              <a:rPr lang="bg-BG" dirty="0"/>
              <a:t>, </a:t>
            </a:r>
            <a:r>
              <a:rPr lang="bg-BG" dirty="0" err="1"/>
              <a:t>треонин</a:t>
            </a:r>
            <a:r>
              <a:rPr lang="bg-BG" dirty="0"/>
              <a:t>, </a:t>
            </a:r>
            <a:r>
              <a:rPr lang="bg-BG" dirty="0" err="1"/>
              <a:t>триптофан</a:t>
            </a:r>
            <a:r>
              <a:rPr lang="bg-BG" dirty="0"/>
              <a:t>, </a:t>
            </a:r>
            <a:r>
              <a:rPr lang="bg-BG" dirty="0" err="1"/>
              <a:t>хистидин</a:t>
            </a:r>
            <a:r>
              <a:rPr lang="bg-BG" dirty="0"/>
              <a:t>, </a:t>
            </a:r>
            <a:r>
              <a:rPr lang="bg-BG" dirty="0" err="1"/>
              <a:t>валин</a:t>
            </a:r>
            <a:r>
              <a:rPr lang="bg-BG" dirty="0"/>
              <a:t>, </a:t>
            </a:r>
            <a:r>
              <a:rPr lang="bg-BG" dirty="0" err="1"/>
              <a:t>цистин</a:t>
            </a:r>
            <a:r>
              <a:rPr lang="bg-BG" dirty="0"/>
              <a:t>) към диетата - при дажби с ниско съдържание на суров протеин  </a:t>
            </a:r>
          </a:p>
          <a:p>
            <a:pPr lvl="0"/>
            <a:endParaRPr lang="bg-BG" dirty="0"/>
          </a:p>
          <a:p>
            <a:pPr marL="285750" lvl="0" indent="-285750">
              <a:buFont typeface="Wingdings" panose="05000000000000000000" pitchFamily="2" charset="2"/>
              <a:buChar char="ü"/>
            </a:pPr>
            <a:r>
              <a:rPr lang="bg-BG" dirty="0"/>
              <a:t>При отглеждане на преживни животни</a:t>
            </a:r>
          </a:p>
          <a:p>
            <a:pPr marL="285750" lvl="0" indent="-285750">
              <a:buFontTx/>
              <a:buChar char="-"/>
            </a:pPr>
            <a:r>
              <a:rPr lang="bg-BG" dirty="0"/>
              <a:t>подобряване баланса между  енергията и протеина в дажбата - заместване на част от зелените фуражи с груб фураж</a:t>
            </a:r>
          </a:p>
          <a:p>
            <a:pPr marL="285750" lvl="0" indent="-285750">
              <a:buFontTx/>
              <a:buChar char="-"/>
            </a:pPr>
            <a:r>
              <a:rPr lang="bg-BG" dirty="0"/>
              <a:t>използване на завехнали зелени фуражи или порционно изхранване със зелени фуражи и включване на комбинирани фуражи</a:t>
            </a:r>
          </a:p>
          <a:p>
            <a:pPr marL="285750" lvl="0" indent="-285750">
              <a:buFontTx/>
              <a:buChar char="-"/>
            </a:pPr>
            <a:r>
              <a:rPr lang="bg-BG" dirty="0"/>
              <a:t>контролиране съотношението между зелените фуражи, силажа и сеното в дажбата, както и съдържанието на протеин в тях</a:t>
            </a:r>
          </a:p>
          <a:p>
            <a:pPr marL="285750" lvl="0" indent="-285750">
              <a:buFontTx/>
              <a:buChar char="-"/>
            </a:pPr>
            <a:r>
              <a:rPr lang="bg-BG" dirty="0"/>
              <a:t>увеличаване на периода на </a:t>
            </a:r>
            <a:r>
              <a:rPr lang="bg-BG" dirty="0" err="1"/>
              <a:t>паша</a:t>
            </a:r>
            <a:endParaRPr lang="bg-BG" dirty="0"/>
          </a:p>
          <a:p>
            <a:pPr marL="285750" indent="-285750">
              <a:buFont typeface="Wingdings" panose="05000000000000000000" pitchFamily="2" charset="2"/>
              <a:buChar char="ü"/>
            </a:pPr>
            <a:endParaRPr lang="bg-BG" dirty="0">
              <a:solidFill>
                <a:schemeClr val="accent1"/>
              </a:solidFill>
            </a:endParaRPr>
          </a:p>
        </p:txBody>
      </p:sp>
      <p:sp>
        <p:nvSpPr>
          <p:cNvPr id="4" name="Rectangle 1"/>
          <p:cNvSpPr>
            <a:spLocks noChangeArrowheads="1"/>
          </p:cNvSpPr>
          <p:nvPr/>
        </p:nvSpPr>
        <p:spPr bwMode="auto">
          <a:xfrm>
            <a:off x="5553075" y="3070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g-BG" altLang="bg-BG"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4525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6647974"/>
          </a:xfrm>
          <a:prstGeom prst="rect">
            <a:avLst/>
          </a:prstGeom>
        </p:spPr>
        <p:txBody>
          <a:bodyPr wrap="square">
            <a:spAutoFit/>
          </a:bodyPr>
          <a:lstStyle/>
          <a:p>
            <a:r>
              <a:rPr lang="ru-RU" b="1" dirty="0"/>
              <a:t>	</a:t>
            </a:r>
            <a:r>
              <a:rPr lang="bg-BG" b="1" dirty="0" err="1">
                <a:solidFill>
                  <a:schemeClr val="accent1"/>
                </a:solidFill>
              </a:rPr>
              <a:t>Нискоемисионни</a:t>
            </a:r>
            <a:r>
              <a:rPr lang="bg-BG" b="1" dirty="0">
                <a:solidFill>
                  <a:schemeClr val="accent1"/>
                </a:solidFill>
              </a:rPr>
              <a:t> системи за съхранение на оборския </a:t>
            </a:r>
            <a:r>
              <a:rPr lang="bg-BG" b="1" dirty="0" smtClean="0">
                <a:solidFill>
                  <a:schemeClr val="accent1"/>
                </a:solidFill>
              </a:rPr>
              <a:t>тор</a:t>
            </a:r>
          </a:p>
          <a:p>
            <a:pPr marL="285750" indent="-285750">
              <a:buFont typeface="Wingdings" panose="05000000000000000000" pitchFamily="2" charset="2"/>
              <a:buChar char="ü"/>
            </a:pPr>
            <a:r>
              <a:rPr lang="ru-RU" sz="1600" dirty="0" err="1" smtClean="0"/>
              <a:t>Осигуряване</a:t>
            </a:r>
            <a:r>
              <a:rPr lang="ru-RU" sz="1600" dirty="0" smtClean="0"/>
              <a:t> </a:t>
            </a:r>
            <a:r>
              <a:rPr lang="ru-RU" sz="1600" dirty="0"/>
              <a:t>на </a:t>
            </a:r>
            <a:r>
              <a:rPr lang="ru-RU" sz="1600" dirty="0" err="1"/>
              <a:t>непропускливи</a:t>
            </a:r>
            <a:r>
              <a:rPr lang="ru-RU" sz="1600" dirty="0"/>
              <a:t> </a:t>
            </a:r>
            <a:r>
              <a:rPr lang="ru-RU" sz="1600" dirty="0" err="1"/>
              <a:t>покрития</a:t>
            </a:r>
            <a:r>
              <a:rPr lang="ru-RU" sz="1600" dirty="0"/>
              <a:t> на </a:t>
            </a:r>
            <a:r>
              <a:rPr lang="ru-RU" sz="1600" dirty="0" err="1" smtClean="0"/>
              <a:t>торохранилищата</a:t>
            </a:r>
            <a:r>
              <a:rPr lang="ru-RU" sz="1600" dirty="0" smtClean="0"/>
              <a:t>,</a:t>
            </a:r>
          </a:p>
          <a:p>
            <a:pPr marL="285750" indent="-285750">
              <a:buFont typeface="Wingdings" panose="05000000000000000000" pitchFamily="2" charset="2"/>
              <a:buChar char="ü"/>
            </a:pPr>
            <a:r>
              <a:rPr lang="ru-RU" sz="1600" dirty="0" err="1" smtClean="0"/>
              <a:t>Твърдият</a:t>
            </a:r>
            <a:r>
              <a:rPr lang="ru-RU" sz="1600" dirty="0" smtClean="0"/>
              <a:t> </a:t>
            </a:r>
            <a:r>
              <a:rPr lang="ru-RU" sz="1600" dirty="0" err="1"/>
              <a:t>оборски</a:t>
            </a:r>
            <a:r>
              <a:rPr lang="ru-RU" sz="1600" dirty="0"/>
              <a:t> тор </a:t>
            </a:r>
            <a:r>
              <a:rPr lang="ru-RU" sz="1600" dirty="0" err="1"/>
              <a:t>трябва</a:t>
            </a:r>
            <a:r>
              <a:rPr lang="ru-RU" sz="1600" dirty="0"/>
              <a:t> да се </a:t>
            </a:r>
            <a:r>
              <a:rPr lang="ru-RU" sz="1600" dirty="0" err="1"/>
              <a:t>съхранява</a:t>
            </a:r>
            <a:r>
              <a:rPr lang="ru-RU" sz="1600" dirty="0"/>
              <a:t> на </a:t>
            </a:r>
            <a:r>
              <a:rPr lang="ru-RU" sz="1600" dirty="0" err="1"/>
              <a:t>определените</a:t>
            </a:r>
            <a:r>
              <a:rPr lang="ru-RU" sz="1600" dirty="0"/>
              <a:t> за </a:t>
            </a:r>
            <a:r>
              <a:rPr lang="ru-RU" sz="1600" dirty="0" err="1"/>
              <a:t>целта</a:t>
            </a:r>
            <a:r>
              <a:rPr lang="ru-RU" sz="1600" dirty="0"/>
              <a:t> </a:t>
            </a:r>
            <a:r>
              <a:rPr lang="ru-RU" sz="1600" dirty="0" smtClean="0"/>
              <a:t>места</a:t>
            </a:r>
          </a:p>
          <a:p>
            <a:pPr marL="285750" indent="-285750">
              <a:buFont typeface="Wingdings" panose="05000000000000000000" pitchFamily="2" charset="2"/>
              <a:buChar char="ü"/>
            </a:pPr>
            <a:r>
              <a:rPr lang="ru-RU" sz="1600" dirty="0" smtClean="0"/>
              <a:t>Да се </a:t>
            </a:r>
            <a:r>
              <a:rPr lang="ru-RU" sz="1600" dirty="0" err="1"/>
              <a:t>използва</a:t>
            </a:r>
            <a:r>
              <a:rPr lang="ru-RU" sz="1600" dirty="0"/>
              <a:t> </a:t>
            </a:r>
            <a:r>
              <a:rPr lang="ru-RU" sz="1600" dirty="0" err="1"/>
              <a:t>специализирана</a:t>
            </a:r>
            <a:r>
              <a:rPr lang="ru-RU" sz="1600" dirty="0"/>
              <a:t> </a:t>
            </a:r>
            <a:r>
              <a:rPr lang="ru-RU" sz="1600" dirty="0" err="1"/>
              <a:t>сепарираща</a:t>
            </a:r>
            <a:r>
              <a:rPr lang="ru-RU" sz="1600" dirty="0"/>
              <a:t> техника за механично </a:t>
            </a:r>
            <a:r>
              <a:rPr lang="ru-RU" sz="1600" dirty="0" err="1"/>
              <a:t>разделяне</a:t>
            </a:r>
            <a:r>
              <a:rPr lang="ru-RU" sz="1600" dirty="0"/>
              <a:t> на </a:t>
            </a:r>
            <a:r>
              <a:rPr lang="ru-RU" sz="1600" dirty="0" err="1"/>
              <a:t>течната</a:t>
            </a:r>
            <a:r>
              <a:rPr lang="ru-RU" sz="1600" dirty="0"/>
              <a:t> от </a:t>
            </a:r>
            <a:r>
              <a:rPr lang="ru-RU" sz="1600" dirty="0" err="1"/>
              <a:t>твърдата</a:t>
            </a:r>
            <a:r>
              <a:rPr lang="ru-RU" sz="1600" dirty="0"/>
              <a:t> фракция на </a:t>
            </a:r>
            <a:r>
              <a:rPr lang="ru-RU" sz="1600" dirty="0" err="1"/>
              <a:t>оборския</a:t>
            </a:r>
            <a:r>
              <a:rPr lang="ru-RU" sz="1600" dirty="0"/>
              <a:t> </a:t>
            </a:r>
            <a:r>
              <a:rPr lang="ru-RU" sz="1600" dirty="0" smtClean="0"/>
              <a:t>тор - </a:t>
            </a:r>
            <a:r>
              <a:rPr lang="ru-RU" sz="1600" dirty="0" err="1" smtClean="0"/>
              <a:t>според</a:t>
            </a:r>
            <a:r>
              <a:rPr lang="ru-RU" sz="1600" dirty="0" smtClean="0"/>
              <a:t> </a:t>
            </a:r>
            <a:r>
              <a:rPr lang="ru-RU" sz="1600" dirty="0" err="1" smtClean="0"/>
              <a:t>технологията</a:t>
            </a:r>
            <a:r>
              <a:rPr lang="ru-RU" sz="1600" dirty="0" smtClean="0"/>
              <a:t> </a:t>
            </a:r>
            <a:r>
              <a:rPr lang="ru-RU" sz="1600" dirty="0"/>
              <a:t>на </a:t>
            </a:r>
            <a:r>
              <a:rPr lang="ru-RU" sz="1600" dirty="0" err="1"/>
              <a:t>отглеждане</a:t>
            </a:r>
            <a:r>
              <a:rPr lang="ru-RU" sz="1600" dirty="0"/>
              <a:t> и вида на </a:t>
            </a:r>
            <a:r>
              <a:rPr lang="ru-RU" sz="1600" dirty="0" err="1" smtClean="0"/>
              <a:t>животните</a:t>
            </a:r>
            <a:endParaRPr lang="ru-RU" sz="1600" dirty="0"/>
          </a:p>
          <a:p>
            <a:pPr marL="285750" indent="-285750">
              <a:buFont typeface="Wingdings" panose="05000000000000000000" pitchFamily="2" charset="2"/>
              <a:buChar char="ü"/>
            </a:pPr>
            <a:r>
              <a:rPr lang="ru-RU" sz="1600" dirty="0" err="1" smtClean="0"/>
              <a:t>Поддържане</a:t>
            </a:r>
            <a:r>
              <a:rPr lang="ru-RU" sz="1600" dirty="0" smtClean="0"/>
              <a:t> на </a:t>
            </a:r>
            <a:r>
              <a:rPr lang="ru-RU" sz="1600" dirty="0" err="1" smtClean="0"/>
              <a:t>изправни</a:t>
            </a:r>
            <a:r>
              <a:rPr lang="ru-RU" sz="1600" dirty="0" smtClean="0"/>
              <a:t> </a:t>
            </a:r>
            <a:r>
              <a:rPr lang="ru-RU" sz="1600" dirty="0" err="1" smtClean="0"/>
              <a:t>съоръженията</a:t>
            </a:r>
            <a:r>
              <a:rPr lang="ru-RU" sz="1600" dirty="0" smtClean="0"/>
              <a:t> за </a:t>
            </a:r>
            <a:r>
              <a:rPr lang="ru-RU" sz="1600" dirty="0" err="1"/>
              <a:t>съхранение</a:t>
            </a:r>
            <a:r>
              <a:rPr lang="ru-RU" sz="1600" dirty="0"/>
              <a:t> на тора </a:t>
            </a:r>
            <a:endParaRPr lang="ru-RU" sz="1600" dirty="0" smtClean="0"/>
          </a:p>
          <a:p>
            <a:pPr marL="285750" indent="-285750">
              <a:buFont typeface="Wingdings" panose="05000000000000000000" pitchFamily="2" charset="2"/>
              <a:buChar char="ü"/>
            </a:pPr>
            <a:endParaRPr lang="ru-RU" sz="1600" dirty="0">
              <a:solidFill>
                <a:schemeClr val="accent1"/>
              </a:solidFill>
            </a:endParaRPr>
          </a:p>
          <a:p>
            <a:pPr algn="ctr"/>
            <a:r>
              <a:rPr lang="ru-RU" dirty="0">
                <a:solidFill>
                  <a:schemeClr val="accent1"/>
                </a:solidFill>
              </a:rPr>
              <a:t>	</a:t>
            </a:r>
            <a:r>
              <a:rPr lang="ru-RU" b="1" dirty="0" err="1">
                <a:solidFill>
                  <a:schemeClr val="accent1"/>
                </a:solidFill>
              </a:rPr>
              <a:t>Нискоемисионни</a:t>
            </a:r>
            <a:r>
              <a:rPr lang="ru-RU" b="1" dirty="0">
                <a:solidFill>
                  <a:schemeClr val="accent1"/>
                </a:solidFill>
              </a:rPr>
              <a:t> </a:t>
            </a:r>
            <a:r>
              <a:rPr lang="ru-RU" b="1" dirty="0" err="1">
                <a:solidFill>
                  <a:schemeClr val="accent1"/>
                </a:solidFill>
              </a:rPr>
              <a:t>системи</a:t>
            </a:r>
            <a:r>
              <a:rPr lang="ru-RU" b="1" dirty="0">
                <a:solidFill>
                  <a:schemeClr val="accent1"/>
                </a:solidFill>
              </a:rPr>
              <a:t> </a:t>
            </a:r>
            <a:r>
              <a:rPr lang="bg-BG" b="1" dirty="0" smtClean="0">
                <a:solidFill>
                  <a:schemeClr val="accent1"/>
                </a:solidFill>
              </a:rPr>
              <a:t>в</a:t>
            </a:r>
            <a:r>
              <a:rPr lang="ru-RU" b="1" dirty="0" smtClean="0">
                <a:solidFill>
                  <a:schemeClr val="accent1"/>
                </a:solidFill>
              </a:rPr>
              <a:t> </a:t>
            </a:r>
            <a:r>
              <a:rPr lang="ru-RU" b="1" dirty="0" err="1">
                <a:solidFill>
                  <a:schemeClr val="accent1"/>
                </a:solidFill>
              </a:rPr>
              <a:t>сградите</a:t>
            </a:r>
            <a:r>
              <a:rPr lang="ru-RU" b="1" dirty="0">
                <a:solidFill>
                  <a:schemeClr val="accent1"/>
                </a:solidFill>
              </a:rPr>
              <a:t> за </a:t>
            </a:r>
            <a:r>
              <a:rPr lang="ru-RU" b="1" dirty="0" err="1">
                <a:solidFill>
                  <a:schemeClr val="accent1"/>
                </a:solidFill>
              </a:rPr>
              <a:t>отглеждане</a:t>
            </a:r>
            <a:r>
              <a:rPr lang="ru-RU" b="1" dirty="0">
                <a:solidFill>
                  <a:schemeClr val="accent1"/>
                </a:solidFill>
              </a:rPr>
              <a:t> на </a:t>
            </a:r>
            <a:r>
              <a:rPr lang="ru-RU" b="1" dirty="0" err="1" smtClean="0">
                <a:solidFill>
                  <a:schemeClr val="accent1"/>
                </a:solidFill>
              </a:rPr>
              <a:t>животните</a:t>
            </a:r>
            <a:endParaRPr lang="ru-RU" b="1" dirty="0" smtClean="0">
              <a:solidFill>
                <a:schemeClr val="accent1"/>
              </a:solidFill>
            </a:endParaRPr>
          </a:p>
          <a:p>
            <a:r>
              <a:rPr lang="bg-BG" sz="1600" i="1" dirty="0"/>
              <a:t>В свинеферми:</a:t>
            </a:r>
            <a:endParaRPr lang="bg-BG" sz="1600" dirty="0"/>
          </a:p>
          <a:p>
            <a:pPr marL="285750" lvl="0" indent="-285750">
              <a:buFontTx/>
              <a:buChar char="-"/>
            </a:pPr>
            <a:r>
              <a:rPr lang="bg-BG" sz="1600" dirty="0" smtClean="0"/>
              <a:t>редуциране </a:t>
            </a:r>
            <a:r>
              <a:rPr lang="bg-BG" sz="1600" dirty="0"/>
              <a:t>на </a:t>
            </a:r>
            <a:r>
              <a:rPr lang="bg-BG" sz="1600" dirty="0" smtClean="0"/>
              <a:t>подовата площ при отглеждане върху </a:t>
            </a:r>
            <a:r>
              <a:rPr lang="bg-BG" sz="1600" dirty="0" err="1" smtClean="0"/>
              <a:t>скаров</a:t>
            </a:r>
            <a:r>
              <a:rPr lang="bg-BG" sz="1600" dirty="0" smtClean="0"/>
              <a:t> под (</a:t>
            </a:r>
            <a:r>
              <a:rPr lang="bg-BG" sz="1600" dirty="0"/>
              <a:t>чрез използване </a:t>
            </a:r>
            <a:r>
              <a:rPr lang="bg-BG" sz="1600" dirty="0" smtClean="0"/>
              <a:t>на </a:t>
            </a:r>
            <a:r>
              <a:rPr lang="bg-BG" sz="1600" dirty="0"/>
              <a:t>частично решетъчен под</a:t>
            </a:r>
            <a:r>
              <a:rPr lang="bg-BG" sz="1600" dirty="0" smtClean="0"/>
              <a:t>)</a:t>
            </a:r>
          </a:p>
          <a:p>
            <a:pPr marL="285750" lvl="0" indent="-285750">
              <a:buFontTx/>
              <a:buChar char="-"/>
            </a:pPr>
            <a:r>
              <a:rPr lang="bg-BG" sz="1600" dirty="0" smtClean="0"/>
              <a:t>осигуряване </a:t>
            </a:r>
            <a:r>
              <a:rPr lang="bg-BG" sz="1600" dirty="0"/>
              <a:t>на слаб наклон на пода при използване на твърди/монолитни </a:t>
            </a:r>
            <a:r>
              <a:rPr lang="bg-BG" sz="1600" dirty="0" smtClean="0"/>
              <a:t>подове</a:t>
            </a:r>
          </a:p>
          <a:p>
            <a:pPr marL="285750" lvl="0" indent="-285750">
              <a:buFontTx/>
              <a:buChar char="-"/>
            </a:pPr>
            <a:r>
              <a:rPr lang="bg-BG" sz="1600" dirty="0" smtClean="0"/>
              <a:t>максимално </a:t>
            </a:r>
            <a:r>
              <a:rPr lang="bg-BG" sz="1600" dirty="0"/>
              <a:t>бързо отвеждане на отделената тор (течна и твърда фракция) до </a:t>
            </a:r>
            <a:r>
              <a:rPr lang="bg-BG" sz="1600" dirty="0" smtClean="0"/>
              <a:t>канала</a:t>
            </a:r>
          </a:p>
          <a:p>
            <a:pPr marL="285750" lvl="0" indent="-285750">
              <a:buFontTx/>
              <a:buChar char="-"/>
            </a:pPr>
            <a:r>
              <a:rPr lang="bg-BG" sz="1600" dirty="0" smtClean="0"/>
              <a:t>правилно </a:t>
            </a:r>
            <a:r>
              <a:rPr lang="bg-BG" sz="1600" dirty="0"/>
              <a:t>разполагане на хранилките и поилките в </a:t>
            </a:r>
            <a:r>
              <a:rPr lang="bg-BG" sz="1600" dirty="0" smtClean="0"/>
              <a:t>боксовете</a:t>
            </a:r>
          </a:p>
          <a:p>
            <a:pPr marL="285750" lvl="0" indent="-285750">
              <a:buFontTx/>
              <a:buChar char="-"/>
            </a:pPr>
            <a:r>
              <a:rPr lang="bg-BG" sz="1600" dirty="0" smtClean="0"/>
              <a:t>подобряване </a:t>
            </a:r>
            <a:r>
              <a:rPr lang="bg-BG" sz="1600" dirty="0"/>
              <a:t>на вентилацията или контролиране на температурата на ниво  твърдата част от </a:t>
            </a:r>
            <a:r>
              <a:rPr lang="bg-BG" sz="1600" dirty="0" smtClean="0"/>
              <a:t>пода</a:t>
            </a:r>
            <a:endParaRPr lang="bg-BG" sz="1600" dirty="0"/>
          </a:p>
          <a:p>
            <a:pPr marL="285750" lvl="0" indent="-285750">
              <a:buFontTx/>
              <a:buChar char="-"/>
            </a:pPr>
            <a:r>
              <a:rPr lang="bg-BG" sz="1600" dirty="0" smtClean="0"/>
              <a:t>ограничаване </a:t>
            </a:r>
            <a:r>
              <a:rPr lang="bg-BG" sz="1600" dirty="0"/>
              <a:t>на вентилацията директно над повърхността на суспензията в каналите</a:t>
            </a:r>
            <a:r>
              <a:rPr lang="bg-BG" sz="1600" dirty="0" smtClean="0"/>
              <a:t>.</a:t>
            </a:r>
            <a:endParaRPr lang="bg-BG" sz="1600" dirty="0"/>
          </a:p>
          <a:p>
            <a:endParaRPr lang="ru-RU" b="1" dirty="0" smtClean="0">
              <a:solidFill>
                <a:schemeClr val="accent1"/>
              </a:solidFill>
            </a:endParaRPr>
          </a:p>
          <a:p>
            <a:endParaRPr lang="bg-BG" b="1" dirty="0">
              <a:solidFill>
                <a:schemeClr val="accent1"/>
              </a:solidFill>
            </a:endParaRPr>
          </a:p>
        </p:txBody>
      </p:sp>
    </p:spTree>
    <p:extLst>
      <p:ext uri="{BB962C8B-B14F-4D97-AF65-F5344CB8AC3E}">
        <p14:creationId xmlns:p14="http://schemas.microsoft.com/office/powerpoint/2010/main" val="1574381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646331"/>
          </a:xfrm>
          <a:prstGeom prst="rect">
            <a:avLst/>
          </a:prstGeom>
        </p:spPr>
        <p:txBody>
          <a:bodyPr wrap="square">
            <a:spAutoFit/>
          </a:bodyPr>
          <a:lstStyle/>
          <a:p>
            <a:r>
              <a:rPr lang="ru-RU" b="1" dirty="0"/>
              <a:t>	</a:t>
            </a:r>
            <a:endParaRPr lang="ru-RU" b="1" dirty="0" smtClean="0">
              <a:solidFill>
                <a:schemeClr val="accent1"/>
              </a:solidFill>
            </a:endParaRPr>
          </a:p>
          <a:p>
            <a:endParaRPr lang="bg-BG" b="1" dirty="0">
              <a:solidFill>
                <a:schemeClr val="accent1"/>
              </a:solidFill>
            </a:endParaRPr>
          </a:p>
        </p:txBody>
      </p:sp>
      <p:sp>
        <p:nvSpPr>
          <p:cNvPr id="3" name="Rectangle 2"/>
          <p:cNvSpPr/>
          <p:nvPr/>
        </p:nvSpPr>
        <p:spPr>
          <a:xfrm>
            <a:off x="1074197" y="826477"/>
            <a:ext cx="9170633" cy="5355312"/>
          </a:xfrm>
          <a:prstGeom prst="rect">
            <a:avLst/>
          </a:prstGeom>
        </p:spPr>
        <p:txBody>
          <a:bodyPr wrap="square">
            <a:spAutoFit/>
          </a:bodyPr>
          <a:lstStyle/>
          <a:p>
            <a:r>
              <a:rPr lang="bg-BG" i="1" dirty="0"/>
              <a:t>В </a:t>
            </a:r>
            <a:r>
              <a:rPr lang="bg-BG" i="1" dirty="0" smtClean="0"/>
              <a:t>птицеферми:</a:t>
            </a:r>
            <a:endParaRPr lang="bg-BG" dirty="0"/>
          </a:p>
          <a:p>
            <a:pPr marL="285750" lvl="0" indent="-285750">
              <a:buFontTx/>
              <a:buChar char="-"/>
            </a:pPr>
            <a:r>
              <a:rPr lang="bg-BG" dirty="0" smtClean="0"/>
              <a:t>при </a:t>
            </a:r>
            <a:r>
              <a:rPr lang="bg-BG" dirty="0"/>
              <a:t>клетъчно отглеждане -</a:t>
            </a:r>
            <a:r>
              <a:rPr lang="bg-BG" i="1" dirty="0"/>
              <a:t> </a:t>
            </a:r>
            <a:r>
              <a:rPr lang="bg-BG" dirty="0"/>
              <a:t>редовно събиране и изнасяне посредством конвейер (лента) </a:t>
            </a:r>
            <a:r>
              <a:rPr lang="bg-BG" dirty="0" smtClean="0"/>
              <a:t>от </a:t>
            </a:r>
            <a:r>
              <a:rPr lang="bg-BG" dirty="0"/>
              <a:t>сградата на тора и неговото </a:t>
            </a:r>
            <a:r>
              <a:rPr lang="bg-BG" dirty="0" smtClean="0"/>
              <a:t>изсушаване </a:t>
            </a:r>
            <a:endParaRPr lang="bg-BG" dirty="0"/>
          </a:p>
          <a:p>
            <a:pPr marL="285750" lvl="0" indent="-285750">
              <a:buFontTx/>
              <a:buChar char="-"/>
            </a:pPr>
            <a:r>
              <a:rPr lang="bg-BG" dirty="0" smtClean="0"/>
              <a:t>при </a:t>
            </a:r>
            <a:r>
              <a:rPr lang="bg-BG" dirty="0" err="1"/>
              <a:t>волиерна</a:t>
            </a:r>
            <a:r>
              <a:rPr lang="bg-BG" dirty="0"/>
              <a:t> система и подово отглеждане - изграждане на торови канали, разположени  под </a:t>
            </a:r>
            <a:r>
              <a:rPr lang="bg-BG" dirty="0" err="1"/>
              <a:t>волиерите</a:t>
            </a:r>
            <a:r>
              <a:rPr lang="bg-BG" dirty="0"/>
              <a:t> или </a:t>
            </a:r>
            <a:r>
              <a:rPr lang="bg-BG" dirty="0" err="1"/>
              <a:t>скаровия</a:t>
            </a:r>
            <a:r>
              <a:rPr lang="bg-BG" dirty="0"/>
              <a:t> </a:t>
            </a:r>
            <a:r>
              <a:rPr lang="bg-BG" dirty="0" smtClean="0"/>
              <a:t>под</a:t>
            </a:r>
            <a:endParaRPr lang="bg-BG" dirty="0"/>
          </a:p>
          <a:p>
            <a:pPr marL="285750" lvl="0" indent="-285750">
              <a:buFontTx/>
              <a:buChar char="-"/>
            </a:pPr>
            <a:r>
              <a:rPr lang="bg-BG" dirty="0" smtClean="0"/>
              <a:t>правилно </a:t>
            </a:r>
            <a:r>
              <a:rPr lang="bg-BG" dirty="0"/>
              <a:t>разположение на поилките - разполагат се над каналите, така че да не позволяват разливане и намокряне на </a:t>
            </a:r>
            <a:r>
              <a:rPr lang="bg-BG" dirty="0" smtClean="0"/>
              <a:t>постелята</a:t>
            </a:r>
          </a:p>
          <a:p>
            <a:pPr marL="285750" lvl="0" indent="-285750">
              <a:buFontTx/>
              <a:buChar char="-"/>
            </a:pPr>
            <a:r>
              <a:rPr lang="bg-BG" dirty="0" smtClean="0"/>
              <a:t>влагане </a:t>
            </a:r>
            <a:r>
              <a:rPr lang="bg-BG" dirty="0"/>
              <a:t>в постелята на силикатни материали - </a:t>
            </a:r>
            <a:r>
              <a:rPr lang="bg-BG" dirty="0" err="1"/>
              <a:t>материали</a:t>
            </a:r>
            <a:r>
              <a:rPr lang="bg-BG" dirty="0"/>
              <a:t> при технологии за отглеждане на бройлери (</a:t>
            </a:r>
            <a:r>
              <a:rPr lang="bg-BG" dirty="0" err="1"/>
              <a:t>перлит</a:t>
            </a:r>
            <a:r>
              <a:rPr lang="bg-BG" dirty="0"/>
              <a:t>, </a:t>
            </a:r>
            <a:r>
              <a:rPr lang="bg-BG" dirty="0" err="1"/>
              <a:t>алуминосиликати</a:t>
            </a:r>
            <a:r>
              <a:rPr lang="bg-BG" dirty="0"/>
              <a:t> – каолин, </a:t>
            </a:r>
            <a:r>
              <a:rPr lang="bg-BG" dirty="0" err="1"/>
              <a:t>бентонит</a:t>
            </a:r>
            <a:r>
              <a:rPr lang="bg-BG" dirty="0"/>
              <a:t>, </a:t>
            </a:r>
            <a:r>
              <a:rPr lang="bg-BG" dirty="0" err="1"/>
              <a:t>зеолит</a:t>
            </a:r>
            <a:r>
              <a:rPr lang="bg-BG" dirty="0"/>
              <a:t> (</a:t>
            </a:r>
            <a:r>
              <a:rPr lang="bg-BG" dirty="0" err="1"/>
              <a:t>клиноптилолит</a:t>
            </a:r>
            <a:r>
              <a:rPr lang="bg-BG" dirty="0"/>
              <a:t>) и </a:t>
            </a:r>
            <a:r>
              <a:rPr lang="bg-BG" dirty="0" smtClean="0"/>
              <a:t>др</a:t>
            </a:r>
            <a:r>
              <a:rPr lang="bg-BG" dirty="0"/>
              <a:t>.</a:t>
            </a:r>
            <a:endParaRPr lang="bg-BG" dirty="0" smtClean="0"/>
          </a:p>
          <a:p>
            <a:pPr lvl="0"/>
            <a:endParaRPr lang="en-US" dirty="0" smtClean="0"/>
          </a:p>
          <a:p>
            <a:r>
              <a:rPr lang="bg-BG" i="1" dirty="0"/>
              <a:t>В стопанства, в които се отглеждат </a:t>
            </a:r>
            <a:r>
              <a:rPr lang="bg-BG" i="1" dirty="0" smtClean="0"/>
              <a:t>ЕПЖ:</a:t>
            </a:r>
          </a:p>
          <a:p>
            <a:pPr marL="285750" indent="-285750">
              <a:buFontTx/>
              <a:buChar char="-"/>
            </a:pPr>
            <a:r>
              <a:rPr lang="bg-BG" dirty="0" smtClean="0"/>
              <a:t>при </a:t>
            </a:r>
            <a:r>
              <a:rPr lang="bg-BG" dirty="0"/>
              <a:t>вързано отглеждане - периодично почистване и отвеждане на </a:t>
            </a:r>
            <a:r>
              <a:rPr lang="bg-BG" dirty="0" smtClean="0"/>
              <a:t>тора</a:t>
            </a:r>
          </a:p>
          <a:p>
            <a:pPr marL="285750" indent="-285750">
              <a:buFontTx/>
              <a:buChar char="-"/>
            </a:pPr>
            <a:r>
              <a:rPr lang="bg-BG" dirty="0" smtClean="0"/>
              <a:t>при </a:t>
            </a:r>
            <a:r>
              <a:rPr lang="bg-BG" dirty="0"/>
              <a:t>свободно отглеждане - добавяне на по-голямо количество слама за постеля за едно </a:t>
            </a:r>
            <a:r>
              <a:rPr lang="bg-BG" dirty="0" smtClean="0"/>
              <a:t>животно</a:t>
            </a:r>
          </a:p>
          <a:p>
            <a:pPr marL="285750" indent="-285750">
              <a:buFontTx/>
              <a:buChar char="-"/>
            </a:pPr>
            <a:r>
              <a:rPr lang="ru-RU" dirty="0" err="1" smtClean="0"/>
              <a:t>редовно</a:t>
            </a:r>
            <a:r>
              <a:rPr lang="ru-RU" dirty="0" smtClean="0"/>
              <a:t> </a:t>
            </a:r>
            <a:r>
              <a:rPr lang="ru-RU" dirty="0" err="1" smtClean="0"/>
              <a:t>почистване</a:t>
            </a:r>
            <a:r>
              <a:rPr lang="ru-RU" dirty="0" smtClean="0"/>
              <a:t> на пода, чрез </a:t>
            </a:r>
            <a:r>
              <a:rPr lang="ru-RU" dirty="0" err="1" smtClean="0"/>
              <a:t>използване</a:t>
            </a:r>
            <a:r>
              <a:rPr lang="ru-RU" dirty="0" smtClean="0"/>
              <a:t> на скрепер, </a:t>
            </a:r>
            <a:r>
              <a:rPr lang="ru-RU" dirty="0" err="1" smtClean="0"/>
              <a:t>работещ</a:t>
            </a:r>
            <a:r>
              <a:rPr lang="ru-RU" dirty="0" smtClean="0"/>
              <a:t> над </a:t>
            </a:r>
            <a:r>
              <a:rPr lang="ru-RU" dirty="0" err="1" smtClean="0"/>
              <a:t>скаров</a:t>
            </a:r>
            <a:r>
              <a:rPr lang="ru-RU" dirty="0" smtClean="0"/>
              <a:t>/</a:t>
            </a:r>
            <a:r>
              <a:rPr lang="ru-RU" dirty="0" err="1" smtClean="0"/>
              <a:t>решетъчен</a:t>
            </a:r>
            <a:r>
              <a:rPr lang="ru-RU" dirty="0" smtClean="0"/>
              <a:t> под</a:t>
            </a:r>
            <a:endParaRPr lang="bg-BG" dirty="0" smtClean="0"/>
          </a:p>
          <a:p>
            <a:r>
              <a:rPr lang="bg-BG" i="1" dirty="0"/>
              <a:t> </a:t>
            </a:r>
            <a:endParaRPr lang="en-US" sz="1600" dirty="0"/>
          </a:p>
          <a:p>
            <a:pPr lvl="0"/>
            <a:endParaRPr lang="bg-BG" dirty="0"/>
          </a:p>
        </p:txBody>
      </p:sp>
    </p:spTree>
    <p:extLst>
      <p:ext uri="{BB962C8B-B14F-4D97-AF65-F5344CB8AC3E}">
        <p14:creationId xmlns:p14="http://schemas.microsoft.com/office/powerpoint/2010/main" val="1540563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7232749"/>
          </a:xfrm>
          <a:prstGeom prst="rect">
            <a:avLst/>
          </a:prstGeom>
        </p:spPr>
        <p:txBody>
          <a:bodyPr wrap="square">
            <a:spAutoFit/>
          </a:bodyPr>
          <a:lstStyle/>
          <a:p>
            <a:pPr algn="ctr"/>
            <a:r>
              <a:rPr lang="ru-RU" b="1" dirty="0" smtClean="0">
                <a:solidFill>
                  <a:schemeClr val="accent1"/>
                </a:solidFill>
              </a:rPr>
              <a:t>Практики </a:t>
            </a:r>
            <a:r>
              <a:rPr lang="ru-RU" b="1" dirty="0">
                <a:solidFill>
                  <a:schemeClr val="accent1"/>
                </a:solidFill>
              </a:rPr>
              <a:t>за </a:t>
            </a:r>
            <a:r>
              <a:rPr lang="ru-RU" b="1" dirty="0" err="1">
                <a:solidFill>
                  <a:schemeClr val="accent1"/>
                </a:solidFill>
              </a:rPr>
              <a:t>намаляване</a:t>
            </a:r>
            <a:r>
              <a:rPr lang="ru-RU" b="1" dirty="0">
                <a:solidFill>
                  <a:schemeClr val="accent1"/>
                </a:solidFill>
              </a:rPr>
              <a:t> на </a:t>
            </a:r>
            <a:r>
              <a:rPr lang="ru-RU" b="1" dirty="0" err="1">
                <a:solidFill>
                  <a:schemeClr val="accent1"/>
                </a:solidFill>
              </a:rPr>
              <a:t>емисии</a:t>
            </a:r>
            <a:r>
              <a:rPr lang="ru-RU" b="1" dirty="0">
                <a:solidFill>
                  <a:schemeClr val="accent1"/>
                </a:solidFill>
              </a:rPr>
              <a:t> на </a:t>
            </a:r>
            <a:r>
              <a:rPr lang="ru-RU" b="1" dirty="0" err="1">
                <a:solidFill>
                  <a:schemeClr val="accent1"/>
                </a:solidFill>
              </a:rPr>
              <a:t>нитратите</a:t>
            </a:r>
            <a:r>
              <a:rPr lang="ru-RU" b="1" dirty="0">
                <a:solidFill>
                  <a:schemeClr val="accent1"/>
                </a:solidFill>
              </a:rPr>
              <a:t> </a:t>
            </a:r>
            <a:r>
              <a:rPr lang="ru-RU" b="1" dirty="0" err="1">
                <a:solidFill>
                  <a:schemeClr val="accent1"/>
                </a:solidFill>
              </a:rPr>
              <a:t>във</a:t>
            </a:r>
            <a:r>
              <a:rPr lang="ru-RU" b="1" dirty="0">
                <a:solidFill>
                  <a:schemeClr val="accent1"/>
                </a:solidFill>
              </a:rPr>
              <a:t> водите, </a:t>
            </a:r>
            <a:r>
              <a:rPr lang="ru-RU" b="1" dirty="0" err="1">
                <a:solidFill>
                  <a:schemeClr val="accent1"/>
                </a:solidFill>
              </a:rPr>
              <a:t>отделени</a:t>
            </a:r>
            <a:r>
              <a:rPr lang="ru-RU" b="1" dirty="0">
                <a:solidFill>
                  <a:schemeClr val="accent1"/>
                </a:solidFill>
              </a:rPr>
              <a:t> от </a:t>
            </a:r>
            <a:r>
              <a:rPr lang="ru-RU" b="1" dirty="0" err="1">
                <a:solidFill>
                  <a:schemeClr val="accent1"/>
                </a:solidFill>
              </a:rPr>
              <a:t>селскостопански</a:t>
            </a:r>
            <a:r>
              <a:rPr lang="ru-RU" b="1" dirty="0">
                <a:solidFill>
                  <a:schemeClr val="accent1"/>
                </a:solidFill>
              </a:rPr>
              <a:t> </a:t>
            </a:r>
            <a:r>
              <a:rPr lang="ru-RU" b="1" dirty="0" err="1">
                <a:solidFill>
                  <a:schemeClr val="accent1"/>
                </a:solidFill>
              </a:rPr>
              <a:t>източници</a:t>
            </a:r>
            <a:r>
              <a:rPr lang="ru-RU" b="1" dirty="0">
                <a:solidFill>
                  <a:schemeClr val="accent1"/>
                </a:solidFill>
              </a:rPr>
              <a:t> </a:t>
            </a:r>
            <a:endParaRPr lang="ru-RU" b="1" dirty="0" smtClean="0">
              <a:solidFill>
                <a:schemeClr val="accent1"/>
              </a:solidFill>
            </a:endParaRPr>
          </a:p>
          <a:p>
            <a:pPr algn="ctr"/>
            <a:endParaRPr lang="ru-RU" b="1" dirty="0">
              <a:solidFill>
                <a:schemeClr val="accent1"/>
              </a:solidFill>
            </a:endParaRPr>
          </a:p>
          <a:p>
            <a:r>
              <a:rPr lang="ru-RU" b="1" dirty="0">
                <a:solidFill>
                  <a:schemeClr val="accent1"/>
                </a:solidFill>
              </a:rPr>
              <a:t>	</a:t>
            </a:r>
            <a:r>
              <a:rPr lang="ru-RU" b="1" dirty="0" err="1">
                <a:solidFill>
                  <a:schemeClr val="accent1"/>
                </a:solidFill>
              </a:rPr>
              <a:t>Изграждане</a:t>
            </a:r>
            <a:r>
              <a:rPr lang="ru-RU" b="1" dirty="0">
                <a:solidFill>
                  <a:schemeClr val="accent1"/>
                </a:solidFill>
              </a:rPr>
              <a:t> на </a:t>
            </a:r>
            <a:r>
              <a:rPr lang="ru-RU" b="1" dirty="0" err="1">
                <a:solidFill>
                  <a:schemeClr val="accent1"/>
                </a:solidFill>
              </a:rPr>
              <a:t>съоръжения</a:t>
            </a:r>
            <a:r>
              <a:rPr lang="ru-RU" b="1" dirty="0">
                <a:solidFill>
                  <a:schemeClr val="accent1"/>
                </a:solidFill>
              </a:rPr>
              <a:t> за </a:t>
            </a:r>
            <a:r>
              <a:rPr lang="ru-RU" b="1" dirty="0" err="1">
                <a:solidFill>
                  <a:schemeClr val="accent1"/>
                </a:solidFill>
              </a:rPr>
              <a:t>съхранение</a:t>
            </a:r>
            <a:r>
              <a:rPr lang="ru-RU" b="1" dirty="0">
                <a:solidFill>
                  <a:schemeClr val="accent1"/>
                </a:solidFill>
              </a:rPr>
              <a:t> на </a:t>
            </a:r>
            <a:r>
              <a:rPr lang="ru-RU" b="1" dirty="0" err="1">
                <a:solidFill>
                  <a:schemeClr val="accent1"/>
                </a:solidFill>
              </a:rPr>
              <a:t>оборски</a:t>
            </a:r>
            <a:r>
              <a:rPr lang="ru-RU" b="1" dirty="0">
                <a:solidFill>
                  <a:schemeClr val="accent1"/>
                </a:solidFill>
              </a:rPr>
              <a:t> </a:t>
            </a:r>
            <a:r>
              <a:rPr lang="ru-RU" b="1" dirty="0" smtClean="0">
                <a:solidFill>
                  <a:schemeClr val="accent1"/>
                </a:solidFill>
              </a:rPr>
              <a:t>тор</a:t>
            </a:r>
            <a:endParaRPr lang="ru-RU" b="1" dirty="0">
              <a:solidFill>
                <a:schemeClr val="accent1"/>
              </a:solidFill>
            </a:endParaRPr>
          </a:p>
          <a:p>
            <a:pPr marL="285750" lvl="0" indent="-285750">
              <a:buFont typeface="Wingdings" panose="05000000000000000000" pitchFamily="2" charset="2"/>
              <a:buChar char="ü"/>
            </a:pPr>
            <a:r>
              <a:rPr lang="bg-BG" sz="1600" dirty="0" smtClean="0"/>
              <a:t>с </a:t>
            </a:r>
            <a:r>
              <a:rPr lang="bg-BG" sz="1600" dirty="0"/>
              <a:t>водонепропускливи основи – дъна и стени, по начин, който не позволява проникване и замърсяване на почвата и подземните води</a:t>
            </a:r>
            <a:r>
              <a:rPr lang="bg-BG" sz="1600" dirty="0" smtClean="0"/>
              <a:t>;</a:t>
            </a:r>
          </a:p>
          <a:p>
            <a:pPr marL="285750" lvl="0" indent="-285750">
              <a:buFont typeface="Wingdings" panose="05000000000000000000" pitchFamily="2" charset="2"/>
              <a:buChar char="ü"/>
            </a:pPr>
            <a:r>
              <a:rPr lang="bg-BG" sz="1600" dirty="0" smtClean="0"/>
              <a:t>съобразен </a:t>
            </a:r>
            <a:r>
              <a:rPr lang="bg-BG" sz="1600" dirty="0"/>
              <a:t>капацитет спрямо броят на отглежданите животни и необходимия 6 месечен период на съхранение на тора (твърд и течен</a:t>
            </a:r>
            <a:r>
              <a:rPr lang="bg-BG" sz="1600" dirty="0" smtClean="0"/>
              <a:t>) </a:t>
            </a:r>
          </a:p>
          <a:p>
            <a:pPr marL="285750" lvl="0" indent="-285750">
              <a:buFont typeface="Wingdings" panose="05000000000000000000" pitchFamily="2" charset="2"/>
              <a:buChar char="ü"/>
            </a:pPr>
            <a:r>
              <a:rPr lang="bg-BG" sz="1600" dirty="0" smtClean="0"/>
              <a:t>да </a:t>
            </a:r>
            <a:r>
              <a:rPr lang="bg-BG" sz="1600" dirty="0"/>
              <a:t>не се изграждат съоръжения за съхранение на твърд оборски тор в близост до повърхностни водни </a:t>
            </a:r>
            <a:r>
              <a:rPr lang="bg-BG" sz="1600" dirty="0" smtClean="0"/>
              <a:t>обекти (най-малко 20 м)</a:t>
            </a:r>
          </a:p>
          <a:p>
            <a:pPr marL="285750" lvl="0" indent="-285750">
              <a:buFont typeface="Wingdings" panose="05000000000000000000" pitchFamily="2" charset="2"/>
              <a:buChar char="ü"/>
            </a:pPr>
            <a:r>
              <a:rPr lang="bg-BG" sz="1600" dirty="0" smtClean="0"/>
              <a:t>да не се изграждат съоръжения за съхранение на течен оборски тор върху терени с наклон (по-голям от 6</a:t>
            </a:r>
            <a:r>
              <a:rPr lang="bg-BG" sz="1600" baseline="30000" dirty="0" smtClean="0"/>
              <a:t>о</a:t>
            </a:r>
            <a:r>
              <a:rPr lang="bg-BG" sz="1600" dirty="0" smtClean="0"/>
              <a:t> и в близост до повърхностни водни обекти)</a:t>
            </a:r>
          </a:p>
          <a:p>
            <a:pPr marL="285750" lvl="0" indent="-285750">
              <a:buFont typeface="Wingdings" panose="05000000000000000000" pitchFamily="2" charset="2"/>
              <a:buChar char="ü"/>
            </a:pPr>
            <a:r>
              <a:rPr lang="bg-BG" sz="1600" dirty="0" smtClean="0"/>
              <a:t>да </a:t>
            </a:r>
            <a:r>
              <a:rPr lang="bg-BG" sz="1600" dirty="0"/>
              <a:t>се поддържат изправни резервоарите, цистерните и тръбопроводите за предотвратяване на </a:t>
            </a:r>
            <a:r>
              <a:rPr lang="bg-BG" sz="1600" dirty="0" smtClean="0"/>
              <a:t>течове</a:t>
            </a:r>
          </a:p>
          <a:p>
            <a:pPr marL="285750" lvl="0" indent="-285750">
              <a:buFont typeface="Wingdings" panose="05000000000000000000" pitchFamily="2" charset="2"/>
              <a:buChar char="ü"/>
            </a:pPr>
            <a:endParaRPr lang="bg-BG" sz="1600" dirty="0" smtClean="0"/>
          </a:p>
          <a:p>
            <a:pPr lvl="0"/>
            <a:r>
              <a:rPr lang="bg-BG" sz="1600" dirty="0" smtClean="0"/>
              <a:t>В </a:t>
            </a:r>
            <a:r>
              <a:rPr lang="bg-BG" sz="1600" dirty="0"/>
              <a:t>случаите, когато не стопанисвате земя или стопанисвате, но в по-малък размер от тази, необходима за оползотворяване на тора, е необходимо сключване на договор с друго лице (преработвателно предприятие) за ежедневното му извозване и </a:t>
            </a:r>
            <a:r>
              <a:rPr lang="bg-BG" sz="1600" dirty="0" err="1"/>
              <a:t>последващо</a:t>
            </a:r>
            <a:r>
              <a:rPr lang="bg-BG" sz="1600" dirty="0"/>
              <a:t> оползотворяване.</a:t>
            </a:r>
          </a:p>
          <a:p>
            <a:endParaRPr lang="ru-RU" b="1" dirty="0" smtClean="0">
              <a:solidFill>
                <a:schemeClr val="accent1"/>
              </a:solidFill>
            </a:endParaRPr>
          </a:p>
          <a:p>
            <a:pPr lvl="0"/>
            <a:endParaRPr lang="bg-BG" b="1" dirty="0" smtClean="0">
              <a:solidFill>
                <a:schemeClr val="accent1"/>
              </a:solidFill>
            </a:endParaRPr>
          </a:p>
          <a:p>
            <a:endParaRPr lang="bg-BG" b="1" dirty="0">
              <a:solidFill>
                <a:schemeClr val="accent1"/>
              </a:solidFill>
            </a:endParaRPr>
          </a:p>
        </p:txBody>
      </p:sp>
    </p:spTree>
    <p:extLst>
      <p:ext uri="{BB962C8B-B14F-4D97-AF65-F5344CB8AC3E}">
        <p14:creationId xmlns:p14="http://schemas.microsoft.com/office/powerpoint/2010/main" val="388674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4232807" y="557015"/>
            <a:ext cx="3365024" cy="454292"/>
          </a:xfrm>
          <a:prstGeom prst="rect">
            <a:avLst/>
          </a:prstGeom>
        </p:spPr>
        <p:txBody>
          <a:bodyPr wrap="none">
            <a:spAutoFit/>
          </a:bodyPr>
          <a:lstStyle/>
          <a:p>
            <a:pPr lvl="0">
              <a:lnSpc>
                <a:spcPct val="150000"/>
              </a:lnSpc>
              <a:spcBef>
                <a:spcPts val="200"/>
              </a:spcBef>
              <a:spcAft>
                <a:spcPts val="600"/>
              </a:spcAft>
            </a:pPr>
            <a:r>
              <a:rPr lang="bg-BG" b="1" dirty="0">
                <a:solidFill>
                  <a:srgbClr val="00B050"/>
                </a:solidFill>
                <a:ea typeface="等线 Light"/>
                <a:cs typeface="Times New Roman" panose="02020603050405020304" pitchFamily="18" charset="0"/>
              </a:rPr>
              <a:t>ИЗМЕНЕНИЕТО НА КЛИМАТА</a:t>
            </a:r>
            <a:endParaRPr lang="bg-BG" b="1" dirty="0">
              <a:solidFill>
                <a:srgbClr val="00B050"/>
              </a:solidFill>
              <a:effectLst/>
              <a:ea typeface="等线 Light"/>
              <a:cs typeface="Times New Roman" panose="02020603050405020304" pitchFamily="18" charset="0"/>
            </a:endParaRPr>
          </a:p>
        </p:txBody>
      </p:sp>
      <p:sp>
        <p:nvSpPr>
          <p:cNvPr id="5" name="Rectangle 4"/>
          <p:cNvSpPr/>
          <p:nvPr/>
        </p:nvSpPr>
        <p:spPr>
          <a:xfrm>
            <a:off x="871539" y="1397674"/>
            <a:ext cx="10758486" cy="4062651"/>
          </a:xfrm>
          <a:prstGeom prst="rect">
            <a:avLst/>
          </a:prstGeom>
        </p:spPr>
        <p:txBody>
          <a:bodyPr wrap="square">
            <a:spAutoFit/>
          </a:bodyPr>
          <a:lstStyle/>
          <a:p>
            <a:pPr algn="ctr">
              <a:lnSpc>
                <a:spcPct val="150000"/>
              </a:lnSpc>
              <a:spcAft>
                <a:spcPts val="600"/>
              </a:spcAft>
            </a:pPr>
            <a:r>
              <a:rPr lang="bg-BG" u="sng" dirty="0" smtClean="0">
                <a:latin typeface="+mj-lt"/>
                <a:ea typeface="Calibri" panose="020F0502020204030204" pitchFamily="34" charset="0"/>
                <a:cs typeface="Times New Roman" panose="02020603050405020304" pitchFamily="18" charset="0"/>
              </a:rPr>
              <a:t> </a:t>
            </a:r>
            <a:r>
              <a:rPr lang="bg-BG" b="1" u="sng" dirty="0" smtClean="0">
                <a:solidFill>
                  <a:srgbClr val="00B050"/>
                </a:solidFill>
                <a:latin typeface="+mj-lt"/>
                <a:ea typeface="Calibri" panose="020F0502020204030204" pitchFamily="34" charset="0"/>
                <a:cs typeface="Times New Roman" panose="02020603050405020304" pitchFamily="18" charset="0"/>
              </a:rPr>
              <a:t>Целта</a:t>
            </a:r>
            <a:r>
              <a:rPr lang="bg-BG" b="1" dirty="0" smtClean="0">
                <a:solidFill>
                  <a:srgbClr val="00B050"/>
                </a:solidFill>
                <a:latin typeface="+mj-lt"/>
                <a:ea typeface="Calibri" panose="020F0502020204030204" pitchFamily="34" charset="0"/>
                <a:cs typeface="Times New Roman" panose="02020603050405020304" pitchFamily="18" charset="0"/>
              </a:rPr>
              <a:t> </a:t>
            </a:r>
            <a:r>
              <a:rPr lang="bg-BG" b="1" dirty="0">
                <a:solidFill>
                  <a:srgbClr val="00B050"/>
                </a:solidFill>
                <a:latin typeface="+mj-lt"/>
                <a:ea typeface="Calibri" panose="020F0502020204030204" pitchFamily="34" charset="0"/>
                <a:cs typeface="Times New Roman" panose="02020603050405020304" pitchFamily="18" charset="0"/>
              </a:rPr>
              <a:t>е да бъдат подкрепени действия допринасящи за:</a:t>
            </a:r>
            <a:endParaRPr lang="bg-BG" sz="1600" b="1" dirty="0">
              <a:solidFill>
                <a:srgbClr val="00B050"/>
              </a:solidFill>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990600" algn="l"/>
              </a:tabLst>
            </a:pPr>
            <a:r>
              <a:rPr lang="bg-BG" b="1" dirty="0">
                <a:latin typeface="+mj-lt"/>
                <a:ea typeface="Calibri" panose="020F0502020204030204" pitchFamily="34" charset="0"/>
                <a:cs typeface="Times New Roman" panose="02020603050405020304" pitchFamily="18" charset="0"/>
              </a:rPr>
              <a:t>Смекчаване</a:t>
            </a:r>
            <a:r>
              <a:rPr lang="bg-BG" dirty="0">
                <a:latin typeface="+mj-lt"/>
                <a:ea typeface="Calibri" panose="020F0502020204030204" pitchFamily="34" charset="0"/>
                <a:cs typeface="Times New Roman" panose="02020603050405020304" pitchFamily="18" charset="0"/>
              </a:rPr>
              <a:t> (измененията на климата) - ограничаване на източниците или поглъщането на парникови газове (ПГ); </a:t>
            </a:r>
            <a:endParaRPr lang="bg-BG" sz="1600" dirty="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990600" algn="l"/>
              </a:tabLst>
            </a:pPr>
            <a:r>
              <a:rPr lang="bg-BG" b="1" dirty="0">
                <a:latin typeface="+mj-lt"/>
                <a:ea typeface="Calibri" panose="020F0502020204030204" pitchFamily="34" charset="0"/>
                <a:cs typeface="Times New Roman" panose="02020603050405020304" pitchFamily="18" charset="0"/>
              </a:rPr>
              <a:t>Адаптиране </a:t>
            </a:r>
            <a:r>
              <a:rPr lang="bg-BG" dirty="0">
                <a:latin typeface="+mj-lt"/>
                <a:ea typeface="Calibri" panose="020F0502020204030204" pitchFamily="34" charset="0"/>
                <a:cs typeface="Times New Roman" panose="02020603050405020304" pitchFamily="18" charset="0"/>
              </a:rPr>
              <a:t>(към последиците от измененията на климата) </a:t>
            </a:r>
            <a:r>
              <a:rPr lang="bg-BG" b="1" dirty="0">
                <a:latin typeface="+mj-lt"/>
                <a:ea typeface="Calibri" panose="020F0502020204030204" pitchFamily="34" charset="0"/>
                <a:cs typeface="Times New Roman" panose="02020603050405020304" pitchFamily="18" charset="0"/>
              </a:rPr>
              <a:t>- </a:t>
            </a:r>
            <a:r>
              <a:rPr lang="bg-BG" dirty="0">
                <a:latin typeface="+mj-lt"/>
                <a:ea typeface="Times New Roman" panose="02020603050405020304" pitchFamily="18" charset="0"/>
                <a:cs typeface="Times New Roman" panose="02020603050405020304" pitchFamily="18" charset="0"/>
              </a:rPr>
              <a:t>процесът на приспособяване към действителни или очаквани неблагоприятни въздействия на изменението на климата, както и предприемане на подходящи действия за предотвратяване или свеждане до минимум на щетите, които тези въздействия биха могли да причинят;</a:t>
            </a:r>
            <a:endParaRPr lang="bg-BG" sz="1600" dirty="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Wingdings" panose="05000000000000000000" pitchFamily="2" charset="2"/>
              <a:buChar char=""/>
              <a:tabLst>
                <a:tab pos="990600" algn="l"/>
              </a:tabLst>
            </a:pPr>
            <a:r>
              <a:rPr lang="bg-BG" b="1" dirty="0">
                <a:latin typeface="+mj-lt"/>
                <a:ea typeface="Calibri" panose="020F0502020204030204" pitchFamily="34" charset="0"/>
                <a:cs typeface="Times New Roman" panose="02020603050405020304" pitchFamily="18" charset="0"/>
              </a:rPr>
              <a:t>Използване на устойчива енергия.</a:t>
            </a:r>
            <a:endParaRPr lang="bg-BG"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867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6463308"/>
          </a:xfrm>
          <a:prstGeom prst="rect">
            <a:avLst/>
          </a:prstGeom>
        </p:spPr>
        <p:txBody>
          <a:bodyPr wrap="square">
            <a:spAutoFit/>
          </a:bodyPr>
          <a:lstStyle/>
          <a:p>
            <a:r>
              <a:rPr lang="ru-RU" b="1" dirty="0" smtClean="0">
                <a:solidFill>
                  <a:schemeClr val="accent1"/>
                </a:solidFill>
              </a:rPr>
              <a:t></a:t>
            </a:r>
            <a:r>
              <a:rPr lang="ru-RU" b="1" dirty="0">
                <a:solidFill>
                  <a:schemeClr val="accent1"/>
                </a:solidFill>
              </a:rPr>
              <a:t>	Управление на </a:t>
            </a:r>
            <a:r>
              <a:rPr lang="ru-RU" b="1" dirty="0" err="1">
                <a:solidFill>
                  <a:schemeClr val="accent1"/>
                </a:solidFill>
              </a:rPr>
              <a:t>процесите</a:t>
            </a:r>
            <a:r>
              <a:rPr lang="ru-RU" b="1" dirty="0">
                <a:solidFill>
                  <a:schemeClr val="accent1"/>
                </a:solidFill>
              </a:rPr>
              <a:t> по </a:t>
            </a:r>
            <a:r>
              <a:rPr lang="ru-RU" b="1" dirty="0" err="1">
                <a:solidFill>
                  <a:schemeClr val="accent1"/>
                </a:solidFill>
              </a:rPr>
              <a:t>прилагане</a:t>
            </a:r>
            <a:r>
              <a:rPr lang="ru-RU" b="1" dirty="0">
                <a:solidFill>
                  <a:schemeClr val="accent1"/>
                </a:solidFill>
              </a:rPr>
              <a:t> на органичен тор в </a:t>
            </a:r>
            <a:r>
              <a:rPr lang="ru-RU" b="1" dirty="0" err="1" smtClean="0">
                <a:solidFill>
                  <a:schemeClr val="accent1"/>
                </a:solidFill>
              </a:rPr>
              <a:t>почвата</a:t>
            </a:r>
            <a:endParaRPr lang="ru-RU" b="1" dirty="0" smtClean="0">
              <a:solidFill>
                <a:schemeClr val="accent1"/>
              </a:solidFill>
            </a:endParaRPr>
          </a:p>
          <a:p>
            <a:endParaRPr lang="ru-RU" b="1" dirty="0" smtClean="0">
              <a:solidFill>
                <a:schemeClr val="accent1"/>
              </a:solidFill>
            </a:endParaRPr>
          </a:p>
          <a:p>
            <a:pPr marL="285750" lvl="0" indent="-285750">
              <a:buFont typeface="Wingdings" panose="05000000000000000000" pitchFamily="2" charset="2"/>
              <a:buChar char="ü"/>
            </a:pPr>
            <a:r>
              <a:rPr lang="bg-BG" dirty="0" smtClean="0"/>
              <a:t>Не се </a:t>
            </a:r>
            <a:r>
              <a:rPr lang="bg-BG" dirty="0"/>
              <a:t>внася пресен оборски тор</a:t>
            </a:r>
          </a:p>
          <a:p>
            <a:pPr marL="285750" lvl="0" indent="-285750">
              <a:buFont typeface="Wingdings" panose="05000000000000000000" pitchFamily="2" charset="2"/>
              <a:buChar char="ü"/>
            </a:pPr>
            <a:r>
              <a:rPr lang="bg-BG" dirty="0" smtClean="0"/>
              <a:t>Не се </a:t>
            </a:r>
            <a:r>
              <a:rPr lang="bg-BG" dirty="0"/>
              <a:t>внася на замръзнала, както и на почва, изцяло или отчасти покрита със снежна покривка; </a:t>
            </a:r>
            <a:r>
              <a:rPr lang="bg-BG" dirty="0" err="1"/>
              <a:t>преовлажнена</a:t>
            </a:r>
            <a:r>
              <a:rPr lang="bg-BG" dirty="0"/>
              <a:t> или наводнена почва</a:t>
            </a:r>
          </a:p>
          <a:p>
            <a:pPr marL="285750" lvl="0" indent="-285750">
              <a:buFont typeface="Wingdings" panose="05000000000000000000" pitchFamily="2" charset="2"/>
              <a:buChar char="ü"/>
            </a:pPr>
            <a:r>
              <a:rPr lang="bg-BG" dirty="0" smtClean="0"/>
              <a:t>Да не </a:t>
            </a:r>
            <a:r>
              <a:rPr lang="bg-BG" dirty="0"/>
              <a:t>се надвишава нормата от 17 кг азот на декар</a:t>
            </a:r>
          </a:p>
          <a:p>
            <a:pPr marL="285750" lvl="0" indent="-285750">
              <a:buFont typeface="Wingdings" panose="05000000000000000000" pitchFamily="2" charset="2"/>
              <a:buChar char="ü"/>
            </a:pPr>
            <a:r>
              <a:rPr lang="bg-BG" dirty="0" smtClean="0"/>
              <a:t>Да се </a:t>
            </a:r>
            <a:r>
              <a:rPr lang="bg-BG" dirty="0"/>
              <a:t>спазват </a:t>
            </a:r>
            <a:r>
              <a:rPr lang="bg-BG" dirty="0" err="1"/>
              <a:t>отстоянията</a:t>
            </a:r>
            <a:r>
              <a:rPr lang="bg-BG" dirty="0"/>
              <a:t> от водните обекти</a:t>
            </a:r>
          </a:p>
          <a:p>
            <a:pPr marL="285750" lvl="0" indent="-285750">
              <a:buFont typeface="Wingdings" panose="05000000000000000000" pitchFamily="2" charset="2"/>
              <a:buChar char="ü"/>
            </a:pPr>
            <a:r>
              <a:rPr lang="bg-BG" dirty="0" smtClean="0"/>
              <a:t>Да се </a:t>
            </a:r>
            <a:r>
              <a:rPr lang="bg-BG" dirty="0"/>
              <a:t>съобразява наклона на терена при прилагане </a:t>
            </a:r>
          </a:p>
          <a:p>
            <a:pPr marL="285750" lvl="0" indent="-285750">
              <a:buFont typeface="Wingdings" panose="05000000000000000000" pitchFamily="2" charset="2"/>
              <a:buChar char="ü"/>
            </a:pPr>
            <a:r>
              <a:rPr lang="bg-BG" dirty="0" smtClean="0"/>
              <a:t>Да се </a:t>
            </a:r>
            <a:r>
              <a:rPr lang="bg-BG" dirty="0"/>
              <a:t>спазват забранителните периоди, в които не е препоръчително торенето </a:t>
            </a:r>
          </a:p>
          <a:p>
            <a:pPr marL="285750" lvl="0" indent="-285750">
              <a:buFont typeface="Wingdings" panose="05000000000000000000" pitchFamily="2" charset="2"/>
              <a:buChar char="ü"/>
            </a:pPr>
            <a:r>
              <a:rPr lang="bg-BG" dirty="0" smtClean="0"/>
              <a:t>Да се </a:t>
            </a:r>
            <a:r>
              <a:rPr lang="bg-BG" dirty="0"/>
              <a:t>прилагат непосредствено преди възможен дъжд или по възможност да се извършва поливане след прилагането </a:t>
            </a:r>
          </a:p>
          <a:p>
            <a:pPr marL="285750" lvl="0" indent="-285750">
              <a:buFont typeface="Wingdings" panose="05000000000000000000" pitchFamily="2" charset="2"/>
              <a:buChar char="ü"/>
            </a:pPr>
            <a:r>
              <a:rPr lang="bg-BG" dirty="0" smtClean="0"/>
              <a:t>Оборският тор </a:t>
            </a:r>
            <a:r>
              <a:rPr lang="bg-BG" dirty="0"/>
              <a:t>се внася с подходяща почвообработваща техника, непосредствено преди основната обработката на почвата, във връзка с подготовката й за засяване или засаждане на културите.</a:t>
            </a:r>
          </a:p>
          <a:p>
            <a:endParaRPr lang="ru-RU" b="1" dirty="0">
              <a:solidFill>
                <a:schemeClr val="accent1"/>
              </a:solidFill>
            </a:endParaRPr>
          </a:p>
          <a:p>
            <a:pPr marL="285750" indent="-285750">
              <a:buFont typeface="Wingdings" panose="05000000000000000000" pitchFamily="2" charset="2"/>
              <a:buChar char="ü"/>
            </a:pPr>
            <a:endParaRPr lang="ru-RU" b="1" dirty="0" smtClean="0">
              <a:solidFill>
                <a:schemeClr val="accent1"/>
              </a:solidFill>
            </a:endParaRPr>
          </a:p>
          <a:p>
            <a:endParaRPr lang="ru-RU" b="1" i="1" dirty="0"/>
          </a:p>
          <a:p>
            <a:pPr lvl="0"/>
            <a:endParaRPr lang="bg-BG" b="1" dirty="0" smtClean="0">
              <a:solidFill>
                <a:schemeClr val="accent1"/>
              </a:solidFill>
            </a:endParaRPr>
          </a:p>
          <a:p>
            <a:endParaRPr lang="bg-BG" b="1" dirty="0">
              <a:solidFill>
                <a:schemeClr val="accent1"/>
              </a:solidFill>
            </a:endParaRPr>
          </a:p>
        </p:txBody>
      </p:sp>
    </p:spTree>
    <p:extLst>
      <p:ext uri="{BB962C8B-B14F-4D97-AF65-F5344CB8AC3E}">
        <p14:creationId xmlns:p14="http://schemas.microsoft.com/office/powerpoint/2010/main" val="327145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6740307"/>
          </a:xfrm>
          <a:prstGeom prst="rect">
            <a:avLst/>
          </a:prstGeom>
        </p:spPr>
        <p:txBody>
          <a:bodyPr wrap="square">
            <a:spAutoFit/>
          </a:bodyPr>
          <a:lstStyle/>
          <a:p>
            <a:pPr algn="ctr"/>
            <a:r>
              <a:rPr lang="ru-RU" b="1" dirty="0" smtClean="0">
                <a:solidFill>
                  <a:schemeClr val="accent1"/>
                </a:solidFill>
              </a:rPr>
              <a:t>Практики в </a:t>
            </a:r>
            <a:r>
              <a:rPr lang="ru-RU" b="1" dirty="0" err="1" smtClean="0">
                <a:solidFill>
                  <a:schemeClr val="accent1"/>
                </a:solidFill>
              </a:rPr>
              <a:t>пчеларството</a:t>
            </a:r>
            <a:endParaRPr lang="ru-RU" b="1" dirty="0" smtClean="0">
              <a:solidFill>
                <a:schemeClr val="accent1"/>
              </a:solidFill>
            </a:endParaRPr>
          </a:p>
          <a:p>
            <a:pPr algn="ctr"/>
            <a:endParaRPr lang="ru-RU" b="1" dirty="0">
              <a:solidFill>
                <a:schemeClr val="accent1"/>
              </a:solidFill>
            </a:endParaRPr>
          </a:p>
          <a:p>
            <a:r>
              <a:rPr lang="ru-RU" b="1" dirty="0">
                <a:solidFill>
                  <a:schemeClr val="accent1"/>
                </a:solidFill>
              </a:rPr>
              <a:t>	</a:t>
            </a:r>
            <a:r>
              <a:rPr lang="ru-RU" b="1" dirty="0" smtClean="0">
                <a:solidFill>
                  <a:schemeClr val="accent1"/>
                </a:solidFill>
              </a:rPr>
              <a:t>Подвижно </a:t>
            </a:r>
            <a:r>
              <a:rPr lang="ru-RU" b="1" dirty="0" err="1">
                <a:solidFill>
                  <a:schemeClr val="accent1"/>
                </a:solidFill>
              </a:rPr>
              <a:t>пчеларство</a:t>
            </a:r>
            <a:r>
              <a:rPr lang="ru-RU" b="1" dirty="0">
                <a:solidFill>
                  <a:schemeClr val="accent1"/>
                </a:solidFill>
              </a:rPr>
              <a:t>: </a:t>
            </a:r>
            <a:r>
              <a:rPr lang="ru-RU" b="1" dirty="0" err="1">
                <a:solidFill>
                  <a:schemeClr val="accent1"/>
                </a:solidFill>
              </a:rPr>
              <a:t>Подсигуряване</a:t>
            </a:r>
            <a:r>
              <a:rPr lang="ru-RU" b="1" dirty="0">
                <a:solidFill>
                  <a:schemeClr val="accent1"/>
                </a:solidFill>
              </a:rPr>
              <a:t> разнообразна паша на </a:t>
            </a:r>
            <a:r>
              <a:rPr lang="ru-RU" b="1" dirty="0" err="1">
                <a:solidFill>
                  <a:schemeClr val="accent1"/>
                </a:solidFill>
              </a:rPr>
              <a:t>пчелите</a:t>
            </a:r>
            <a:r>
              <a:rPr lang="ru-RU" b="1" dirty="0">
                <a:solidFill>
                  <a:schemeClr val="accent1"/>
                </a:solidFill>
              </a:rPr>
              <a:t> чрез </a:t>
            </a:r>
            <a:r>
              <a:rPr lang="ru-RU" b="1" dirty="0" err="1">
                <a:solidFill>
                  <a:schemeClr val="accent1"/>
                </a:solidFill>
              </a:rPr>
              <a:t>преместване</a:t>
            </a:r>
            <a:r>
              <a:rPr lang="ru-RU" b="1" dirty="0">
                <a:solidFill>
                  <a:schemeClr val="accent1"/>
                </a:solidFill>
              </a:rPr>
              <a:t> на </a:t>
            </a:r>
            <a:r>
              <a:rPr lang="ru-RU" b="1" dirty="0" err="1">
                <a:solidFill>
                  <a:schemeClr val="accent1"/>
                </a:solidFill>
              </a:rPr>
              <a:t>пчелни</a:t>
            </a:r>
            <a:r>
              <a:rPr lang="ru-RU" b="1" dirty="0">
                <a:solidFill>
                  <a:schemeClr val="accent1"/>
                </a:solidFill>
              </a:rPr>
              <a:t> семейства за </a:t>
            </a:r>
            <a:r>
              <a:rPr lang="ru-RU" b="1" dirty="0" err="1">
                <a:solidFill>
                  <a:schemeClr val="accent1"/>
                </a:solidFill>
              </a:rPr>
              <a:t>извършване</a:t>
            </a:r>
            <a:r>
              <a:rPr lang="ru-RU" b="1" dirty="0">
                <a:solidFill>
                  <a:schemeClr val="accent1"/>
                </a:solidFill>
              </a:rPr>
              <a:t> на сезонна </a:t>
            </a:r>
            <a:r>
              <a:rPr lang="ru-RU" b="1" dirty="0" smtClean="0">
                <a:solidFill>
                  <a:schemeClr val="accent1"/>
                </a:solidFill>
              </a:rPr>
              <a:t>паша	</a:t>
            </a:r>
          </a:p>
          <a:p>
            <a:pPr marL="285750" lvl="0" indent="-285750">
              <a:buFont typeface="Wingdings" panose="05000000000000000000" pitchFamily="2" charset="2"/>
              <a:buChar char="ü"/>
            </a:pPr>
            <a:r>
              <a:rPr lang="bg-BG" dirty="0" smtClean="0"/>
              <a:t>Изготвяне на предварителен план за избор на подходящи площи за преместване на пчелните семейства</a:t>
            </a:r>
          </a:p>
          <a:p>
            <a:pPr marL="285750" lvl="0" indent="-285750">
              <a:buFont typeface="Wingdings" panose="05000000000000000000" pitchFamily="2" charset="2"/>
              <a:buChar char="ü"/>
            </a:pPr>
            <a:r>
              <a:rPr lang="bg-BG" dirty="0" smtClean="0"/>
              <a:t>Съобразяване </a:t>
            </a:r>
            <a:r>
              <a:rPr lang="bg-BG" dirty="0"/>
              <a:t>на броя на пчелните семейства, които ще се преместват с вида, количеството и качеството на пчелната </a:t>
            </a:r>
            <a:r>
              <a:rPr lang="bg-BG" dirty="0" err="1" smtClean="0"/>
              <a:t>паша</a:t>
            </a:r>
            <a:endParaRPr lang="bg-BG" dirty="0" smtClean="0"/>
          </a:p>
          <a:p>
            <a:pPr marL="285750" lvl="0" indent="-285750">
              <a:buFont typeface="Wingdings" panose="05000000000000000000" pitchFamily="2" charset="2"/>
              <a:buChar char="ü"/>
            </a:pPr>
            <a:r>
              <a:rPr lang="bg-BG" dirty="0" smtClean="0"/>
              <a:t>Разстоянието </a:t>
            </a:r>
            <a:r>
              <a:rPr lang="bg-BG" dirty="0"/>
              <a:t>от основния пчелин да е достатъчно, така че да се гарантира разрушаването на условния рефлекс за ориентация, за да няма загуба на пчели поради </a:t>
            </a:r>
            <a:r>
              <a:rPr lang="bg-BG" dirty="0" err="1" smtClean="0"/>
              <a:t>връ</a:t>
            </a:r>
            <a:r>
              <a:rPr lang="en-US" dirty="0" smtClean="0"/>
              <a:t>cc</a:t>
            </a:r>
            <a:r>
              <a:rPr lang="bg-BG" dirty="0" err="1" smtClean="0"/>
              <a:t>щането</a:t>
            </a:r>
            <a:r>
              <a:rPr lang="bg-BG" dirty="0" smtClean="0"/>
              <a:t> </a:t>
            </a:r>
            <a:r>
              <a:rPr lang="bg-BG" dirty="0"/>
              <a:t>им на старото </a:t>
            </a:r>
            <a:r>
              <a:rPr lang="bg-BG" dirty="0" smtClean="0"/>
              <a:t>място (Това </a:t>
            </a:r>
            <a:r>
              <a:rPr lang="bg-BG" dirty="0"/>
              <a:t>се отнася за всяко следващо </a:t>
            </a:r>
            <a:r>
              <a:rPr lang="bg-BG" dirty="0" smtClean="0"/>
              <a:t>преместване)</a:t>
            </a:r>
          </a:p>
          <a:p>
            <a:pPr marL="285750" lvl="0" indent="-285750">
              <a:buFont typeface="Wingdings" panose="05000000000000000000" pitchFamily="2" charset="2"/>
              <a:buChar char="ü"/>
            </a:pPr>
            <a:r>
              <a:rPr lang="bg-BG" dirty="0" smtClean="0"/>
              <a:t>Придвижването </a:t>
            </a:r>
            <a:r>
              <a:rPr lang="bg-BG" dirty="0"/>
              <a:t>на пчелните семейства да става само с необходимите ветеринарномедицински документи, при спазване на </a:t>
            </a:r>
            <a:r>
              <a:rPr lang="bg-BG" dirty="0" err="1"/>
              <a:t>отстоянията</a:t>
            </a:r>
            <a:r>
              <a:rPr lang="bg-BG" dirty="0"/>
              <a:t> от други пчелини , предвидени в Закона за </a:t>
            </a:r>
            <a:r>
              <a:rPr lang="bg-BG" dirty="0" smtClean="0"/>
              <a:t>пчеларството</a:t>
            </a:r>
            <a:endParaRPr lang="bg-BG" dirty="0"/>
          </a:p>
          <a:p>
            <a:endParaRPr lang="ru-RU" b="1" dirty="0">
              <a:solidFill>
                <a:schemeClr val="accent1"/>
              </a:solidFill>
            </a:endParaRPr>
          </a:p>
          <a:p>
            <a:pPr marL="285750" indent="-285750">
              <a:buFont typeface="Wingdings" panose="05000000000000000000" pitchFamily="2" charset="2"/>
              <a:buChar char="ü"/>
            </a:pPr>
            <a:endParaRPr lang="ru-RU" b="1" dirty="0" smtClean="0">
              <a:solidFill>
                <a:schemeClr val="accent1"/>
              </a:solidFill>
            </a:endParaRPr>
          </a:p>
          <a:p>
            <a:endParaRPr lang="ru-RU" b="1" i="1" dirty="0"/>
          </a:p>
          <a:p>
            <a:pPr lvl="0"/>
            <a:endParaRPr lang="bg-BG" b="1" dirty="0" smtClean="0">
              <a:solidFill>
                <a:schemeClr val="accent1"/>
              </a:solidFill>
            </a:endParaRPr>
          </a:p>
          <a:p>
            <a:endParaRPr lang="bg-BG" b="1" dirty="0">
              <a:solidFill>
                <a:schemeClr val="accent1"/>
              </a:solidFill>
            </a:endParaRPr>
          </a:p>
        </p:txBody>
      </p:sp>
    </p:spTree>
    <p:extLst>
      <p:ext uri="{BB962C8B-B14F-4D97-AF65-F5344CB8AC3E}">
        <p14:creationId xmlns:p14="http://schemas.microsoft.com/office/powerpoint/2010/main" val="3195672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7017306"/>
          </a:xfrm>
          <a:prstGeom prst="rect">
            <a:avLst/>
          </a:prstGeom>
        </p:spPr>
        <p:txBody>
          <a:bodyPr wrap="square">
            <a:spAutoFit/>
          </a:bodyPr>
          <a:lstStyle/>
          <a:p>
            <a:pPr algn="ctr"/>
            <a:endParaRPr lang="ru-RU" b="1" dirty="0">
              <a:solidFill>
                <a:schemeClr val="accent1"/>
              </a:solidFill>
            </a:endParaRPr>
          </a:p>
          <a:p>
            <a:r>
              <a:rPr lang="ru-RU" b="1" dirty="0">
                <a:solidFill>
                  <a:schemeClr val="accent1"/>
                </a:solidFill>
              </a:rPr>
              <a:t>	</a:t>
            </a:r>
            <a:r>
              <a:rPr lang="ru-RU" b="1" dirty="0" err="1" smtClean="0">
                <a:solidFill>
                  <a:schemeClr val="accent1"/>
                </a:solidFill>
              </a:rPr>
              <a:t>Стимулиране</a:t>
            </a:r>
            <a:r>
              <a:rPr lang="ru-RU" b="1" dirty="0" smtClean="0">
                <a:solidFill>
                  <a:schemeClr val="accent1"/>
                </a:solidFill>
              </a:rPr>
              <a:t> </a:t>
            </a:r>
            <a:r>
              <a:rPr lang="ru-RU" b="1" dirty="0">
                <a:solidFill>
                  <a:schemeClr val="accent1"/>
                </a:solidFill>
              </a:rPr>
              <a:t>на </a:t>
            </a:r>
            <a:r>
              <a:rPr lang="ru-RU" b="1" dirty="0" err="1">
                <a:solidFill>
                  <a:schemeClr val="accent1"/>
                </a:solidFill>
              </a:rPr>
              <a:t>сътрудничеството</a:t>
            </a:r>
            <a:r>
              <a:rPr lang="ru-RU" b="1" dirty="0">
                <a:solidFill>
                  <a:schemeClr val="accent1"/>
                </a:solidFill>
              </a:rPr>
              <a:t> между </a:t>
            </a:r>
            <a:r>
              <a:rPr lang="ru-RU" b="1" dirty="0" err="1">
                <a:solidFill>
                  <a:schemeClr val="accent1"/>
                </a:solidFill>
              </a:rPr>
              <a:t>растениевъди</a:t>
            </a:r>
            <a:r>
              <a:rPr lang="ru-RU" b="1" dirty="0">
                <a:solidFill>
                  <a:schemeClr val="accent1"/>
                </a:solidFill>
              </a:rPr>
              <a:t> и пчелари за </a:t>
            </a:r>
            <a:r>
              <a:rPr lang="ru-RU" b="1" dirty="0" err="1">
                <a:solidFill>
                  <a:schemeClr val="accent1"/>
                </a:solidFill>
              </a:rPr>
              <a:t>предоставяне</a:t>
            </a:r>
            <a:r>
              <a:rPr lang="ru-RU" b="1" dirty="0">
                <a:solidFill>
                  <a:schemeClr val="accent1"/>
                </a:solidFill>
              </a:rPr>
              <a:t> на услуга по </a:t>
            </a:r>
            <a:r>
              <a:rPr lang="ru-RU" b="1" dirty="0" err="1">
                <a:solidFill>
                  <a:schemeClr val="accent1"/>
                </a:solidFill>
              </a:rPr>
              <a:t>осигуряване</a:t>
            </a:r>
            <a:r>
              <a:rPr lang="ru-RU" b="1" dirty="0">
                <a:solidFill>
                  <a:schemeClr val="accent1"/>
                </a:solidFill>
              </a:rPr>
              <a:t> на </a:t>
            </a:r>
            <a:r>
              <a:rPr lang="ru-RU" b="1" dirty="0" err="1">
                <a:solidFill>
                  <a:schemeClr val="accent1"/>
                </a:solidFill>
              </a:rPr>
              <a:t>естествено</a:t>
            </a:r>
            <a:r>
              <a:rPr lang="ru-RU" b="1" dirty="0">
                <a:solidFill>
                  <a:schemeClr val="accent1"/>
                </a:solidFill>
              </a:rPr>
              <a:t> </a:t>
            </a:r>
            <a:r>
              <a:rPr lang="ru-RU" b="1" dirty="0" err="1" smtClean="0">
                <a:solidFill>
                  <a:schemeClr val="accent1"/>
                </a:solidFill>
              </a:rPr>
              <a:t>опрашване</a:t>
            </a:r>
            <a:endParaRPr lang="ru-RU" b="1" dirty="0" smtClean="0">
              <a:solidFill>
                <a:schemeClr val="accent1"/>
              </a:solidFill>
            </a:endParaRPr>
          </a:p>
          <a:p>
            <a:endParaRPr lang="ru-RU" b="1" dirty="0">
              <a:solidFill>
                <a:schemeClr val="accent1"/>
              </a:solidFill>
            </a:endParaRPr>
          </a:p>
          <a:p>
            <a:pPr marL="285750" lvl="0" indent="-285750">
              <a:buFont typeface="Wingdings" panose="05000000000000000000" pitchFamily="2" charset="2"/>
              <a:buChar char="ü"/>
            </a:pPr>
            <a:r>
              <a:rPr lang="bg-BG" dirty="0"/>
              <a:t>Определяне на оптимален срок, за доставяне на пчелните семейства за опрашване на съответната </a:t>
            </a:r>
            <a:r>
              <a:rPr lang="bg-BG" dirty="0" smtClean="0"/>
              <a:t>култура</a:t>
            </a:r>
          </a:p>
          <a:p>
            <a:pPr marL="285750" lvl="0" indent="-285750">
              <a:buFont typeface="Wingdings" panose="05000000000000000000" pitchFamily="2" charset="2"/>
              <a:buChar char="ü"/>
            </a:pPr>
            <a:r>
              <a:rPr lang="bg-BG" dirty="0" smtClean="0"/>
              <a:t>Определяне </a:t>
            </a:r>
            <a:r>
              <a:rPr lang="bg-BG" dirty="0"/>
              <a:t>на броя пчелни семейства за оптимално опрашване на конкретната </a:t>
            </a:r>
            <a:r>
              <a:rPr lang="bg-BG" dirty="0" smtClean="0"/>
              <a:t>култура</a:t>
            </a:r>
          </a:p>
          <a:p>
            <a:pPr marL="285750" lvl="0" indent="-285750">
              <a:buFont typeface="Wingdings" panose="05000000000000000000" pitchFamily="2" charset="2"/>
              <a:buChar char="ü"/>
            </a:pPr>
            <a:r>
              <a:rPr lang="ru-RU" dirty="0" err="1" smtClean="0"/>
              <a:t>Сключен</a:t>
            </a:r>
            <a:r>
              <a:rPr lang="ru-RU" dirty="0" smtClean="0"/>
              <a:t> </a:t>
            </a:r>
            <a:r>
              <a:rPr lang="ru-RU" dirty="0"/>
              <a:t>договор, </a:t>
            </a:r>
            <a:r>
              <a:rPr lang="ru-RU" dirty="0" err="1"/>
              <a:t>който</a:t>
            </a:r>
            <a:r>
              <a:rPr lang="ru-RU" dirty="0"/>
              <a:t> да </a:t>
            </a:r>
            <a:r>
              <a:rPr lang="ru-RU" dirty="0" err="1"/>
              <a:t>съдържа</a:t>
            </a:r>
            <a:r>
              <a:rPr lang="ru-RU" dirty="0"/>
              <a:t> права и </a:t>
            </a:r>
            <a:r>
              <a:rPr lang="ru-RU" dirty="0" err="1"/>
              <a:t>задължение</a:t>
            </a:r>
            <a:r>
              <a:rPr lang="ru-RU" dirty="0"/>
              <a:t> на </a:t>
            </a:r>
            <a:r>
              <a:rPr lang="ru-RU" dirty="0" err="1"/>
              <a:t>двете</a:t>
            </a:r>
            <a:r>
              <a:rPr lang="ru-RU" dirty="0"/>
              <a:t> </a:t>
            </a:r>
            <a:r>
              <a:rPr lang="ru-RU" dirty="0" err="1" smtClean="0"/>
              <a:t>страни</a:t>
            </a:r>
            <a:endParaRPr lang="ru-RU" dirty="0" smtClean="0"/>
          </a:p>
          <a:p>
            <a:pPr marL="285750" lvl="0" indent="-285750">
              <a:buFont typeface="Wingdings" panose="05000000000000000000" pitchFamily="2" charset="2"/>
              <a:buChar char="ü"/>
            </a:pPr>
            <a:endParaRPr lang="ru-RU" dirty="0"/>
          </a:p>
          <a:p>
            <a:pPr lvl="0"/>
            <a:r>
              <a:rPr lang="ru-RU" dirty="0" err="1"/>
              <a:t>Практиката</a:t>
            </a:r>
            <a:r>
              <a:rPr lang="ru-RU" dirty="0"/>
              <a:t> би могла да се </a:t>
            </a:r>
            <a:r>
              <a:rPr lang="ru-RU" dirty="0" err="1"/>
              <a:t>реализира</a:t>
            </a:r>
            <a:r>
              <a:rPr lang="ru-RU" dirty="0"/>
              <a:t> </a:t>
            </a:r>
            <a:r>
              <a:rPr lang="ru-RU" dirty="0" err="1"/>
              <a:t>най</a:t>
            </a:r>
            <a:r>
              <a:rPr lang="ru-RU" dirty="0"/>
              <a:t>-добре с </a:t>
            </a:r>
            <a:r>
              <a:rPr lang="ru-RU" dirty="0" err="1"/>
              <a:t>доброволното</a:t>
            </a:r>
            <a:r>
              <a:rPr lang="ru-RU" dirty="0"/>
              <a:t> участие и инициатива на </a:t>
            </a:r>
            <a:r>
              <a:rPr lang="ru-RU" dirty="0" err="1"/>
              <a:t>пчеларските</a:t>
            </a:r>
            <a:r>
              <a:rPr lang="ru-RU" dirty="0"/>
              <a:t> организации по места, </a:t>
            </a:r>
            <a:r>
              <a:rPr lang="ru-RU" dirty="0" err="1"/>
              <a:t>които</a:t>
            </a:r>
            <a:r>
              <a:rPr lang="ru-RU" dirty="0"/>
              <a:t> </a:t>
            </a:r>
            <a:r>
              <a:rPr lang="ru-RU" dirty="0" err="1"/>
              <a:t>могат</a:t>
            </a:r>
            <a:r>
              <a:rPr lang="ru-RU" dirty="0"/>
              <a:t> да </a:t>
            </a:r>
            <a:r>
              <a:rPr lang="ru-RU" dirty="0" err="1"/>
              <a:t>съдействат</a:t>
            </a:r>
            <a:r>
              <a:rPr lang="ru-RU" dirty="0"/>
              <a:t> за </a:t>
            </a:r>
            <a:r>
              <a:rPr lang="ru-RU" dirty="0" err="1"/>
              <a:t>изготвяне</a:t>
            </a:r>
            <a:r>
              <a:rPr lang="ru-RU" dirty="0"/>
              <a:t> на </a:t>
            </a:r>
            <a:r>
              <a:rPr lang="ru-RU" dirty="0" err="1"/>
              <a:t>примерни</a:t>
            </a:r>
            <a:r>
              <a:rPr lang="ru-RU" dirty="0"/>
              <a:t> договори и </a:t>
            </a:r>
            <a:r>
              <a:rPr lang="ru-RU" dirty="0" err="1"/>
              <a:t>списъци</a:t>
            </a:r>
            <a:r>
              <a:rPr lang="ru-RU" dirty="0"/>
              <a:t> с </a:t>
            </a:r>
            <a:r>
              <a:rPr lang="ru-RU" dirty="0" err="1"/>
              <a:t>земеделски</a:t>
            </a:r>
            <a:r>
              <a:rPr lang="ru-RU" dirty="0"/>
              <a:t> </a:t>
            </a:r>
            <a:r>
              <a:rPr lang="ru-RU" dirty="0" err="1"/>
              <a:t>стопани</a:t>
            </a:r>
            <a:r>
              <a:rPr lang="ru-RU" dirty="0"/>
              <a:t> и пчелари на </a:t>
            </a:r>
            <a:r>
              <a:rPr lang="ru-RU" dirty="0" err="1"/>
              <a:t>територията</a:t>
            </a:r>
            <a:r>
              <a:rPr lang="ru-RU" dirty="0"/>
              <a:t> на </a:t>
            </a:r>
            <a:r>
              <a:rPr lang="ru-RU" dirty="0" err="1"/>
              <a:t>съответното</a:t>
            </a:r>
            <a:r>
              <a:rPr lang="ru-RU" dirty="0"/>
              <a:t> населено </a:t>
            </a:r>
            <a:r>
              <a:rPr lang="ru-RU" dirty="0" err="1"/>
              <a:t>място</a:t>
            </a:r>
            <a:r>
              <a:rPr lang="ru-RU" dirty="0"/>
              <a:t>.</a:t>
            </a:r>
          </a:p>
          <a:p>
            <a:pPr marL="285750" lvl="0" indent="-285750">
              <a:buFont typeface="Wingdings" panose="05000000000000000000" pitchFamily="2" charset="2"/>
              <a:buChar char="ü"/>
            </a:pPr>
            <a:endParaRPr lang="bg-BG" dirty="0" smtClean="0"/>
          </a:p>
          <a:p>
            <a:r>
              <a:rPr lang="ru-RU" b="1" dirty="0">
                <a:solidFill>
                  <a:schemeClr val="accent1"/>
                </a:solidFill>
              </a:rPr>
              <a:t>	</a:t>
            </a:r>
            <a:r>
              <a:rPr lang="ru-RU" b="1" dirty="0" err="1">
                <a:solidFill>
                  <a:schemeClr val="accent1"/>
                </a:solidFill>
              </a:rPr>
              <a:t>Буферни</a:t>
            </a:r>
            <a:r>
              <a:rPr lang="ru-RU" b="1" dirty="0">
                <a:solidFill>
                  <a:schemeClr val="accent1"/>
                </a:solidFill>
              </a:rPr>
              <a:t> </a:t>
            </a:r>
            <a:r>
              <a:rPr lang="ru-RU" b="1" dirty="0" err="1">
                <a:solidFill>
                  <a:schemeClr val="accent1"/>
                </a:solidFill>
              </a:rPr>
              <a:t>ивици</a:t>
            </a:r>
            <a:r>
              <a:rPr lang="ru-RU" b="1" dirty="0">
                <a:solidFill>
                  <a:schemeClr val="accent1"/>
                </a:solidFill>
              </a:rPr>
              <a:t> </a:t>
            </a:r>
            <a:r>
              <a:rPr lang="ru-RU" b="1" dirty="0" err="1">
                <a:solidFill>
                  <a:schemeClr val="accent1"/>
                </a:solidFill>
              </a:rPr>
              <a:t>засети</a:t>
            </a:r>
            <a:r>
              <a:rPr lang="ru-RU" b="1" dirty="0">
                <a:solidFill>
                  <a:schemeClr val="accent1"/>
                </a:solidFill>
              </a:rPr>
              <a:t> с </a:t>
            </a:r>
            <a:r>
              <a:rPr lang="ru-RU" b="1" dirty="0" err="1">
                <a:solidFill>
                  <a:schemeClr val="accent1"/>
                </a:solidFill>
              </a:rPr>
              <a:t>билки</a:t>
            </a:r>
            <a:r>
              <a:rPr lang="ru-RU" b="1" dirty="0">
                <a:solidFill>
                  <a:schemeClr val="accent1"/>
                </a:solidFill>
              </a:rPr>
              <a:t>, цветя, </a:t>
            </a:r>
            <a:r>
              <a:rPr lang="ru-RU" b="1" dirty="0" err="1">
                <a:solidFill>
                  <a:schemeClr val="accent1"/>
                </a:solidFill>
              </a:rPr>
              <a:t>медоносни</a:t>
            </a:r>
            <a:r>
              <a:rPr lang="ru-RU" b="1" dirty="0">
                <a:solidFill>
                  <a:schemeClr val="accent1"/>
                </a:solidFill>
              </a:rPr>
              <a:t> растения и растения за </a:t>
            </a:r>
            <a:r>
              <a:rPr lang="ru-RU" b="1" dirty="0" err="1">
                <a:solidFill>
                  <a:schemeClr val="accent1"/>
                </a:solidFill>
              </a:rPr>
              <a:t>опрашителите</a:t>
            </a:r>
            <a:r>
              <a:rPr lang="ru-RU" b="1" dirty="0">
                <a:solidFill>
                  <a:schemeClr val="accent1"/>
                </a:solidFill>
              </a:rPr>
              <a:t> </a:t>
            </a:r>
          </a:p>
          <a:p>
            <a:endParaRPr lang="ru-RU" b="1" dirty="0" smtClean="0">
              <a:solidFill>
                <a:schemeClr val="accent1"/>
              </a:solidFill>
            </a:endParaRPr>
          </a:p>
          <a:p>
            <a:pPr marL="285750" indent="-285750">
              <a:buFont typeface="Wingdings" panose="05000000000000000000" pitchFamily="2" charset="2"/>
              <a:buChar char="ü"/>
            </a:pPr>
            <a:endParaRPr lang="ru-RU" b="1" dirty="0" smtClean="0">
              <a:solidFill>
                <a:schemeClr val="accent1"/>
              </a:solidFill>
            </a:endParaRPr>
          </a:p>
          <a:p>
            <a:endParaRPr lang="ru-RU" b="1" i="1" dirty="0"/>
          </a:p>
          <a:p>
            <a:pPr lvl="0"/>
            <a:endParaRPr lang="bg-BG" b="1" dirty="0" smtClean="0">
              <a:solidFill>
                <a:schemeClr val="accent1"/>
              </a:solidFill>
            </a:endParaRPr>
          </a:p>
          <a:p>
            <a:endParaRPr lang="bg-BG" b="1" dirty="0">
              <a:solidFill>
                <a:schemeClr val="accent1"/>
              </a:solidFill>
            </a:endParaRPr>
          </a:p>
        </p:txBody>
      </p:sp>
    </p:spTree>
    <p:extLst>
      <p:ext uri="{BB962C8B-B14F-4D97-AF65-F5344CB8AC3E}">
        <p14:creationId xmlns:p14="http://schemas.microsoft.com/office/powerpoint/2010/main" val="575036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ular Callout 4"/>
          <p:cNvSpPr/>
          <p:nvPr/>
        </p:nvSpPr>
        <p:spPr>
          <a:xfrm rot="16200000">
            <a:off x="-3128564" y="3087598"/>
            <a:ext cx="6858000" cy="682804"/>
          </a:xfrm>
          <a:prstGeom prst="wedgeRectCallout">
            <a:avLst>
              <a:gd name="adj1" fmla="val -21098"/>
              <a:gd name="adj2" fmla="val 1111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sp>
        <p:nvSpPr>
          <p:cNvPr id="7" name="TextBox 6"/>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a:t>
            </a:r>
            <a:endParaRPr lang="en-US" sz="1200" dirty="0"/>
          </a:p>
        </p:txBody>
      </p:sp>
      <p:grpSp>
        <p:nvGrpSpPr>
          <p:cNvPr id="8" name="Google Shape;478;p38"/>
          <p:cNvGrpSpPr/>
          <p:nvPr/>
        </p:nvGrpSpPr>
        <p:grpSpPr>
          <a:xfrm>
            <a:off x="393995" y="6393081"/>
            <a:ext cx="244567" cy="262751"/>
            <a:chOff x="2594325" y="1627175"/>
            <a:chExt cx="440850" cy="440850"/>
          </a:xfrm>
        </p:grpSpPr>
        <p:sp>
          <p:nvSpPr>
            <p:cNvPr id="9"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2" name="Rectangle 1"/>
          <p:cNvSpPr/>
          <p:nvPr/>
        </p:nvSpPr>
        <p:spPr>
          <a:xfrm>
            <a:off x="1589102" y="275209"/>
            <a:ext cx="7554897" cy="4247317"/>
          </a:xfrm>
          <a:prstGeom prst="rect">
            <a:avLst/>
          </a:prstGeom>
        </p:spPr>
        <p:txBody>
          <a:bodyPr wrap="square">
            <a:spAutoFit/>
          </a:bodyPr>
          <a:lstStyle/>
          <a:p>
            <a:pPr algn="ctr"/>
            <a:endParaRPr lang="ru-RU" b="1" dirty="0">
              <a:solidFill>
                <a:schemeClr val="accent1"/>
              </a:solidFill>
            </a:endParaRPr>
          </a:p>
          <a:p>
            <a:pPr marL="285750" lvl="0" indent="-285750">
              <a:buFont typeface="Wingdings" panose="05000000000000000000" pitchFamily="2" charset="2"/>
              <a:buChar char="ü"/>
            </a:pPr>
            <a:r>
              <a:rPr lang="bg-BG" dirty="0" smtClean="0"/>
              <a:t>прави </a:t>
            </a:r>
            <a:r>
              <a:rPr lang="bg-BG" dirty="0"/>
              <a:t>се 3 до 6 м широки ивици и се засява смеска от специфична </a:t>
            </a:r>
            <a:r>
              <a:rPr lang="bg-BG" dirty="0" smtClean="0"/>
              <a:t>растителност (</a:t>
            </a:r>
            <a:r>
              <a:rPr lang="bg-BG" dirty="0" err="1"/>
              <a:t>елда</a:t>
            </a:r>
            <a:r>
              <a:rPr lang="bg-BG" dirty="0"/>
              <a:t>, нахут, слънчоглед, синап, кориандър, босилек, анасон, бяла и жълта </a:t>
            </a:r>
            <a:r>
              <a:rPr lang="bg-BG" dirty="0" err="1"/>
              <a:t>комунига</a:t>
            </a:r>
            <a:r>
              <a:rPr lang="bg-BG" dirty="0"/>
              <a:t>, </a:t>
            </a:r>
            <a:r>
              <a:rPr lang="bg-BG" dirty="0" err="1" smtClean="0"/>
              <a:t>фацелия</a:t>
            </a:r>
            <a:r>
              <a:rPr lang="bg-BG" dirty="0" smtClean="0"/>
              <a:t>), </a:t>
            </a:r>
            <a:r>
              <a:rPr lang="bg-BG" dirty="0"/>
              <a:t>която да цъфти ярко, изпуска миризма, привличаща полезни видове, вкл. хищници и паразити, или </a:t>
            </a:r>
            <a:r>
              <a:rPr lang="bg-BG" dirty="0" err="1"/>
              <a:t>опрашители</a:t>
            </a:r>
            <a:r>
              <a:rPr lang="bg-BG" dirty="0"/>
              <a:t>;</a:t>
            </a:r>
          </a:p>
          <a:p>
            <a:pPr marL="285750" lvl="0" indent="-285750">
              <a:buFont typeface="Wingdings" panose="05000000000000000000" pitchFamily="2" charset="2"/>
              <a:buChar char="ü"/>
            </a:pPr>
            <a:r>
              <a:rPr lang="bg-BG" dirty="0"/>
              <a:t>В границите на полетата (физическите блокове) или вътре в полетата на всеки 50-60 m се прави тази цветна ивица; </a:t>
            </a:r>
          </a:p>
          <a:p>
            <a:pPr marL="285750" lvl="0" indent="-285750">
              <a:buFont typeface="Wingdings" panose="05000000000000000000" pitchFamily="2" charset="2"/>
              <a:buChar char="ü"/>
            </a:pPr>
            <a:r>
              <a:rPr lang="bg-BG" dirty="0"/>
              <a:t>Източник на храна (нектар, цветен прашец) за пчели / </a:t>
            </a:r>
            <a:r>
              <a:rPr lang="bg-BG" dirty="0" err="1"/>
              <a:t>бомбуси</a:t>
            </a:r>
            <a:r>
              <a:rPr lang="bg-BG" dirty="0"/>
              <a:t> /пеперуди или гнездо за хищници на насекомите-вредители.</a:t>
            </a:r>
          </a:p>
          <a:p>
            <a:endParaRPr lang="ru-RU" b="1" i="1" dirty="0"/>
          </a:p>
          <a:p>
            <a:pPr lvl="0"/>
            <a:endParaRPr lang="bg-BG" b="1" dirty="0" smtClean="0">
              <a:solidFill>
                <a:schemeClr val="accent1"/>
              </a:solidFill>
            </a:endParaRPr>
          </a:p>
          <a:p>
            <a:endParaRPr lang="bg-BG" b="1" dirty="0">
              <a:solidFill>
                <a:schemeClr val="accent1"/>
              </a:solidFill>
            </a:endParaRPr>
          </a:p>
        </p:txBody>
      </p:sp>
      <p:pic>
        <p:nvPicPr>
          <p:cNvPr id="12" name="Picture 11"/>
          <p:cNvPicPr/>
          <p:nvPr/>
        </p:nvPicPr>
        <p:blipFill rotWithShape="1">
          <a:blip r:embed="rId4">
            <a:extLst>
              <a:ext uri="{28A0092B-C50C-407E-A947-70E740481C1C}">
                <a14:useLocalDpi xmlns:a14="http://schemas.microsoft.com/office/drawing/2010/main" val="0"/>
              </a:ext>
            </a:extLst>
          </a:blip>
          <a:srcRect l="4887" t="6518" r="4887"/>
          <a:stretch/>
        </p:blipFill>
        <p:spPr bwMode="auto">
          <a:xfrm>
            <a:off x="4695190" y="3428999"/>
            <a:ext cx="4830550" cy="2964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08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3462105" y="641811"/>
            <a:ext cx="4806124" cy="369332"/>
          </a:xfrm>
          <a:prstGeom prst="rect">
            <a:avLst/>
          </a:prstGeom>
        </p:spPr>
        <p:txBody>
          <a:bodyPr wrap="none">
            <a:spAutoFit/>
          </a:bodyPr>
          <a:lstStyle/>
          <a:p>
            <a:r>
              <a:rPr lang="ru-RU" b="1" dirty="0" smtClean="0">
                <a:solidFill>
                  <a:srgbClr val="00B050"/>
                </a:solidFill>
              </a:rPr>
              <a:t>УПРАВЛЕНИЕ </a:t>
            </a:r>
            <a:r>
              <a:rPr lang="ru-RU" b="1" dirty="0">
                <a:solidFill>
                  <a:srgbClr val="00B050"/>
                </a:solidFill>
              </a:rPr>
              <a:t>НА ПРИРОДНИТЕ РЕСУРСИ</a:t>
            </a:r>
            <a:endParaRPr lang="bg-BG" b="1" dirty="0">
              <a:solidFill>
                <a:srgbClr val="00B050"/>
              </a:solidFill>
            </a:endParaRPr>
          </a:p>
        </p:txBody>
      </p:sp>
      <p:sp>
        <p:nvSpPr>
          <p:cNvPr id="13" name="Rectangle 12"/>
          <p:cNvSpPr/>
          <p:nvPr/>
        </p:nvSpPr>
        <p:spPr>
          <a:xfrm>
            <a:off x="1566129" y="1653600"/>
            <a:ext cx="8543924" cy="1754326"/>
          </a:xfrm>
          <a:prstGeom prst="rect">
            <a:avLst/>
          </a:prstGeom>
        </p:spPr>
        <p:txBody>
          <a:bodyPr wrap="square">
            <a:spAutoFit/>
          </a:bodyPr>
          <a:lstStyle/>
          <a:p>
            <a:r>
              <a:rPr lang="ru-RU" dirty="0"/>
              <a:t>Целта на управлението на природните ресурси и компоненти на околната среда е да бъдат подкрепени действия допринасящи за устойчиво управление на природните ресурси: подобряване състоянието на почвата, намаляване на замърсяването на въздуха, подобряване на качеството и употребата на вода, подобряване на биологичното разнообразие, свързано със стопанството</a:t>
            </a:r>
            <a:endParaRPr lang="bg-BG" dirty="0"/>
          </a:p>
        </p:txBody>
      </p:sp>
    </p:spTree>
    <p:extLst>
      <p:ext uri="{BB962C8B-B14F-4D97-AF65-F5344CB8AC3E}">
        <p14:creationId xmlns:p14="http://schemas.microsoft.com/office/powerpoint/2010/main" val="210850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2390775" y="879162"/>
            <a:ext cx="6096000" cy="923330"/>
          </a:xfrm>
          <a:prstGeom prst="rect">
            <a:avLst/>
          </a:prstGeom>
        </p:spPr>
        <p:txBody>
          <a:bodyPr>
            <a:spAutoFit/>
          </a:bodyPr>
          <a:lstStyle/>
          <a:p>
            <a:pPr algn="ctr"/>
            <a:r>
              <a:rPr lang="ru-RU" b="1" dirty="0" smtClean="0">
                <a:solidFill>
                  <a:srgbClr val="00B050"/>
                </a:solidFill>
              </a:rPr>
              <a:t>БИОЛОГИЧНОТО </a:t>
            </a:r>
            <a:r>
              <a:rPr lang="ru-RU" b="1" dirty="0">
                <a:solidFill>
                  <a:srgbClr val="00B050"/>
                </a:solidFill>
              </a:rPr>
              <a:t>РАЗНООБРАЗИЕ, ПОДОБРЯВАНЕ НА ЕКОСИСТЕМНИТЕ УСЛУГИ И ОПАЗВАНЕ НА МЕСТООБИТАНИЯТА И ЛАНДШАФТА </a:t>
            </a:r>
            <a:endParaRPr lang="bg-BG" b="1" dirty="0">
              <a:solidFill>
                <a:srgbClr val="00B050"/>
              </a:solidFill>
            </a:endParaRPr>
          </a:p>
        </p:txBody>
      </p:sp>
      <p:sp>
        <p:nvSpPr>
          <p:cNvPr id="12" name="Rectangle 11"/>
          <p:cNvSpPr/>
          <p:nvPr/>
        </p:nvSpPr>
        <p:spPr>
          <a:xfrm>
            <a:off x="1728788" y="2066461"/>
            <a:ext cx="7743825" cy="2031325"/>
          </a:xfrm>
          <a:prstGeom prst="rect">
            <a:avLst/>
          </a:prstGeom>
        </p:spPr>
        <p:txBody>
          <a:bodyPr wrap="square">
            <a:spAutoFit/>
          </a:bodyPr>
          <a:lstStyle/>
          <a:p>
            <a:r>
              <a:rPr lang="ru-RU" dirty="0"/>
              <a:t>Целта е да бъдат подкрепени действия, допринасящи за защита на биологичното разнообразие, подобряване на екосистемните услуги и опазване на местообитанията и ландшафта, чрез поддържане и увеличаване на тези площи, както и повишаване на стойността на стопанството въз основа на площите с естествени местообитания и диви растителни и животински видове.</a:t>
            </a:r>
            <a:endParaRPr lang="bg-BG" dirty="0"/>
          </a:p>
        </p:txBody>
      </p:sp>
    </p:spTree>
    <p:extLst>
      <p:ext uri="{BB962C8B-B14F-4D97-AF65-F5344CB8AC3E}">
        <p14:creationId xmlns:p14="http://schemas.microsoft.com/office/powerpoint/2010/main" val="122527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2" name="Rectangle 1"/>
          <p:cNvSpPr/>
          <p:nvPr/>
        </p:nvSpPr>
        <p:spPr>
          <a:xfrm>
            <a:off x="2505075" y="503311"/>
            <a:ext cx="6096000" cy="646331"/>
          </a:xfrm>
          <a:prstGeom prst="rect">
            <a:avLst/>
          </a:prstGeom>
        </p:spPr>
        <p:txBody>
          <a:bodyPr>
            <a:spAutoFit/>
          </a:bodyPr>
          <a:lstStyle/>
          <a:p>
            <a:pPr algn="ctr"/>
            <a:r>
              <a:rPr lang="ru-RU" b="1" dirty="0" smtClean="0">
                <a:solidFill>
                  <a:srgbClr val="00B050"/>
                </a:solidFill>
              </a:rPr>
              <a:t>ЗАДЪЛЖИТЕЛНИ </a:t>
            </a:r>
            <a:r>
              <a:rPr lang="ru-RU" b="1" dirty="0">
                <a:solidFill>
                  <a:srgbClr val="00B050"/>
                </a:solidFill>
              </a:rPr>
              <a:t>УСЛОВИЯ В СТРУКТУРАТА НА ОСП СЛЕД 2020 Г.</a:t>
            </a:r>
            <a:endParaRPr lang="bg-BG" b="1" dirty="0">
              <a:solidFill>
                <a:srgbClr val="00B050"/>
              </a:solidFill>
            </a:endParaRPr>
          </a:p>
        </p:txBody>
      </p:sp>
      <p:sp>
        <p:nvSpPr>
          <p:cNvPr id="5" name="Rectangle 4"/>
          <p:cNvSpPr/>
          <p:nvPr/>
        </p:nvSpPr>
        <p:spPr>
          <a:xfrm>
            <a:off x="819332" y="2051223"/>
            <a:ext cx="10458449" cy="1477328"/>
          </a:xfrm>
          <a:prstGeom prst="rect">
            <a:avLst/>
          </a:prstGeom>
        </p:spPr>
        <p:txBody>
          <a:bodyPr wrap="square">
            <a:spAutoFit/>
          </a:bodyPr>
          <a:lstStyle/>
          <a:p>
            <a:r>
              <a:rPr lang="ru-RU" b="1" dirty="0">
                <a:solidFill>
                  <a:srgbClr val="00B050"/>
                </a:solidFill>
              </a:rPr>
              <a:t>Интервенции в директни плащания</a:t>
            </a:r>
          </a:p>
          <a:p>
            <a:r>
              <a:rPr lang="ru-RU" dirty="0"/>
              <a:t>В рамките на директните плащания трябва да бъдат установени доброволни еко-схеми, които са изцяло съгласувани с останалите интервенции в стратегическия план. Те следва да надхвърлят задължителните изисквания, предвидени в системата на предварителни условия (познати като изисквания за кръстосано съответствие). </a:t>
            </a:r>
          </a:p>
        </p:txBody>
      </p:sp>
      <p:sp>
        <p:nvSpPr>
          <p:cNvPr id="13" name="Rectangle 12"/>
          <p:cNvSpPr/>
          <p:nvPr/>
        </p:nvSpPr>
        <p:spPr>
          <a:xfrm>
            <a:off x="819332" y="3851716"/>
            <a:ext cx="10037517" cy="1477328"/>
          </a:xfrm>
          <a:prstGeom prst="rect">
            <a:avLst/>
          </a:prstGeom>
        </p:spPr>
        <p:txBody>
          <a:bodyPr wrap="square">
            <a:spAutoFit/>
          </a:bodyPr>
          <a:lstStyle/>
          <a:p>
            <a:r>
              <a:rPr lang="ru-RU" b="1" dirty="0">
                <a:solidFill>
                  <a:srgbClr val="00B050"/>
                </a:solidFill>
              </a:rPr>
              <a:t>Интервенции в развитието на селските райони</a:t>
            </a:r>
          </a:p>
          <a:p>
            <a:r>
              <a:rPr lang="ru-RU" dirty="0"/>
              <a:t>Интервенциите в областта на развитието на селските райони също следва да бъдат ориентирани към резултатите и включват плащания във връзка с поети доброволни задължения в областта на управлението, които допринасят за смекчаване на последиците от изменението на климата и за адаптация към него</a:t>
            </a:r>
            <a:endParaRPr lang="bg-BG" dirty="0"/>
          </a:p>
        </p:txBody>
      </p:sp>
    </p:spTree>
    <p:extLst>
      <p:ext uri="{BB962C8B-B14F-4D97-AF65-F5344CB8AC3E}">
        <p14:creationId xmlns:p14="http://schemas.microsoft.com/office/powerpoint/2010/main" val="193199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1369335" y="2317118"/>
            <a:ext cx="8731927" cy="1477328"/>
          </a:xfrm>
          <a:prstGeom prst="rect">
            <a:avLst/>
          </a:prstGeom>
        </p:spPr>
        <p:txBody>
          <a:bodyPr wrap="square">
            <a:spAutoFit/>
          </a:bodyPr>
          <a:lstStyle/>
          <a:p>
            <a:r>
              <a:rPr lang="ru-RU" b="1" dirty="0"/>
              <a:t>Целта е многопланова</a:t>
            </a:r>
            <a:r>
              <a:rPr lang="ru-RU" dirty="0"/>
              <a:t>: запазване структурата на почвата, увеличаване съдържанието на органичен въглерод и избягване завишената употреба на хербициди. Необходимо е да се прегледат и при необходимост да се внесат променени в плановете за сеитбооборот, да се използват предимствата на мулчирането и др. </a:t>
            </a:r>
            <a:endParaRPr lang="bg-BG" dirty="0"/>
          </a:p>
        </p:txBody>
      </p:sp>
      <p:sp>
        <p:nvSpPr>
          <p:cNvPr id="12" name="Rectangle 11"/>
          <p:cNvSpPr/>
          <p:nvPr/>
        </p:nvSpPr>
        <p:spPr>
          <a:xfrm>
            <a:off x="1837591" y="573481"/>
            <a:ext cx="8001000" cy="646331"/>
          </a:xfrm>
          <a:prstGeom prst="rect">
            <a:avLst/>
          </a:prstGeom>
        </p:spPr>
        <p:txBody>
          <a:bodyPr wrap="square">
            <a:spAutoFit/>
          </a:bodyPr>
          <a:lstStyle/>
          <a:p>
            <a:pPr algn="ctr"/>
            <a:r>
              <a:rPr lang="bg-BG" b="1" dirty="0">
                <a:solidFill>
                  <a:srgbClr val="00B050"/>
                </a:solidFill>
                <a:ea typeface="Calibri" panose="020F0502020204030204" pitchFamily="34" charset="0"/>
              </a:rPr>
              <a:t>СИСТЕМИ ЗА ПРОИЗВОДСТВО И УПРАВЛЕНИЕ НА ОБРАБОТКИТЕ В </a:t>
            </a:r>
            <a:r>
              <a:rPr lang="bg-BG" b="1" dirty="0" smtClean="0">
                <a:solidFill>
                  <a:srgbClr val="00B050"/>
                </a:solidFill>
                <a:ea typeface="Calibri" panose="020F0502020204030204" pitchFamily="34" charset="0"/>
              </a:rPr>
              <a:t>СТОПАНСТВОТО </a:t>
            </a:r>
            <a:endParaRPr lang="bg-BG" b="1" dirty="0">
              <a:solidFill>
                <a:srgbClr val="00B050"/>
              </a:solidFill>
            </a:endParaRPr>
          </a:p>
        </p:txBody>
      </p:sp>
    </p:spTree>
    <p:extLst>
      <p:ext uri="{BB962C8B-B14F-4D97-AF65-F5344CB8AC3E}">
        <p14:creationId xmlns:p14="http://schemas.microsoft.com/office/powerpoint/2010/main" val="415907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5" name="Rectangle 14"/>
          <p:cNvSpPr/>
          <p:nvPr/>
        </p:nvSpPr>
        <p:spPr>
          <a:xfrm>
            <a:off x="514586" y="164328"/>
            <a:ext cx="8858013" cy="707886"/>
          </a:xfrm>
          <a:prstGeom prst="rect">
            <a:avLst/>
          </a:prstGeom>
        </p:spPr>
        <p:txBody>
          <a:bodyPr wrap="square">
            <a:spAutoFit/>
          </a:bodyPr>
          <a:lstStyle/>
          <a:p>
            <a:r>
              <a:rPr lang="bg-BG" sz="2000" b="1" dirty="0" err="1">
                <a:solidFill>
                  <a:schemeClr val="accent1"/>
                </a:solidFill>
                <a:ea typeface="Calibri" panose="020F0502020204030204" pitchFamily="34" charset="0"/>
              </a:rPr>
              <a:t>Консервационно</a:t>
            </a:r>
            <a:r>
              <a:rPr lang="bg-BG" sz="2000" b="1" dirty="0">
                <a:solidFill>
                  <a:schemeClr val="accent1"/>
                </a:solidFill>
                <a:ea typeface="Calibri" panose="020F0502020204030204" pitchFamily="34" charset="0"/>
              </a:rPr>
              <a:t> земедели</a:t>
            </a:r>
            <a:r>
              <a:rPr lang="bg-BG" sz="2000" b="1" i="1" dirty="0">
                <a:solidFill>
                  <a:schemeClr val="accent1"/>
                </a:solidFill>
                <a:ea typeface="Calibri" panose="020F0502020204030204" pitchFamily="34" charset="0"/>
              </a:rPr>
              <a:t>е. </a:t>
            </a:r>
            <a:endParaRPr lang="bg-BG" sz="2000" b="1" i="1" dirty="0" smtClean="0">
              <a:solidFill>
                <a:schemeClr val="accent1"/>
              </a:solidFill>
              <a:ea typeface="Calibri" panose="020F0502020204030204" pitchFamily="34" charset="0"/>
            </a:endParaRPr>
          </a:p>
          <a:p>
            <a:r>
              <a:rPr lang="bg-BG" sz="2000" b="1" dirty="0" smtClean="0">
                <a:solidFill>
                  <a:schemeClr val="accent1"/>
                </a:solidFill>
                <a:ea typeface="Calibri" panose="020F0502020204030204" pitchFamily="34" charset="0"/>
              </a:rPr>
              <a:t>Обработки</a:t>
            </a:r>
            <a:r>
              <a:rPr lang="bg-BG" sz="2000" b="1" dirty="0">
                <a:solidFill>
                  <a:schemeClr val="accent1"/>
                </a:solidFill>
                <a:ea typeface="Calibri" panose="020F0502020204030204" pitchFamily="34" charset="0"/>
              </a:rPr>
              <a:t>, целящи запазване на почвения ресурс</a:t>
            </a:r>
            <a:endParaRPr lang="bg-BG" sz="2000" b="1" dirty="0">
              <a:solidFill>
                <a:schemeClr val="accent1"/>
              </a:solidFill>
            </a:endParaRPr>
          </a:p>
        </p:txBody>
      </p:sp>
      <p:sp>
        <p:nvSpPr>
          <p:cNvPr id="16" name="Rectangle 15"/>
          <p:cNvSpPr/>
          <p:nvPr/>
        </p:nvSpPr>
        <p:spPr>
          <a:xfrm>
            <a:off x="228601" y="1444527"/>
            <a:ext cx="6096000" cy="2308324"/>
          </a:xfrm>
          <a:prstGeom prst="rect">
            <a:avLst/>
          </a:prstGeom>
        </p:spPr>
        <p:txBody>
          <a:bodyPr>
            <a:spAutoFit/>
          </a:bodyPr>
          <a:lstStyle/>
          <a:p>
            <a:pPr indent="449580" algn="just"/>
            <a:r>
              <a:rPr lang="bg-BG" b="1" dirty="0" smtClean="0">
                <a:ea typeface="Calibri" panose="020F0502020204030204" pitchFamily="34" charset="0"/>
                <a:cs typeface="Times New Roman" panose="02020603050405020304" pitchFamily="18" charset="0"/>
              </a:rPr>
              <a:t>Всяка </a:t>
            </a:r>
            <a:r>
              <a:rPr lang="bg-BG" b="1" dirty="0">
                <a:ea typeface="Calibri" panose="020F0502020204030204" pitchFamily="34" charset="0"/>
                <a:cs typeface="Times New Roman" panose="02020603050405020304" pitchFamily="18" charset="0"/>
              </a:rPr>
              <a:t>обработка или система за отглеждане на земеделски култури, която след засяване оставя най-малко 30% (или повече) растителни остатъци на повърхността на почвата след засяването за </a:t>
            </a:r>
            <a:r>
              <a:rPr lang="bg-BG" b="1" dirty="0" smtClean="0">
                <a:ea typeface="Calibri" panose="020F0502020204030204" pitchFamily="34" charset="0"/>
                <a:cs typeface="Times New Roman" panose="02020603050405020304" pitchFamily="18" charset="0"/>
              </a:rPr>
              <a:t>намаляване, и на която </a:t>
            </a:r>
            <a:r>
              <a:rPr lang="bg-BG" b="1" dirty="0">
                <a:ea typeface="Calibri" panose="020F0502020204030204" pitchFamily="34" charset="0"/>
                <a:cs typeface="Times New Roman" panose="02020603050405020304" pitchFamily="18" charset="0"/>
              </a:rPr>
              <a:t>поддържа най-малко 90-100 кг/дка растителни остатъци (стърнище) по време на критичен ветрово-ерозионен период</a:t>
            </a:r>
            <a:r>
              <a:rPr lang="bg-BG" dirty="0">
                <a:ea typeface="Calibri" panose="020F0502020204030204" pitchFamily="34" charset="0"/>
                <a:cs typeface="Times New Roman" panose="02020603050405020304" pitchFamily="18" charset="0"/>
              </a:rPr>
              <a:t>. </a:t>
            </a:r>
            <a:endParaRPr lang="bg-BG" dirty="0">
              <a:effectLst/>
              <a:ea typeface="Calibri" panose="020F0502020204030204" pitchFamily="34" charset="0"/>
              <a:cs typeface="Times New Roman" panose="02020603050405020304" pitchFamily="18" charset="0"/>
            </a:endParaRPr>
          </a:p>
        </p:txBody>
      </p:sp>
      <p:sp>
        <p:nvSpPr>
          <p:cNvPr id="2" name="Rectangle 1"/>
          <p:cNvSpPr/>
          <p:nvPr/>
        </p:nvSpPr>
        <p:spPr>
          <a:xfrm>
            <a:off x="6881059" y="1474600"/>
            <a:ext cx="5310941" cy="1754326"/>
          </a:xfrm>
          <a:prstGeom prst="rect">
            <a:avLst/>
          </a:prstGeom>
        </p:spPr>
        <p:txBody>
          <a:bodyPr wrap="square">
            <a:spAutoFit/>
          </a:bodyPr>
          <a:lstStyle/>
          <a:p>
            <a:pPr marL="342900" lvl="0" indent="-342900" algn="just">
              <a:spcAft>
                <a:spcPts val="600"/>
              </a:spcAft>
              <a:buFont typeface="Wingdings" panose="05000000000000000000" pitchFamily="2" charset="2"/>
              <a:buChar char=""/>
            </a:pPr>
            <a:r>
              <a:rPr lang="bg-BG" b="1" dirty="0">
                <a:solidFill>
                  <a:srgbClr val="92D050"/>
                </a:solidFill>
                <a:ea typeface="Calibri" panose="020F0502020204030204" pitchFamily="34" charset="0"/>
                <a:cs typeface="Times New Roman" panose="02020603050405020304" pitchFamily="18" charset="0"/>
              </a:rPr>
              <a:t>Без обработка - Директна сеитба в живи покривна растителност или </a:t>
            </a:r>
            <a:r>
              <a:rPr lang="bg-BG" b="1" dirty="0" err="1">
                <a:solidFill>
                  <a:srgbClr val="92D050"/>
                </a:solidFill>
                <a:ea typeface="Calibri" panose="020F0502020204030204" pitchFamily="34" charset="0"/>
                <a:cs typeface="Times New Roman" panose="02020603050405020304" pitchFamily="18" charset="0"/>
              </a:rPr>
              <a:t>мулч</a:t>
            </a:r>
            <a:r>
              <a:rPr lang="bg-BG" sz="1600" b="1" dirty="0">
                <a:ea typeface="Calibri" panose="020F0502020204030204" pitchFamily="34" charset="0"/>
                <a:cs typeface="Times New Roman" panose="02020603050405020304" pitchFamily="18" charset="0"/>
              </a:rPr>
              <a:t>. </a:t>
            </a:r>
            <a:r>
              <a:rPr lang="bg-BG" sz="1600" b="1" dirty="0" smtClean="0">
                <a:ea typeface="Calibri" panose="020F0502020204030204" pitchFamily="34" charset="0"/>
                <a:cs typeface="Times New Roman" panose="02020603050405020304" pitchFamily="18" charset="0"/>
              </a:rPr>
              <a:t> </a:t>
            </a:r>
            <a:r>
              <a:rPr lang="bg-BG" dirty="0" smtClean="0">
                <a:ea typeface="Calibri" panose="020F0502020204030204" pitchFamily="34" charset="0"/>
                <a:cs typeface="Times New Roman" panose="02020603050405020304" pitchFamily="18" charset="0"/>
              </a:rPr>
              <a:t>Директна </a:t>
            </a:r>
            <a:r>
              <a:rPr lang="bg-BG" dirty="0">
                <a:ea typeface="Calibri" panose="020F0502020204030204" pitchFamily="34" charset="0"/>
                <a:cs typeface="Times New Roman" panose="02020603050405020304" pitchFamily="18" charset="0"/>
              </a:rPr>
              <a:t>сеитба без оран в </a:t>
            </a:r>
            <a:r>
              <a:rPr lang="bg-BG" dirty="0" smtClean="0">
                <a:ea typeface="Calibri" panose="020F0502020204030204" pitchFamily="34" charset="0"/>
                <a:cs typeface="Times New Roman" panose="02020603050405020304" pitchFamily="18" charset="0"/>
              </a:rPr>
              <a:t>предварително наличната покривна  </a:t>
            </a:r>
            <a:r>
              <a:rPr lang="bg-BG" dirty="0">
                <a:ea typeface="Calibri" panose="020F0502020204030204" pitchFamily="34" charset="0"/>
                <a:cs typeface="Times New Roman" panose="02020603050405020304" pitchFamily="18" charset="0"/>
              </a:rPr>
              <a:t>растителност – жива </a:t>
            </a:r>
            <a:r>
              <a:rPr lang="bg-BG" dirty="0" smtClean="0">
                <a:ea typeface="Calibri" panose="020F0502020204030204" pitchFamily="34" charset="0"/>
                <a:cs typeface="Times New Roman" panose="02020603050405020304" pitchFamily="18" charset="0"/>
              </a:rPr>
              <a:t>или унищожена</a:t>
            </a:r>
            <a:r>
              <a:rPr lang="bg-BG" dirty="0">
                <a:ea typeface="Calibri" panose="020F0502020204030204" pitchFamily="34" charset="0"/>
                <a:cs typeface="Times New Roman" panose="02020603050405020304" pitchFamily="18" charset="0"/>
              </a:rPr>
              <a:t>, например </a:t>
            </a:r>
            <a:r>
              <a:rPr lang="bg-BG" dirty="0" err="1">
                <a:ea typeface="Calibri" panose="020F0502020204030204" pitchFamily="34" charset="0"/>
                <a:cs typeface="Times New Roman" panose="02020603050405020304" pitchFamily="18" charset="0"/>
              </a:rPr>
              <a:t>мулч</a:t>
            </a:r>
            <a:r>
              <a:rPr lang="bg-BG" dirty="0">
                <a:ea typeface="Calibri" panose="020F0502020204030204" pitchFamily="34" charset="0"/>
                <a:cs typeface="Times New Roman" panose="02020603050405020304" pitchFamily="18" charset="0"/>
              </a:rPr>
              <a:t>.</a:t>
            </a:r>
            <a:endParaRPr lang="bg-BG" dirty="0">
              <a:effectLst/>
              <a:ea typeface="Calibri" panose="020F0502020204030204" pitchFamily="34" charset="0"/>
              <a:cs typeface="Times New Roman" panose="02020603050405020304" pitchFamily="18" charset="0"/>
            </a:endParaRPr>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9258781" y="3295044"/>
            <a:ext cx="2582968" cy="2113835"/>
          </a:xfrm>
          <a:prstGeom prst="rect">
            <a:avLst/>
          </a:prstGeom>
          <a:ln>
            <a:noFill/>
          </a:ln>
          <a:effectLst>
            <a:softEdge rad="112500"/>
          </a:effectLst>
        </p:spPr>
      </p:pic>
      <p:sp>
        <p:nvSpPr>
          <p:cNvPr id="5" name="Rectangle 4"/>
          <p:cNvSpPr/>
          <p:nvPr/>
        </p:nvSpPr>
        <p:spPr>
          <a:xfrm>
            <a:off x="292205" y="4351962"/>
            <a:ext cx="5422795" cy="2031325"/>
          </a:xfrm>
          <a:prstGeom prst="rect">
            <a:avLst/>
          </a:prstGeom>
        </p:spPr>
        <p:txBody>
          <a:bodyPr wrap="square">
            <a:spAutoFit/>
          </a:bodyPr>
          <a:lstStyle/>
          <a:p>
            <a:pPr marL="285750" indent="-285750">
              <a:buFont typeface="Wingdings" panose="05000000000000000000" pitchFamily="2" charset="2"/>
              <a:buChar char="v"/>
            </a:pPr>
            <a:r>
              <a:rPr lang="bg-BG" b="1" dirty="0">
                <a:solidFill>
                  <a:srgbClr val="92D050"/>
                </a:solidFill>
                <a:ea typeface="Calibri" panose="020F0502020204030204" pitchFamily="34" charset="0"/>
              </a:rPr>
              <a:t>Минимални обработки</a:t>
            </a:r>
            <a:r>
              <a:rPr lang="bg-BG" dirty="0">
                <a:solidFill>
                  <a:srgbClr val="92D050"/>
                </a:solidFill>
                <a:ea typeface="Calibri" panose="020F0502020204030204" pitchFamily="34" charset="0"/>
              </a:rPr>
              <a:t> - </a:t>
            </a:r>
            <a:r>
              <a:rPr lang="bg-BG" b="1" dirty="0">
                <a:solidFill>
                  <a:srgbClr val="92D050"/>
                </a:solidFill>
                <a:ea typeface="Calibri" panose="020F0502020204030204" pitchFamily="34" charset="0"/>
              </a:rPr>
              <a:t>Намалени обработки на почвата</a:t>
            </a:r>
            <a:r>
              <a:rPr lang="bg-BG" b="1" dirty="0">
                <a:ea typeface="Calibri" panose="020F0502020204030204" pitchFamily="34" charset="0"/>
              </a:rPr>
              <a:t>. </a:t>
            </a:r>
            <a:r>
              <a:rPr lang="bg-BG" dirty="0">
                <a:ea typeface="Calibri" panose="020F0502020204030204" pitchFamily="34" charset="0"/>
              </a:rPr>
              <a:t>Това е система за обработка на почвата, при която чрез обединяване на няколко операции се намалява броят на преминаване на земеделските машини по полето, степента на уплътняване на почвата, </a:t>
            </a:r>
            <a:endParaRPr lang="bg-BG" dirty="0"/>
          </a:p>
        </p:txBody>
      </p:sp>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5573818" y="4378761"/>
            <a:ext cx="2984394" cy="2357437"/>
          </a:xfrm>
          <a:prstGeom prst="rect">
            <a:avLst/>
          </a:prstGeom>
          <a:ln>
            <a:noFill/>
          </a:ln>
          <a:effectLst>
            <a:softEdge rad="112500"/>
          </a:effectLst>
        </p:spPr>
      </p:pic>
    </p:spTree>
    <p:extLst>
      <p:ext uri="{BB962C8B-B14F-4D97-AF65-F5344CB8AC3E}">
        <p14:creationId xmlns:p14="http://schemas.microsoft.com/office/powerpoint/2010/main" val="168916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6200000">
            <a:off x="-3335183" y="3294217"/>
            <a:ext cx="6858000" cy="269566"/>
          </a:xfrm>
          <a:prstGeom prst="wedgeRectCallout">
            <a:avLst>
              <a:gd name="adj1" fmla="val -20457"/>
              <a:gd name="adj2" fmla="val 719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931" y="164328"/>
            <a:ext cx="2057399" cy="662149"/>
          </a:xfrm>
          <a:prstGeom prst="rect">
            <a:avLst/>
          </a:prstGeom>
        </p:spPr>
      </p:pic>
      <p:grpSp>
        <p:nvGrpSpPr>
          <p:cNvPr id="6" name="Google Shape;478;p38"/>
          <p:cNvGrpSpPr/>
          <p:nvPr/>
        </p:nvGrpSpPr>
        <p:grpSpPr>
          <a:xfrm>
            <a:off x="393995" y="6393081"/>
            <a:ext cx="244567" cy="262751"/>
            <a:chOff x="2594325" y="1627175"/>
            <a:chExt cx="440850" cy="440850"/>
          </a:xfrm>
        </p:grpSpPr>
        <p:sp>
          <p:nvSpPr>
            <p:cNvPr id="7" name="Google Shape;479;p3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8" name="Google Shape;480;p3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9" name="Google Shape;481;p3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10" name="TextBox 9"/>
          <p:cNvSpPr txBox="1"/>
          <p:nvPr/>
        </p:nvSpPr>
        <p:spPr>
          <a:xfrm>
            <a:off x="738553" y="6393081"/>
            <a:ext cx="10199077" cy="276999"/>
          </a:xfrm>
          <a:prstGeom prst="rect">
            <a:avLst/>
          </a:prstGeom>
          <a:noFill/>
        </p:spPr>
        <p:txBody>
          <a:bodyPr wrap="square" rtlCol="0">
            <a:spAutoFit/>
          </a:bodyPr>
          <a:lstStyle/>
          <a:p>
            <a:r>
              <a:rPr lang="bg-BG" sz="1200" dirty="0" smtClean="0"/>
              <a:t>Министерство на земеделието, храните и горите, </a:t>
            </a:r>
            <a:endParaRPr lang="en-US" sz="1200" dirty="0"/>
          </a:p>
        </p:txBody>
      </p:sp>
      <p:sp>
        <p:nvSpPr>
          <p:cNvPr id="11" name="Rectangle 10"/>
          <p:cNvSpPr/>
          <p:nvPr/>
        </p:nvSpPr>
        <p:spPr>
          <a:xfrm>
            <a:off x="323306" y="268320"/>
            <a:ext cx="3007555" cy="454163"/>
          </a:xfrm>
          <a:prstGeom prst="rect">
            <a:avLst/>
          </a:prstGeom>
        </p:spPr>
        <p:txBody>
          <a:bodyPr wrap="none">
            <a:spAutoFit/>
          </a:bodyPr>
          <a:lstStyle/>
          <a:p>
            <a:pPr lvl="0">
              <a:lnSpc>
                <a:spcPct val="150000"/>
              </a:lnSpc>
              <a:spcBef>
                <a:spcPts val="200"/>
              </a:spcBef>
              <a:spcAft>
                <a:spcPts val="600"/>
              </a:spcAft>
              <a:tabLst>
                <a:tab pos="180340" algn="l"/>
              </a:tabLst>
            </a:pPr>
            <a:r>
              <a:rPr lang="bg-BG" b="1" dirty="0">
                <a:solidFill>
                  <a:srgbClr val="00B050"/>
                </a:solidFill>
                <a:ea typeface="等线 Light"/>
                <a:cs typeface="Times New Roman" panose="02020603050405020304" pitchFamily="18" charset="0"/>
              </a:rPr>
              <a:t>Биологично земеделие. </a:t>
            </a:r>
            <a:endParaRPr lang="bg-BG" sz="2000" b="1" dirty="0">
              <a:solidFill>
                <a:srgbClr val="00B050"/>
              </a:solidFill>
              <a:effectLst/>
              <a:ea typeface="等线 Light"/>
              <a:cs typeface="Times New Roman" panose="02020603050405020304" pitchFamily="18" charset="0"/>
            </a:endParaRPr>
          </a:p>
        </p:txBody>
      </p:sp>
      <p:sp>
        <p:nvSpPr>
          <p:cNvPr id="12" name="Rectangle 11"/>
          <p:cNvSpPr/>
          <p:nvPr/>
        </p:nvSpPr>
        <p:spPr>
          <a:xfrm>
            <a:off x="3330672" y="164328"/>
            <a:ext cx="7079419" cy="2308324"/>
          </a:xfrm>
          <a:prstGeom prst="rect">
            <a:avLst/>
          </a:prstGeom>
        </p:spPr>
        <p:txBody>
          <a:bodyPr wrap="square">
            <a:spAutoFit/>
          </a:bodyPr>
          <a:lstStyle/>
          <a:p>
            <a:r>
              <a:rPr lang="bg-BG" dirty="0">
                <a:ea typeface="Calibri" panose="020F0502020204030204" pitchFamily="34" charset="0"/>
              </a:rPr>
              <a:t>Биологичното земеделие е съвкупна система за управление на земеделието и производство на храни, в която се съчетават най-добрите практики по отношение опазването на околната среда, поддържа се висока степен на биологично разнообразие, опазват се природните ресурси, прилагат се високи стандарти за хуманно отношение към животните и методи на производ</a:t>
            </a:r>
            <a:r>
              <a:rPr lang="bg-BG" dirty="0">
                <a:latin typeface="Times New Roman" panose="02020603050405020304" pitchFamily="18" charset="0"/>
                <a:ea typeface="Calibri" panose="020F0502020204030204" pitchFamily="34" charset="0"/>
              </a:rPr>
              <a:t>ство</a:t>
            </a:r>
            <a:endParaRPr lang="bg-BG" dirty="0"/>
          </a:p>
        </p:txBody>
      </p:sp>
      <p:sp>
        <p:nvSpPr>
          <p:cNvPr id="13" name="Rectangle 12"/>
          <p:cNvSpPr/>
          <p:nvPr/>
        </p:nvSpPr>
        <p:spPr>
          <a:xfrm>
            <a:off x="540660" y="2912314"/>
            <a:ext cx="2721569" cy="2169825"/>
          </a:xfrm>
          <a:prstGeom prst="rect">
            <a:avLst/>
          </a:prstGeom>
        </p:spPr>
        <p:txBody>
          <a:bodyPr wrap="square">
            <a:spAutoFit/>
          </a:bodyPr>
          <a:lstStyle/>
          <a:p>
            <a:pPr lvl="0">
              <a:lnSpc>
                <a:spcPct val="150000"/>
              </a:lnSpc>
              <a:spcBef>
                <a:spcPts val="200"/>
              </a:spcBef>
              <a:spcAft>
                <a:spcPts val="600"/>
              </a:spcAft>
              <a:tabLst>
                <a:tab pos="180340" algn="l"/>
              </a:tabLst>
            </a:pPr>
            <a:r>
              <a:rPr lang="bg-BG" b="1" dirty="0">
                <a:solidFill>
                  <a:srgbClr val="00B050"/>
                </a:solidFill>
                <a:ea typeface="Calibri" panose="020F0502020204030204" pitchFamily="34" charset="0"/>
              </a:rPr>
              <a:t>Интегрирано производство на растения и растителни продукти</a:t>
            </a:r>
            <a:r>
              <a:rPr lang="bg-BG" dirty="0">
                <a:ea typeface="Calibri" panose="020F0502020204030204" pitchFamily="34" charset="0"/>
              </a:rPr>
              <a:t>. </a:t>
            </a:r>
          </a:p>
        </p:txBody>
      </p:sp>
      <p:sp>
        <p:nvSpPr>
          <p:cNvPr id="14" name="Rectangle 13"/>
          <p:cNvSpPr/>
          <p:nvPr/>
        </p:nvSpPr>
        <p:spPr>
          <a:xfrm>
            <a:off x="2986087" y="2835640"/>
            <a:ext cx="9205913" cy="2031325"/>
          </a:xfrm>
          <a:prstGeom prst="rect">
            <a:avLst/>
          </a:prstGeom>
        </p:spPr>
        <p:txBody>
          <a:bodyPr wrap="square">
            <a:spAutoFit/>
          </a:bodyPr>
          <a:lstStyle/>
          <a:p>
            <a:pPr>
              <a:tabLst>
                <a:tab pos="180340" algn="l"/>
              </a:tabLst>
            </a:pPr>
            <a:r>
              <a:rPr lang="bg-BG" dirty="0">
                <a:ea typeface="Calibri" panose="020F0502020204030204" pitchFamily="34" charset="0"/>
              </a:rPr>
              <a:t>Интегрираното производство е сертифицирана система за качество за производство на земеделски култури, която поддържа опазването на околната среда, чрез интегрирано управление на вредителите (ИУВ) и намаляване на използването на ПРЗ. За разлика от биологичното земеделие, което изключва употребата на ПРЗ или минерални торове, при интегрираното производство те могат да се прилагат, но при определени </a:t>
            </a:r>
            <a:r>
              <a:rPr lang="bg-BG" dirty="0" smtClean="0">
                <a:ea typeface="Calibri" panose="020F0502020204030204" pitchFamily="34" charset="0"/>
              </a:rPr>
              <a:t>условия</a:t>
            </a:r>
            <a:endParaRPr lang="bg-BG" dirty="0">
              <a:ea typeface="Calibri" panose="020F0502020204030204" pitchFamily="34" charset="0"/>
            </a:endParaRPr>
          </a:p>
        </p:txBody>
      </p:sp>
      <p:sp>
        <p:nvSpPr>
          <p:cNvPr id="19" name="Rectangle 18"/>
          <p:cNvSpPr/>
          <p:nvPr/>
        </p:nvSpPr>
        <p:spPr>
          <a:xfrm>
            <a:off x="228601" y="5537774"/>
            <a:ext cx="4214615" cy="454292"/>
          </a:xfrm>
          <a:prstGeom prst="rect">
            <a:avLst/>
          </a:prstGeom>
        </p:spPr>
        <p:txBody>
          <a:bodyPr wrap="none">
            <a:spAutoFit/>
          </a:bodyPr>
          <a:lstStyle/>
          <a:p>
            <a:pPr lvl="0">
              <a:lnSpc>
                <a:spcPct val="150000"/>
              </a:lnSpc>
              <a:spcBef>
                <a:spcPts val="200"/>
              </a:spcBef>
              <a:spcAft>
                <a:spcPts val="600"/>
              </a:spcAft>
            </a:pPr>
            <a:r>
              <a:rPr lang="bg-BG" b="1" dirty="0">
                <a:solidFill>
                  <a:srgbClr val="00B050"/>
                </a:solidFill>
                <a:ea typeface="Calibri" panose="020F0502020204030204" pitchFamily="34" charset="0"/>
              </a:rPr>
              <a:t>Практики за прецизно земеделие </a:t>
            </a:r>
          </a:p>
        </p:txBody>
      </p:sp>
      <p:sp>
        <p:nvSpPr>
          <p:cNvPr id="20" name="Rectangle 19"/>
          <p:cNvSpPr/>
          <p:nvPr/>
        </p:nvSpPr>
        <p:spPr>
          <a:xfrm>
            <a:off x="4646889" y="4997561"/>
            <a:ext cx="7319441" cy="1477328"/>
          </a:xfrm>
          <a:prstGeom prst="rect">
            <a:avLst/>
          </a:prstGeom>
        </p:spPr>
        <p:txBody>
          <a:bodyPr wrap="square">
            <a:spAutoFit/>
          </a:bodyPr>
          <a:lstStyle/>
          <a:p>
            <a:r>
              <a:rPr lang="bg-BG" dirty="0">
                <a:ea typeface="Calibri" panose="020F0502020204030204" pitchFamily="34" charset="0"/>
              </a:rPr>
              <a:t>Прецизното земеделие е базирано на използване на широк набор от технологии, които позволят събиране на данни от извършени обработки, наблюдение и анализ на развитие на земеделските култури, като площите се третират адекватно с цел  повишаване на ефективността</a:t>
            </a:r>
            <a:r>
              <a:rPr lang="bg-BG" dirty="0">
                <a:latin typeface="Times New Roman" panose="02020603050405020304" pitchFamily="18" charset="0"/>
                <a:ea typeface="Calibri" panose="020F0502020204030204" pitchFamily="34" charset="0"/>
              </a:rPr>
              <a:t>. </a:t>
            </a:r>
            <a:endParaRPr lang="bg-BG" dirty="0"/>
          </a:p>
        </p:txBody>
      </p:sp>
    </p:spTree>
    <p:extLst>
      <p:ext uri="{BB962C8B-B14F-4D97-AF65-F5344CB8AC3E}">
        <p14:creationId xmlns:p14="http://schemas.microsoft.com/office/powerpoint/2010/main" val="63085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16960</TotalTime>
  <Words>2128</Words>
  <Application>Microsoft Office PowerPoint</Application>
  <PresentationFormat>Custom</PresentationFormat>
  <Paragraphs>297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Новите моменти в пакета за ОСП 2021-2027</dc:title>
  <dc:creator>Maria Jordanova</dc:creator>
  <cp:lastModifiedBy>Silviya Vasileva</cp:lastModifiedBy>
  <cp:revision>239</cp:revision>
  <dcterms:created xsi:type="dcterms:W3CDTF">2019-07-16T18:57:03Z</dcterms:created>
  <dcterms:modified xsi:type="dcterms:W3CDTF">2020-07-15T06:31:23Z</dcterms:modified>
</cp:coreProperties>
</file>