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59" r:id="rId4"/>
    <p:sldId id="279" r:id="rId5"/>
    <p:sldId id="260" r:id="rId6"/>
    <p:sldId id="267" r:id="rId7"/>
    <p:sldId id="270" r:id="rId8"/>
    <p:sldId id="271" r:id="rId9"/>
    <p:sldId id="272" r:id="rId10"/>
    <p:sldId id="274" r:id="rId11"/>
    <p:sldId id="273" r:id="rId12"/>
    <p:sldId id="288" r:id="rId13"/>
    <p:sldId id="290" r:id="rId14"/>
    <p:sldId id="282" r:id="rId15"/>
    <p:sldId id="280" r:id="rId16"/>
    <p:sldId id="281" r:id="rId17"/>
    <p:sldId id="285" r:id="rId18"/>
    <p:sldId id="278" r:id="rId19"/>
  </p:sldIdLst>
  <p:sldSz cx="9144000" cy="6858000" type="screen4x3"/>
  <p:notesSz cx="7099300" cy="10234613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BB71B-F5BD-4A2A-A577-82C18214CBB5}" type="datetimeFigureOut">
              <a:rPr lang="bg-BG" smtClean="0"/>
              <a:t>24.2.2020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0BECB-770D-4350-B46A-DC3D484BF16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435595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54169-B216-4D47-A39C-7C6699CB892C}" type="datetimeFigureOut">
              <a:rPr lang="bg-BG" smtClean="0"/>
              <a:t>24.2.2020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EDC0A-74C9-43E2-9BC5-DB07915E3449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2668425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EDC0A-74C9-43E2-9BC5-DB07915E3449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45051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2FE15-E856-4049-998B-6C34BE2EC46A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B402C-8205-4F3E-8D7B-7DA53AA9C337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51C6-1173-4824-A3B8-4703203DAC77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F20B4-C7CB-4707-8A59-FD1102149EA1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ABF93-1466-4202-946B-00348963B146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4402F-31A0-42C0-96BD-34A97CC57ECD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70F97-45F7-4AD7-89D2-587D8821A9E2}" type="datetime1">
              <a:rPr lang="bg-BG" smtClean="0"/>
              <a:t>24.2.2020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F5F87-40D1-4968-AA0C-FF2C4389F1D9}" type="datetime1">
              <a:rPr lang="bg-BG" smtClean="0"/>
              <a:t>24.2.2020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241B-8DF1-4314-BE7B-5C2D8732FBEE}" type="datetime1">
              <a:rPr lang="bg-BG" smtClean="0"/>
              <a:t>24.2.2020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755DD-5211-4684-9997-DAC5EB3C0CD6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8D64E-8DF9-4D68-9793-1ECD4F1B47ED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0E63C2F-DB59-480B-BABC-A4E92C0A69A3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1A0435A-2D68-4F2C-B578-9FA92EACCA61}" type="slidenum">
              <a:rPr lang="bg-BG" smtClean="0"/>
              <a:t>‹#›</a:t>
            </a:fld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538041" cy="3488432"/>
          </a:xfrm>
        </p:spPr>
        <p:txBody>
          <a:bodyPr>
            <a:normAutofit/>
          </a:bodyPr>
          <a:lstStyle/>
          <a:p>
            <a:r>
              <a:rPr lang="bg-BG" sz="2000" b="1" dirty="0" smtClean="0"/>
              <a:t>НАЦИОНАЛЕН ИНСТИТУТ ПО МЕТЕОРОЛОГИЯ И ХИДРОЛОГИЯ</a:t>
            </a:r>
            <a:br>
              <a:rPr lang="bg-BG" sz="2000" b="1" dirty="0" smtClean="0"/>
            </a:br>
            <a:r>
              <a:rPr lang="bg-BG" sz="2000" b="1" dirty="0"/>
              <a:t/>
            </a:r>
            <a:br>
              <a:rPr lang="bg-BG" sz="2000" b="1" dirty="0"/>
            </a:br>
            <a:r>
              <a:rPr lang="bg-BG" sz="3600" b="1" dirty="0" smtClean="0"/>
              <a:t/>
            </a:r>
            <a:br>
              <a:rPr lang="bg-BG" sz="3600" b="1" dirty="0" smtClean="0"/>
            </a:br>
            <a:r>
              <a:rPr lang="bg-BG" sz="3200" b="1" dirty="0" smtClean="0"/>
              <a:t>ОПРЕДЕЛЯНЕ </a:t>
            </a:r>
            <a:r>
              <a:rPr lang="bg-BG" sz="3200" b="1" dirty="0"/>
              <a:t>НА РАЙОНИТЕ С ПРИРОДНИ ОГРАНИЧЕНИЯ СПОРЕД УСЛОВИЯТА НА ЗАСУШАВАНЕ В </a:t>
            </a:r>
            <a:r>
              <a:rPr lang="bg-BG" sz="3200" b="1" dirty="0" smtClean="0"/>
              <a:t>БЪЛГАРИЯ</a:t>
            </a:r>
            <a:endParaRPr lang="bg-BG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4221088"/>
            <a:ext cx="7807990" cy="1224136"/>
          </a:xfrm>
        </p:spPr>
        <p:txBody>
          <a:bodyPr>
            <a:noAutofit/>
          </a:bodyPr>
          <a:lstStyle/>
          <a:p>
            <a:r>
              <a:rPr lang="bg-BG" sz="2400" b="1" dirty="0" smtClean="0"/>
              <a:t>Проф. В. Казанджиев, Доц. В. Георгиева, </a:t>
            </a:r>
          </a:p>
          <a:p>
            <a:r>
              <a:rPr lang="bg-BG" sz="2400" b="1" dirty="0" smtClean="0"/>
              <a:t>Доц. Сн. Балабанова, Ас. П. Малашева, </a:t>
            </a:r>
            <a:r>
              <a:rPr lang="bg-BG" sz="2400" b="1" dirty="0"/>
              <a:t>А</a:t>
            </a:r>
            <a:r>
              <a:rPr lang="bg-BG" sz="2400" b="1" dirty="0" smtClean="0"/>
              <a:t>гр. Д. Жолева,  </a:t>
            </a:r>
            <a:endParaRPr lang="bg-BG" sz="2400" b="1" dirty="0"/>
          </a:p>
        </p:txBody>
      </p:sp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701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085" y="264062"/>
            <a:ext cx="7987756" cy="642400"/>
          </a:xfrm>
        </p:spPr>
        <p:txBody>
          <a:bodyPr>
            <a:normAutofit/>
          </a:bodyPr>
          <a:lstStyle/>
          <a:p>
            <a:pPr algn="l"/>
            <a:r>
              <a:rPr lang="bg-BG" sz="2800" b="1" dirty="0"/>
              <a:t>РАЙОНИ СЪС </a:t>
            </a:r>
            <a:r>
              <a:rPr lang="bg-BG" sz="2800" b="1" dirty="0" smtClean="0"/>
              <a:t>ЗАСУШАВАНЕ</a:t>
            </a:r>
            <a:r>
              <a:rPr lang="en-US" sz="2800" b="1" dirty="0" smtClean="0"/>
              <a:t> – NR 2, 200</a:t>
            </a:r>
            <a:r>
              <a:rPr lang="bg-BG" sz="2800" b="1" dirty="0" smtClean="0"/>
              <a:t>9</a:t>
            </a:r>
            <a:r>
              <a:rPr lang="en-US" sz="2800" b="1" dirty="0" smtClean="0"/>
              <a:t> </a:t>
            </a:r>
            <a:endParaRPr lang="bg-BG" sz="2800" b="1" dirty="0"/>
          </a:p>
        </p:txBody>
      </p:sp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08720"/>
            <a:ext cx="8398765" cy="5940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44490-E84F-45F1-83E0-91D12BC4C846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606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6320"/>
            <a:ext cx="7848872" cy="714408"/>
          </a:xfrm>
        </p:spPr>
        <p:txBody>
          <a:bodyPr>
            <a:normAutofit/>
          </a:bodyPr>
          <a:lstStyle/>
          <a:p>
            <a:pPr algn="l"/>
            <a:r>
              <a:rPr lang="bg-BG" sz="2800" b="1" dirty="0"/>
              <a:t>РАЙОНИ СЪС ЗАСУШАВАНЕ </a:t>
            </a:r>
            <a:r>
              <a:rPr lang="en-US" sz="2800" b="1" dirty="0"/>
              <a:t>- </a:t>
            </a:r>
            <a:r>
              <a:rPr lang="en-US" sz="2800" b="1" dirty="0" smtClean="0"/>
              <a:t>NR2,  </a:t>
            </a:r>
            <a:r>
              <a:rPr lang="en-US" sz="2800" b="1" dirty="0"/>
              <a:t>2003</a:t>
            </a:r>
            <a:endParaRPr lang="bg-BG" sz="2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3" name="Picture 1" descr="AI_2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1621"/>
            <a:ext cx="8388000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712B3-BFE8-40BB-AE89-02016FD4D9B9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162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7776864" cy="570392"/>
          </a:xfrm>
        </p:spPr>
        <p:txBody>
          <a:bodyPr>
            <a:normAutofit fontScale="90000"/>
          </a:bodyPr>
          <a:lstStyle/>
          <a:p>
            <a:r>
              <a:rPr lang="bg-BG" sz="2800" b="1" cap="all" dirty="0"/>
              <a:t>Земеделски земи с ограничения по критерии „сухота” по землища за </a:t>
            </a:r>
            <a:r>
              <a:rPr lang="bg-BG" sz="2800" b="1" cap="all" dirty="0" smtClean="0"/>
              <a:t>1981-2010 </a:t>
            </a:r>
            <a:r>
              <a:rPr lang="en-US" sz="2800" b="1" cap="all" dirty="0" smtClean="0"/>
              <a:t>– NR 2</a:t>
            </a:r>
            <a:endParaRPr lang="bg-BG" sz="2800" b="1" dirty="0"/>
          </a:p>
        </p:txBody>
      </p:sp>
      <p:pic>
        <p:nvPicPr>
          <p:cNvPr id="16386" name="Picture 2" descr="map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15555"/>
            <a:ext cx="7920880" cy="559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1F124-77E3-4502-844F-68CCA3D10871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9621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568952" cy="930432"/>
          </a:xfrm>
        </p:spPr>
        <p:txBody>
          <a:bodyPr>
            <a:normAutofit fontScale="90000"/>
          </a:bodyPr>
          <a:lstStyle/>
          <a:p>
            <a:r>
              <a:rPr lang="bg-BG" sz="3200" dirty="0" smtClean="0"/>
              <a:t>Определяне на необлагодетелствани райони по критерий „сухота“ - </a:t>
            </a:r>
            <a:r>
              <a:rPr lang="en-US" sz="3200" dirty="0" smtClean="0"/>
              <a:t>NR3</a:t>
            </a:r>
            <a:endParaRPr lang="bg-BG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1700808"/>
            <a:ext cx="88569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bg-BG" sz="2800" dirty="0" smtClean="0"/>
              <a:t>Критериите остават същите;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bg-BG" sz="2800" dirty="0" smtClean="0"/>
              <a:t>Изключение прави стойността на </a:t>
            </a:r>
            <a:r>
              <a:rPr lang="en-US" sz="2800" dirty="0" smtClean="0"/>
              <a:t>AI</a:t>
            </a:r>
            <a:r>
              <a:rPr lang="bg-BG" sz="2800" dirty="0" smtClean="0"/>
              <a:t>, който е завишен с 20%</a:t>
            </a:r>
            <a:r>
              <a:rPr lang="en-US" sz="2800" dirty="0" smtClean="0"/>
              <a:t>;</a:t>
            </a:r>
            <a:r>
              <a:rPr lang="bg-BG" sz="2800" dirty="0" smtClean="0"/>
              <a:t>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bg-BG" sz="2800" dirty="0" smtClean="0"/>
              <a:t>При предефинирането на обхвата на районите, различни от планинските, със съществени природни ограничения, граничната стойност е </a:t>
            </a:r>
            <a:r>
              <a:rPr lang="en-US" sz="2800" dirty="0" smtClean="0"/>
              <a:t>AI≤0,6.</a:t>
            </a:r>
            <a:r>
              <a:rPr lang="bg-BG" sz="2800" dirty="0" smtClean="0"/>
              <a:t>  </a:t>
            </a:r>
            <a:endParaRPr lang="bg-BG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9E67-F19D-46D8-8FA5-6314BC009CF9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62834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6320"/>
            <a:ext cx="7704856" cy="498384"/>
          </a:xfrm>
        </p:spPr>
        <p:txBody>
          <a:bodyPr>
            <a:noAutofit/>
          </a:bodyPr>
          <a:lstStyle/>
          <a:p>
            <a:r>
              <a:rPr lang="bg-BG" sz="2800" b="1" dirty="0">
                <a:latin typeface="+mn-lt"/>
              </a:rPr>
              <a:t>РАЙОНИ СЪС ЗАСУШАВАНЕ</a:t>
            </a:r>
            <a:r>
              <a:rPr lang="en-US" sz="2800" b="1" dirty="0">
                <a:latin typeface="+mn-lt"/>
              </a:rPr>
              <a:t> – </a:t>
            </a:r>
            <a:r>
              <a:rPr lang="en-US" sz="2800" b="1" dirty="0" smtClean="0">
                <a:latin typeface="+mn-lt"/>
              </a:rPr>
              <a:t>NR3, </a:t>
            </a:r>
            <a:r>
              <a:rPr lang="en-US" sz="2800" b="1" dirty="0">
                <a:latin typeface="+mn-lt"/>
              </a:rPr>
              <a:t>2000 </a:t>
            </a:r>
            <a:endParaRPr lang="bg-BG" sz="28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945376"/>
            <a:ext cx="8388000" cy="5868000"/>
          </a:xfrm>
          <a:prstGeom prst="rect">
            <a:avLst/>
          </a:prstGeom>
        </p:spPr>
      </p:pic>
      <p:pic>
        <p:nvPicPr>
          <p:cNvPr id="5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FA3E9-158C-4C3C-A851-55ED9586CCF1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629354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488832" cy="576064"/>
          </a:xfrm>
        </p:spPr>
        <p:txBody>
          <a:bodyPr>
            <a:normAutofit/>
          </a:bodyPr>
          <a:lstStyle/>
          <a:p>
            <a:r>
              <a:rPr lang="bg-BG" sz="2800" b="1" dirty="0"/>
              <a:t>РАЙОНИ СЪС ЗАСУШАВАНЕ</a:t>
            </a:r>
            <a:r>
              <a:rPr lang="en-US" sz="2800" b="1" dirty="0"/>
              <a:t> – NR </a:t>
            </a:r>
            <a:r>
              <a:rPr lang="en-US" sz="2800" b="1" dirty="0" smtClean="0"/>
              <a:t>3, 200</a:t>
            </a:r>
            <a:r>
              <a:rPr lang="bg-BG" sz="2800" b="1" dirty="0" smtClean="0"/>
              <a:t>9</a:t>
            </a:r>
            <a:r>
              <a:rPr lang="en-US" sz="2800" b="1" dirty="0" smtClean="0"/>
              <a:t> </a:t>
            </a:r>
            <a:endParaRPr lang="bg-BG" sz="2800" dirty="0"/>
          </a:p>
        </p:txBody>
      </p:sp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66" y="908720"/>
            <a:ext cx="8393798" cy="5940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C759D-308B-4F96-89C5-21EC88677D9A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pPr/>
              <a:t>15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98641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848872" cy="498384"/>
          </a:xfrm>
        </p:spPr>
        <p:txBody>
          <a:bodyPr>
            <a:noAutofit/>
          </a:bodyPr>
          <a:lstStyle/>
          <a:p>
            <a:r>
              <a:rPr lang="bg-BG" sz="2800" b="1" dirty="0"/>
              <a:t>РАЙОНИ СЪС ЗАСУШАВАНЕ </a:t>
            </a:r>
            <a:r>
              <a:rPr lang="en-US" sz="2800" b="1" dirty="0" smtClean="0"/>
              <a:t>– NR3,  2003</a:t>
            </a:r>
            <a:endParaRPr lang="bg-BG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73368"/>
            <a:ext cx="8388000" cy="5868000"/>
          </a:xfrm>
          <a:prstGeom prst="rect">
            <a:avLst/>
          </a:prstGeom>
        </p:spPr>
      </p:pic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7C791-12F5-4AF7-B8EB-605A57ACE415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81587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972321" cy="570392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   </a:t>
            </a:r>
            <a:r>
              <a:rPr lang="bg-BG" sz="2700" b="1" cap="all" dirty="0"/>
              <a:t>Земеделски земи с ограничения по критерии „сухота” по землища за 1981-2010 </a:t>
            </a:r>
            <a:r>
              <a:rPr lang="en-US" sz="2700" b="1" cap="all" dirty="0"/>
              <a:t>– </a:t>
            </a:r>
            <a:r>
              <a:rPr lang="en-US" sz="2700" b="1" dirty="0" smtClean="0"/>
              <a:t>NR3</a:t>
            </a:r>
            <a:endParaRPr lang="bg-BG" sz="27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45384"/>
            <a:ext cx="8393804" cy="5940000"/>
          </a:xfrm>
          <a:prstGeom prst="rect">
            <a:avLst/>
          </a:prstGeom>
        </p:spPr>
      </p:pic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21D15-BB70-467A-AE7E-56E751217014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903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72067" y="3140967"/>
            <a:ext cx="7408333" cy="15841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sz="3600" b="1" dirty="0" smtClean="0"/>
              <a:t>БЛАГОДАРЯ ЗА ВНИМАНИЕТО</a:t>
            </a:r>
            <a:endParaRPr lang="en-US" sz="3600" b="1" dirty="0" smtClean="0"/>
          </a:p>
          <a:p>
            <a:pPr marL="0" indent="0" algn="ctr">
              <a:buNone/>
            </a:pPr>
            <a:endParaRPr lang="en-US" sz="3900" b="1" dirty="0" smtClean="0"/>
          </a:p>
          <a:p>
            <a:pPr marL="0" indent="0" algn="ctr">
              <a:buNone/>
            </a:pPr>
            <a:endParaRPr lang="bg-BG" sz="3600" b="1" dirty="0"/>
          </a:p>
          <a:p>
            <a:pPr marL="0" indent="0" algn="ctr">
              <a:buNone/>
            </a:pPr>
            <a:endParaRPr lang="bg-BG" sz="18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5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54824-8981-4A7B-AC5C-16C37C9AAF9D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18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9971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7" y="1628800"/>
            <a:ext cx="8568951" cy="4752528"/>
          </a:xfrm>
        </p:spPr>
        <p:txBody>
          <a:bodyPr>
            <a:normAutofit fontScale="92500" lnSpcReduction="10000"/>
          </a:bodyPr>
          <a:lstStyle/>
          <a:p>
            <a:r>
              <a:rPr lang="bg-BG" b="1" dirty="0"/>
              <a:t>Н</a:t>
            </a:r>
            <a:r>
              <a:rPr lang="bg-BG" dirty="0"/>
              <a:t>астоящата разработка е проведена </a:t>
            </a:r>
            <a:r>
              <a:rPr lang="bg-BG" dirty="0" smtClean="0"/>
              <a:t>според методическите изисквания, </a:t>
            </a:r>
            <a:r>
              <a:rPr lang="bg-BG" dirty="0"/>
              <a:t>посочени в „Updated Guidelines for Applying Common Criteria to Identify Agricultural Areas with Natural Constraints“ и разработен от </a:t>
            </a:r>
            <a:r>
              <a:rPr lang="en-US" dirty="0"/>
              <a:t>JRC</a:t>
            </a:r>
            <a:r>
              <a:rPr lang="bg-BG" dirty="0"/>
              <a:t> и главна дирекция „Земеделие“ на </a:t>
            </a:r>
            <a:r>
              <a:rPr lang="bg-BG" dirty="0" smtClean="0"/>
              <a:t>ЕК, </a:t>
            </a:r>
            <a:r>
              <a:rPr lang="bg-BG" dirty="0"/>
              <a:t>по поръчка на Министерство на земеделието храните и горите на България. </a:t>
            </a:r>
          </a:p>
          <a:p>
            <a:r>
              <a:rPr lang="es-ES" b="1" dirty="0"/>
              <a:t>В</a:t>
            </a:r>
            <a:r>
              <a:rPr lang="es-ES" dirty="0"/>
              <a:t> </a:t>
            </a:r>
            <a:r>
              <a:rPr lang="bg-BG" dirty="0" smtClean="0"/>
              <a:t>разработката са определени районите, засегнати от засушаване през периода 1981-2010 г. За целта са използвани денонощните стойности на следните метеорологични елементи: минимална и максимална температура, относителна влажност на въздуха, скорост на вятъра и продължителност на слъчево греене, измерени в 64 метеорологични и агрометеорологични станции разпределени равномерно в земеделските райони на страната като от тях са изключени районите с планинско земеделие. 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pPr algn="l"/>
            <a:r>
              <a:rPr lang="bg-BG" sz="2800" dirty="0" smtClean="0"/>
              <a:t>	</a:t>
            </a:r>
            <a:endParaRPr lang="bg-BG" sz="2800" dirty="0"/>
          </a:p>
        </p:txBody>
      </p:sp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8F773-B2C5-4F60-9996-5508833982AA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15152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2060848"/>
            <a:ext cx="8352927" cy="4392488"/>
          </a:xfrm>
        </p:spPr>
        <p:txBody>
          <a:bodyPr>
            <a:normAutofit fontScale="92500" lnSpcReduction="10000"/>
          </a:bodyPr>
          <a:lstStyle/>
          <a:p>
            <a:r>
              <a:rPr lang="es-ES" dirty="0" err="1"/>
              <a:t>Списъкът</a:t>
            </a:r>
            <a:r>
              <a:rPr lang="es-ES" dirty="0"/>
              <a:t> </a:t>
            </a:r>
            <a:r>
              <a:rPr lang="es-ES" dirty="0" err="1"/>
              <a:t>на</a:t>
            </a:r>
            <a:r>
              <a:rPr lang="es-ES" dirty="0"/>
              <a:t> </a:t>
            </a:r>
            <a:r>
              <a:rPr lang="es-ES" dirty="0" err="1"/>
              <a:t>станциите</a:t>
            </a:r>
            <a:r>
              <a:rPr lang="es-ES" dirty="0"/>
              <a:t> </a:t>
            </a:r>
            <a:r>
              <a:rPr lang="es-ES" dirty="0" err="1"/>
              <a:t>включва</a:t>
            </a:r>
            <a:r>
              <a:rPr lang="es-ES" dirty="0"/>
              <a:t> </a:t>
            </a:r>
            <a:r>
              <a:rPr lang="es-ES" dirty="0" err="1"/>
              <a:t>следните</a:t>
            </a:r>
            <a:r>
              <a:rPr lang="es-ES" dirty="0"/>
              <a:t> </a:t>
            </a:r>
            <a:r>
              <a:rPr lang="es-ES" dirty="0" err="1"/>
              <a:t>метеорологични</a:t>
            </a:r>
            <a:r>
              <a:rPr lang="es-ES" dirty="0"/>
              <a:t> и агрометеорологични </a:t>
            </a:r>
            <a:r>
              <a:rPr lang="es-ES" dirty="0" err="1"/>
              <a:t>пунктове</a:t>
            </a:r>
            <a:r>
              <a:rPr lang="es-ES" dirty="0"/>
              <a:t> </a:t>
            </a:r>
            <a:r>
              <a:rPr lang="es-ES" dirty="0" err="1"/>
              <a:t>за</a:t>
            </a:r>
            <a:r>
              <a:rPr lang="es-ES" dirty="0"/>
              <a:t> </a:t>
            </a:r>
            <a:r>
              <a:rPr lang="es-ES" dirty="0" err="1"/>
              <a:t>наблюдение</a:t>
            </a:r>
            <a:r>
              <a:rPr lang="es-ES" dirty="0"/>
              <a:t>: </a:t>
            </a:r>
            <a:r>
              <a:rPr lang="es-ES" dirty="0" err="1"/>
              <a:t>Видин</a:t>
            </a:r>
            <a:r>
              <a:rPr lang="es-ES" dirty="0"/>
              <a:t>, </a:t>
            </a:r>
            <a:r>
              <a:rPr lang="es-ES" dirty="0" err="1"/>
              <a:t>Грамада</a:t>
            </a:r>
            <a:r>
              <a:rPr lang="es-ES" dirty="0"/>
              <a:t>, Д-р </a:t>
            </a:r>
            <a:r>
              <a:rPr lang="es-ES" dirty="0" err="1"/>
              <a:t>Йосифово</a:t>
            </a:r>
            <a:r>
              <a:rPr lang="es-ES" dirty="0"/>
              <a:t>, </a:t>
            </a:r>
            <a:r>
              <a:rPr lang="es-ES" dirty="0" err="1"/>
              <a:t>Бъзовец</a:t>
            </a:r>
            <a:r>
              <a:rPr lang="es-ES" dirty="0"/>
              <a:t>, </a:t>
            </a:r>
            <a:r>
              <a:rPr lang="es-ES" dirty="0" err="1"/>
              <a:t>Монтана</a:t>
            </a:r>
            <a:r>
              <a:rPr lang="es-ES" dirty="0"/>
              <a:t>, </a:t>
            </a:r>
            <a:r>
              <a:rPr lang="es-ES" dirty="0" err="1"/>
              <a:t>Лом</a:t>
            </a:r>
            <a:r>
              <a:rPr lang="es-ES" dirty="0"/>
              <a:t>, </a:t>
            </a:r>
            <a:r>
              <a:rPr lang="es-ES" dirty="0" err="1"/>
              <a:t>Враца</a:t>
            </a:r>
            <a:r>
              <a:rPr lang="es-ES" dirty="0"/>
              <a:t>, </a:t>
            </a:r>
            <a:r>
              <a:rPr lang="es-ES" dirty="0" err="1"/>
              <a:t>Кнежа</a:t>
            </a:r>
            <a:r>
              <a:rPr lang="es-ES" dirty="0"/>
              <a:t>, </a:t>
            </a:r>
            <a:r>
              <a:rPr lang="es-ES" dirty="0" err="1"/>
              <a:t>Оряхово</a:t>
            </a:r>
            <a:r>
              <a:rPr lang="es-ES" dirty="0"/>
              <a:t>, </a:t>
            </a:r>
            <a:r>
              <a:rPr lang="es-ES" dirty="0" err="1"/>
              <a:t>Плевен</a:t>
            </a:r>
            <a:r>
              <a:rPr lang="es-ES" dirty="0"/>
              <a:t>, </a:t>
            </a:r>
            <a:r>
              <a:rPr lang="es-ES" dirty="0" err="1"/>
              <a:t>Новачене</a:t>
            </a:r>
            <a:r>
              <a:rPr lang="es-ES" dirty="0"/>
              <a:t>, </a:t>
            </a:r>
            <a:r>
              <a:rPr lang="es-ES" dirty="0" err="1"/>
              <a:t>Николаево</a:t>
            </a:r>
            <a:r>
              <a:rPr lang="es-ES" dirty="0"/>
              <a:t>, </a:t>
            </a:r>
            <a:r>
              <a:rPr lang="es-ES" dirty="0" err="1"/>
              <a:t>Дерманци</a:t>
            </a:r>
            <a:r>
              <a:rPr lang="es-ES" dirty="0"/>
              <a:t>, </a:t>
            </a:r>
            <a:r>
              <a:rPr lang="es-ES" dirty="0" err="1"/>
              <a:t>Севлиево</a:t>
            </a:r>
            <a:r>
              <a:rPr lang="es-ES" dirty="0"/>
              <a:t>, </a:t>
            </a:r>
            <a:r>
              <a:rPr lang="es-ES" dirty="0" err="1"/>
              <a:t>Велико</a:t>
            </a:r>
            <a:r>
              <a:rPr lang="es-ES" dirty="0"/>
              <a:t> </a:t>
            </a:r>
            <a:r>
              <a:rPr lang="es-ES" dirty="0" err="1"/>
              <a:t>Търново</a:t>
            </a:r>
            <a:r>
              <a:rPr lang="es-ES" dirty="0"/>
              <a:t>, </a:t>
            </a:r>
            <a:r>
              <a:rPr lang="es-ES" dirty="0" err="1"/>
              <a:t>Павликени</a:t>
            </a:r>
            <a:r>
              <a:rPr lang="es-ES" dirty="0"/>
              <a:t>, </a:t>
            </a:r>
            <a:r>
              <a:rPr lang="es-ES" dirty="0" err="1"/>
              <a:t>Свищов</a:t>
            </a:r>
            <a:r>
              <a:rPr lang="es-ES" dirty="0"/>
              <a:t>, </a:t>
            </a:r>
            <a:r>
              <a:rPr lang="es-ES" dirty="0" err="1"/>
              <a:t>Образцов</a:t>
            </a:r>
            <a:r>
              <a:rPr lang="es-ES" dirty="0"/>
              <a:t> </a:t>
            </a:r>
            <a:r>
              <a:rPr lang="es-ES" dirty="0" err="1"/>
              <a:t>чифлик</a:t>
            </a:r>
            <a:r>
              <a:rPr lang="es-ES" dirty="0"/>
              <a:t>, </a:t>
            </a:r>
            <a:r>
              <a:rPr lang="es-ES" dirty="0" err="1"/>
              <a:t>Търговище</a:t>
            </a:r>
            <a:r>
              <a:rPr lang="es-ES" dirty="0"/>
              <a:t>, </a:t>
            </a:r>
            <a:r>
              <a:rPr lang="es-ES" dirty="0" err="1"/>
              <a:t>Омуртаг</a:t>
            </a:r>
            <a:r>
              <a:rPr lang="es-ES" dirty="0"/>
              <a:t>, </a:t>
            </a:r>
            <a:r>
              <a:rPr lang="es-ES" dirty="0" err="1"/>
              <a:t>Славяново</a:t>
            </a:r>
            <a:r>
              <a:rPr lang="es-ES" dirty="0"/>
              <a:t>, </a:t>
            </a:r>
            <a:r>
              <a:rPr lang="es-ES" dirty="0" err="1"/>
              <a:t>Разград</a:t>
            </a:r>
            <a:r>
              <a:rPr lang="es-ES" dirty="0"/>
              <a:t>, </a:t>
            </a:r>
            <a:r>
              <a:rPr lang="es-ES" dirty="0" err="1"/>
              <a:t>Самуил</a:t>
            </a:r>
            <a:r>
              <a:rPr lang="es-ES" dirty="0"/>
              <a:t>, </a:t>
            </a:r>
            <a:r>
              <a:rPr lang="es-ES" dirty="0" err="1"/>
              <a:t>Исперих</a:t>
            </a:r>
            <a:r>
              <a:rPr lang="es-ES" dirty="0"/>
              <a:t>, </a:t>
            </a:r>
            <a:r>
              <a:rPr lang="es-ES" dirty="0" err="1"/>
              <a:t>Силистра</a:t>
            </a:r>
            <a:r>
              <a:rPr lang="es-ES" dirty="0"/>
              <a:t>, </a:t>
            </a:r>
            <a:r>
              <a:rPr lang="es-ES" dirty="0" err="1"/>
              <a:t>Алфатар</a:t>
            </a:r>
            <a:r>
              <a:rPr lang="es-ES" dirty="0"/>
              <a:t>, </a:t>
            </a:r>
            <a:r>
              <a:rPr lang="es-ES" dirty="0" err="1"/>
              <a:t>Шумен</a:t>
            </a:r>
            <a:r>
              <a:rPr lang="es-ES" dirty="0"/>
              <a:t>, </a:t>
            </a:r>
            <a:r>
              <a:rPr lang="es-ES" dirty="0" err="1"/>
              <a:t>Добрич</a:t>
            </a:r>
            <a:r>
              <a:rPr lang="es-ES" dirty="0"/>
              <a:t>, </a:t>
            </a:r>
            <a:r>
              <a:rPr lang="es-ES" dirty="0" err="1"/>
              <a:t>Шабла</a:t>
            </a:r>
            <a:r>
              <a:rPr lang="es-ES" dirty="0"/>
              <a:t>, </a:t>
            </a:r>
            <a:r>
              <a:rPr lang="es-ES" dirty="0" err="1"/>
              <a:t>Генерал</a:t>
            </a:r>
            <a:r>
              <a:rPr lang="es-ES" dirty="0"/>
              <a:t> </a:t>
            </a:r>
            <a:r>
              <a:rPr lang="es-ES" dirty="0" err="1"/>
              <a:t>Тошево</a:t>
            </a:r>
            <a:r>
              <a:rPr lang="es-ES" dirty="0"/>
              <a:t>, </a:t>
            </a:r>
            <a:r>
              <a:rPr lang="es-ES" dirty="0" err="1"/>
              <a:t>Варна</a:t>
            </a:r>
            <a:r>
              <a:rPr lang="es-ES" dirty="0"/>
              <a:t>, </a:t>
            </a:r>
            <a:r>
              <a:rPr lang="es-ES" dirty="0" err="1"/>
              <a:t>Суворово</a:t>
            </a:r>
            <a:r>
              <a:rPr lang="es-ES" dirty="0"/>
              <a:t>, </a:t>
            </a:r>
            <a:r>
              <a:rPr lang="es-ES" dirty="0" err="1"/>
              <a:t>Старо</a:t>
            </a:r>
            <a:r>
              <a:rPr lang="es-ES" dirty="0"/>
              <a:t> </a:t>
            </a:r>
            <a:r>
              <a:rPr lang="es-ES" dirty="0" err="1"/>
              <a:t>Оряхово</a:t>
            </a:r>
            <a:r>
              <a:rPr lang="es-ES" dirty="0"/>
              <a:t>, </a:t>
            </a:r>
            <a:r>
              <a:rPr lang="es-ES" dirty="0" err="1"/>
              <a:t>Бургас</a:t>
            </a:r>
            <a:r>
              <a:rPr lang="es-ES" dirty="0"/>
              <a:t>, </a:t>
            </a:r>
            <a:r>
              <a:rPr lang="es-ES" dirty="0" err="1"/>
              <a:t>Карнобат</a:t>
            </a:r>
            <a:r>
              <a:rPr lang="es-ES" dirty="0"/>
              <a:t>, </a:t>
            </a:r>
            <a:r>
              <a:rPr lang="es-ES" dirty="0" err="1"/>
              <a:t>Люляково</a:t>
            </a:r>
            <a:r>
              <a:rPr lang="es-ES" dirty="0"/>
              <a:t>, </a:t>
            </a:r>
            <a:r>
              <a:rPr lang="es-ES" dirty="0" err="1"/>
              <a:t>Средец</a:t>
            </a:r>
            <a:r>
              <a:rPr lang="es-ES" dirty="0"/>
              <a:t>, </a:t>
            </a:r>
            <a:r>
              <a:rPr lang="es-ES" dirty="0" err="1"/>
              <a:t>Малко</a:t>
            </a:r>
            <a:r>
              <a:rPr lang="es-ES" dirty="0"/>
              <a:t> </a:t>
            </a:r>
            <a:r>
              <a:rPr lang="es-ES" dirty="0" err="1"/>
              <a:t>Търново</a:t>
            </a:r>
            <a:r>
              <a:rPr lang="es-ES" dirty="0"/>
              <a:t>, </a:t>
            </a:r>
            <a:r>
              <a:rPr lang="es-ES" dirty="0" err="1"/>
              <a:t>Ямбол</a:t>
            </a:r>
            <a:r>
              <a:rPr lang="es-ES" dirty="0"/>
              <a:t>, </a:t>
            </a:r>
            <a:r>
              <a:rPr lang="es-ES" dirty="0" err="1"/>
              <a:t>Елхово</a:t>
            </a:r>
            <a:r>
              <a:rPr lang="es-ES" dirty="0"/>
              <a:t>, </a:t>
            </a:r>
            <a:r>
              <a:rPr lang="es-ES" dirty="0" err="1"/>
              <a:t>Сливен</a:t>
            </a:r>
            <a:r>
              <a:rPr lang="es-ES" dirty="0"/>
              <a:t>, </a:t>
            </a:r>
            <a:r>
              <a:rPr lang="es-ES" dirty="0" err="1"/>
              <a:t>Съдиево</a:t>
            </a:r>
            <a:r>
              <a:rPr lang="es-ES" dirty="0"/>
              <a:t>, </a:t>
            </a:r>
            <a:r>
              <a:rPr lang="es-ES" dirty="0" err="1"/>
              <a:t>Стара</a:t>
            </a:r>
            <a:r>
              <a:rPr lang="es-ES" dirty="0"/>
              <a:t> </a:t>
            </a:r>
            <a:r>
              <a:rPr lang="es-ES" dirty="0" err="1"/>
              <a:t>Загора</a:t>
            </a:r>
            <a:r>
              <a:rPr lang="es-ES" dirty="0"/>
              <a:t>, </a:t>
            </a:r>
            <a:r>
              <a:rPr lang="es-ES" dirty="0" err="1"/>
              <a:t>Казанлък</a:t>
            </a:r>
            <a:r>
              <a:rPr lang="es-ES" dirty="0"/>
              <a:t>, </a:t>
            </a:r>
            <a:r>
              <a:rPr lang="es-ES" dirty="0" err="1"/>
              <a:t>Чирпан</a:t>
            </a:r>
            <a:r>
              <a:rPr lang="es-ES" dirty="0"/>
              <a:t>, </a:t>
            </a:r>
            <a:r>
              <a:rPr lang="es-ES" dirty="0" err="1"/>
              <a:t>Хасково</a:t>
            </a:r>
            <a:r>
              <a:rPr lang="es-ES" dirty="0"/>
              <a:t>, </a:t>
            </a:r>
            <a:r>
              <a:rPr lang="es-ES" dirty="0" err="1"/>
              <a:t>Свиленград</a:t>
            </a:r>
            <a:r>
              <a:rPr lang="es-ES" dirty="0"/>
              <a:t>, </a:t>
            </a:r>
            <a:r>
              <a:rPr lang="es-ES" dirty="0" err="1"/>
              <a:t>Кърджали</a:t>
            </a:r>
            <a:r>
              <a:rPr lang="es-ES" dirty="0"/>
              <a:t>, </a:t>
            </a:r>
            <a:r>
              <a:rPr lang="es-ES" dirty="0" err="1"/>
              <a:t>Джебел</a:t>
            </a:r>
            <a:r>
              <a:rPr lang="es-ES" dirty="0"/>
              <a:t>, </a:t>
            </a:r>
            <a:r>
              <a:rPr lang="es-ES" dirty="0" err="1"/>
              <a:t>Ивайловград</a:t>
            </a:r>
            <a:r>
              <a:rPr lang="es-ES" dirty="0"/>
              <a:t>, </a:t>
            </a:r>
            <a:r>
              <a:rPr lang="es-ES" dirty="0" err="1"/>
              <a:t>Крумовград</a:t>
            </a:r>
            <a:r>
              <a:rPr lang="es-ES" dirty="0"/>
              <a:t>, </a:t>
            </a:r>
            <a:r>
              <a:rPr lang="es-ES" dirty="0" err="1"/>
              <a:t>Пловдив</a:t>
            </a:r>
            <a:r>
              <a:rPr lang="es-ES" dirty="0"/>
              <a:t>, </a:t>
            </a:r>
            <a:r>
              <a:rPr lang="es-ES" dirty="0" err="1"/>
              <a:t>Пазарджик</a:t>
            </a:r>
            <a:r>
              <a:rPr lang="es-ES" dirty="0"/>
              <a:t>, </a:t>
            </a:r>
            <a:r>
              <a:rPr lang="es-ES" dirty="0" err="1"/>
              <a:t>Хисар</a:t>
            </a:r>
            <a:r>
              <a:rPr lang="es-ES" dirty="0"/>
              <a:t>, </a:t>
            </a:r>
            <a:r>
              <a:rPr lang="es-ES" dirty="0" err="1"/>
              <a:t>Карлово</a:t>
            </a:r>
            <a:r>
              <a:rPr lang="es-ES" dirty="0"/>
              <a:t>, </a:t>
            </a:r>
            <a:r>
              <a:rPr lang="es-ES" dirty="0" err="1"/>
              <a:t>Асеновград</a:t>
            </a:r>
            <a:r>
              <a:rPr lang="es-ES" dirty="0"/>
              <a:t>, </a:t>
            </a:r>
            <a:r>
              <a:rPr lang="es-ES" dirty="0" err="1"/>
              <a:t>София</a:t>
            </a:r>
            <a:r>
              <a:rPr lang="es-ES" dirty="0"/>
              <a:t>, </a:t>
            </a:r>
            <a:r>
              <a:rPr lang="es-ES" dirty="0" err="1"/>
              <a:t>Златица</a:t>
            </a:r>
            <a:r>
              <a:rPr lang="es-ES" dirty="0"/>
              <a:t>, </a:t>
            </a:r>
            <a:r>
              <a:rPr lang="es-ES" dirty="0" err="1"/>
              <a:t>Драгоман</a:t>
            </a:r>
            <a:r>
              <a:rPr lang="es-ES" dirty="0"/>
              <a:t>, </a:t>
            </a:r>
            <a:r>
              <a:rPr lang="es-ES" dirty="0" err="1"/>
              <a:t>Благоевград</a:t>
            </a:r>
            <a:r>
              <a:rPr lang="es-ES" dirty="0"/>
              <a:t>, </a:t>
            </a:r>
            <a:r>
              <a:rPr lang="es-ES" dirty="0" err="1"/>
              <a:t>Гоце</a:t>
            </a:r>
            <a:r>
              <a:rPr lang="es-ES" dirty="0"/>
              <a:t> </a:t>
            </a:r>
            <a:r>
              <a:rPr lang="es-ES" dirty="0" err="1"/>
              <a:t>Делчев</a:t>
            </a:r>
            <a:r>
              <a:rPr lang="es-ES" dirty="0"/>
              <a:t>, </a:t>
            </a:r>
            <a:r>
              <a:rPr lang="es-ES" dirty="0" err="1"/>
              <a:t>Сандански</a:t>
            </a:r>
            <a:r>
              <a:rPr lang="es-ES" dirty="0"/>
              <a:t>, </a:t>
            </a:r>
            <a:r>
              <a:rPr lang="es-ES" dirty="0" err="1"/>
              <a:t>Петрич</a:t>
            </a:r>
            <a:r>
              <a:rPr lang="es-ES" dirty="0"/>
              <a:t> и </a:t>
            </a:r>
            <a:r>
              <a:rPr lang="es-ES" dirty="0" err="1"/>
              <a:t>Кюстендил</a:t>
            </a:r>
            <a:r>
              <a:rPr lang="es-ES" dirty="0"/>
              <a:t>.</a:t>
            </a:r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pPr algn="l"/>
            <a:r>
              <a:rPr lang="bg-BG" sz="2800" dirty="0" smtClean="0"/>
              <a:t>МАТЕРИАЛ</a:t>
            </a:r>
            <a:endParaRPr lang="bg-BG" sz="2800" dirty="0"/>
          </a:p>
        </p:txBody>
      </p:sp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072-7068-4137-8AA3-B7931139208D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709181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044329" cy="936104"/>
          </a:xfrm>
        </p:spPr>
        <p:txBody>
          <a:bodyPr>
            <a:noAutofit/>
          </a:bodyPr>
          <a:lstStyle/>
          <a:p>
            <a:pPr algn="l"/>
            <a:r>
              <a:rPr lang="bg-BG" sz="2800" dirty="0" smtClean="0"/>
              <a:t>Разпопожение на използваните станции</a:t>
            </a:r>
            <a:endParaRPr lang="bg-BG" sz="2800" dirty="0"/>
          </a:p>
        </p:txBody>
      </p:sp>
      <p:pic>
        <p:nvPicPr>
          <p:cNvPr id="4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398979" cy="59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421CB-F8AB-4D47-916B-73A7C5B1F528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574142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680520"/>
          </a:xfrm>
        </p:spPr>
        <p:txBody>
          <a:bodyPr/>
          <a:lstStyle/>
          <a:p>
            <a:r>
              <a:rPr lang="bg-BG" dirty="0" smtClean="0"/>
              <a:t>За всяка от годините</a:t>
            </a:r>
            <a:r>
              <a:rPr lang="en-US" dirty="0" smtClean="0"/>
              <a:t> e </a:t>
            </a:r>
            <a:r>
              <a:rPr lang="bg-BG" dirty="0" smtClean="0"/>
              <a:t>получено разпределение на стойностите на валежите в равномерна мрежа с резолюция 1 </a:t>
            </a:r>
            <a:r>
              <a:rPr lang="en-US" dirty="0" smtClean="0"/>
              <a:t>km</a:t>
            </a:r>
            <a:r>
              <a:rPr lang="bg-BG" dirty="0" smtClean="0"/>
              <a:t>, чрез </a:t>
            </a:r>
            <a:r>
              <a:rPr lang="bg-BG" dirty="0"/>
              <a:t>прилагане на </a:t>
            </a:r>
            <a:r>
              <a:rPr lang="en-US" dirty="0"/>
              <a:t>Co</a:t>
            </a:r>
            <a:r>
              <a:rPr lang="ru-RU" dirty="0"/>
              <a:t>-</a:t>
            </a:r>
            <a:r>
              <a:rPr lang="en-US" dirty="0"/>
              <a:t>Kriging </a:t>
            </a:r>
            <a:r>
              <a:rPr lang="bg-BG" dirty="0"/>
              <a:t>процедура за пространствена </a:t>
            </a:r>
            <a:r>
              <a:rPr lang="bg-BG" dirty="0" smtClean="0"/>
              <a:t>интерполация.</a:t>
            </a:r>
          </a:p>
          <a:p>
            <a:r>
              <a:rPr lang="bg-BG" dirty="0" smtClean="0"/>
              <a:t> Като втора променлива е използвана надморската височина, защото разпределението на валежите зависи и от нея.</a:t>
            </a:r>
            <a:endParaRPr lang="bg-BG" dirty="0">
              <a:solidFill>
                <a:schemeClr val="tx1"/>
              </a:solidFill>
            </a:endParaRPr>
          </a:p>
          <a:p>
            <a:endParaRPr lang="bg-B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pPr algn="l"/>
            <a:r>
              <a:rPr lang="bg-BG" sz="2800" dirty="0"/>
              <a:t>СУМА НА </a:t>
            </a:r>
            <a:r>
              <a:rPr lang="bg-BG" sz="2800" dirty="0" smtClean="0"/>
              <a:t>ВАЛЕЖИТЕ</a:t>
            </a:r>
            <a:endParaRPr lang="bg-BG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8273"/>
            <a:ext cx="567934" cy="570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B4DCC-140B-4842-B92A-1A8D7B52C1C3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010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00808"/>
            <a:ext cx="8712967" cy="5112567"/>
          </a:xfrm>
        </p:spPr>
        <p:txBody>
          <a:bodyPr>
            <a:normAutofit/>
          </a:bodyPr>
          <a:lstStyle/>
          <a:p>
            <a:r>
              <a:rPr lang="bg-BG" dirty="0"/>
              <a:t>Потенциалната </a:t>
            </a:r>
            <a:r>
              <a:rPr lang="bg-BG" dirty="0" err="1"/>
              <a:t>евапотранспирация</a:t>
            </a:r>
            <a:r>
              <a:rPr lang="bg-BG" dirty="0"/>
              <a:t> (</a:t>
            </a:r>
            <a:r>
              <a:rPr lang="en-US" dirty="0"/>
              <a:t>PET</a:t>
            </a:r>
            <a:r>
              <a:rPr lang="bg-BG" dirty="0"/>
              <a:t>) е определена по формулата на </a:t>
            </a:r>
            <a:r>
              <a:rPr lang="en-US" dirty="0"/>
              <a:t>Penman</a:t>
            </a:r>
            <a:r>
              <a:rPr lang="ru-RU" dirty="0"/>
              <a:t>-</a:t>
            </a:r>
            <a:r>
              <a:rPr lang="en-US" dirty="0" err="1"/>
              <a:t>Monteith</a:t>
            </a:r>
            <a:r>
              <a:rPr lang="en-US" dirty="0"/>
              <a:t> </a:t>
            </a:r>
            <a:r>
              <a:rPr lang="bg-BG" dirty="0"/>
              <a:t>чрез </a:t>
            </a:r>
            <a:r>
              <a:rPr lang="bg-BG" dirty="0" smtClean="0"/>
              <a:t>специализиран софтуер на ФАО</a:t>
            </a:r>
            <a:r>
              <a:rPr lang="ru-RU" dirty="0" smtClean="0"/>
              <a:t>®. </a:t>
            </a:r>
            <a:r>
              <a:rPr lang="bg-BG" dirty="0"/>
              <a:t>Пресмятането е </a:t>
            </a:r>
            <a:r>
              <a:rPr lang="bg-BG" dirty="0" smtClean="0"/>
              <a:t>извършено </a:t>
            </a:r>
            <a:r>
              <a:rPr lang="bg-BG" dirty="0"/>
              <a:t>с ежедневни данни за </a:t>
            </a:r>
            <a:r>
              <a:rPr lang="bg-BG" dirty="0" smtClean="0"/>
              <a:t>посочените метеорологични елементи с отчитане на географските координати </a:t>
            </a:r>
            <a:r>
              <a:rPr lang="bg-BG" dirty="0"/>
              <a:t>и надморската височина на мястото на наблюдение на тези елементи. </a:t>
            </a:r>
            <a:endParaRPr lang="bg-BG" dirty="0" smtClean="0"/>
          </a:p>
          <a:p>
            <a:r>
              <a:rPr lang="bg-BG" dirty="0" smtClean="0"/>
              <a:t>Така са получени ежедневни стойности </a:t>
            </a:r>
            <a:r>
              <a:rPr lang="bg-BG" dirty="0"/>
              <a:t>на </a:t>
            </a:r>
            <a:r>
              <a:rPr lang="en-US" dirty="0"/>
              <a:t>PET </a:t>
            </a:r>
            <a:r>
              <a:rPr lang="bg-BG" dirty="0" smtClean="0"/>
              <a:t>за всяка </a:t>
            </a:r>
            <a:r>
              <a:rPr lang="bg-BG" dirty="0"/>
              <a:t>от годините на периода 1981-2010 </a:t>
            </a:r>
            <a:r>
              <a:rPr lang="bg-BG" dirty="0" smtClean="0"/>
              <a:t>г. Чрез сумиране </a:t>
            </a:r>
            <a:r>
              <a:rPr lang="bg-BG" dirty="0"/>
              <a:t>са получени </a:t>
            </a:r>
            <a:r>
              <a:rPr lang="bg-BG" dirty="0" smtClean="0"/>
              <a:t>месечни  и годишни стойности на </a:t>
            </a:r>
            <a:r>
              <a:rPr lang="en-US" dirty="0" smtClean="0"/>
              <a:t>PET;</a:t>
            </a:r>
          </a:p>
          <a:p>
            <a:r>
              <a:rPr lang="bg-BG" dirty="0" smtClean="0"/>
              <a:t>Годишните стойности </a:t>
            </a:r>
            <a:r>
              <a:rPr lang="bg-BG" dirty="0"/>
              <a:t>на </a:t>
            </a:r>
            <a:r>
              <a:rPr lang="en-US" dirty="0" smtClean="0"/>
              <a:t>PET</a:t>
            </a:r>
            <a:r>
              <a:rPr lang="bg-BG" dirty="0" smtClean="0"/>
              <a:t> са използвани за получаването на разпределения в равномерна мрежа с резолюция 1</a:t>
            </a:r>
            <a:r>
              <a:rPr lang="en-US" dirty="0" smtClean="0"/>
              <a:t> km</a:t>
            </a:r>
            <a:r>
              <a:rPr lang="bg-BG" dirty="0" smtClean="0"/>
              <a:t> чрез използване на </a:t>
            </a:r>
            <a:r>
              <a:rPr lang="en-US" dirty="0" err="1" smtClean="0"/>
              <a:t>Kriging</a:t>
            </a:r>
            <a:r>
              <a:rPr lang="en-US" dirty="0" smtClean="0"/>
              <a:t> </a:t>
            </a:r>
            <a:r>
              <a:rPr lang="bg-BG" dirty="0" smtClean="0"/>
              <a:t>пространствена интерполация.</a:t>
            </a:r>
            <a:r>
              <a:rPr lang="en-US" dirty="0" smtClean="0"/>
              <a:t> </a:t>
            </a:r>
            <a:endParaRPr lang="bg-B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6320"/>
            <a:ext cx="7972321" cy="570392"/>
          </a:xfrm>
        </p:spPr>
        <p:txBody>
          <a:bodyPr>
            <a:normAutofit/>
          </a:bodyPr>
          <a:lstStyle/>
          <a:p>
            <a:pPr algn="l"/>
            <a:r>
              <a:rPr lang="bg-BG" sz="2800" cap="all" dirty="0" smtClean="0"/>
              <a:t>Потенциална </a:t>
            </a:r>
            <a:r>
              <a:rPr lang="bg-BG" sz="2800" cap="all" dirty="0" err="1"/>
              <a:t>евапотранспирация</a:t>
            </a:r>
            <a:r>
              <a:rPr lang="bg-BG" sz="2800" dirty="0"/>
              <a:t> (</a:t>
            </a:r>
            <a:r>
              <a:rPr lang="en-US" sz="2800" dirty="0"/>
              <a:t>PET</a:t>
            </a:r>
            <a:r>
              <a:rPr lang="bg-BG" sz="2800" dirty="0"/>
              <a:t>) </a:t>
            </a:r>
          </a:p>
        </p:txBody>
      </p:sp>
      <p:pic>
        <p:nvPicPr>
          <p:cNvPr id="7170" name="Picture 35" descr="&amp;Rcy;&amp;iecy;&amp;zcy;&amp;ucy;&amp;lcy;&amp;tcy;&amp;acy;&amp;tcy; &amp;scy; &amp;icy;&amp;zcy;&amp;ocy;&amp;bcy;&amp;rcy;&amp;acy;&amp;zhcy;&amp;iecy;&amp;ncy;&amp;icy;&amp;yacy; &amp;zcy;&amp;acy; evapotranspirat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553" y="237679"/>
            <a:ext cx="525473" cy="5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AE476-5A50-4F41-BD2B-481443A9E49A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8381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988840"/>
            <a:ext cx="8640959" cy="4392488"/>
          </a:xfrm>
        </p:spPr>
        <p:txBody>
          <a:bodyPr>
            <a:normAutofit/>
          </a:bodyPr>
          <a:lstStyle/>
          <a:p>
            <a:r>
              <a:rPr lang="ru-RU" dirty="0"/>
              <a:t>За пресмятането на индекса „сухота” са </a:t>
            </a:r>
            <a:r>
              <a:rPr lang="ru-RU" dirty="0" err="1"/>
              <a:t>използвани</a:t>
            </a:r>
            <a:r>
              <a:rPr lang="ru-RU" dirty="0"/>
              <a:t> </a:t>
            </a:r>
            <a:r>
              <a:rPr lang="ru-RU" dirty="0" err="1" smtClean="0"/>
              <a:t>годишните</a:t>
            </a:r>
            <a:r>
              <a:rPr lang="ru-RU" dirty="0" smtClean="0"/>
              <a:t> </a:t>
            </a:r>
            <a:r>
              <a:rPr lang="ru-RU" dirty="0" err="1" smtClean="0"/>
              <a:t>суми</a:t>
            </a:r>
            <a:r>
              <a:rPr lang="ru-RU" dirty="0" smtClean="0"/>
              <a:t> на валежите (Р) и </a:t>
            </a:r>
            <a:r>
              <a:rPr lang="ru-RU" dirty="0" err="1" smtClean="0"/>
              <a:t>потенциалната</a:t>
            </a:r>
            <a:r>
              <a:rPr lang="ru-RU" dirty="0" smtClean="0"/>
              <a:t> евапотранспирация (</a:t>
            </a:r>
            <a:r>
              <a:rPr lang="en-US" dirty="0" smtClean="0"/>
              <a:t>PET</a:t>
            </a:r>
            <a:r>
              <a:rPr lang="bg-BG" dirty="0" smtClean="0"/>
              <a:t>)</a:t>
            </a:r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dirty="0" smtClean="0"/>
              <a:t>периода 1981-2010. </a:t>
            </a:r>
          </a:p>
          <a:p>
            <a:r>
              <a:rPr lang="bg-BG" dirty="0" smtClean="0"/>
              <a:t>Чрез </a:t>
            </a:r>
            <a:r>
              <a:rPr lang="bg-BG" dirty="0"/>
              <a:t>прилагане на формулата (1</a:t>
            </a:r>
            <a:r>
              <a:rPr lang="bg-BG" dirty="0" smtClean="0"/>
              <a:t>), </a:t>
            </a:r>
            <a:r>
              <a:rPr lang="bg-BG" dirty="0"/>
              <a:t>препоръчана от авторите на методиката за определяне на райони с природни ограничения, описана в </a:t>
            </a:r>
            <a:r>
              <a:rPr lang="bg-BG" b="1" dirty="0"/>
              <a:t>Updated Guidelines for Applying Common Criteria to Identify Agricultural Areas with Natural Constraints</a:t>
            </a:r>
            <a:r>
              <a:rPr lang="bg-BG" dirty="0"/>
              <a:t> с автори  J.-M. </a:t>
            </a:r>
            <a:r>
              <a:rPr lang="bg-BG" dirty="0" err="1"/>
              <a:t>Terres</a:t>
            </a:r>
            <a:r>
              <a:rPr lang="bg-BG" dirty="0"/>
              <a:t>, T. </a:t>
            </a:r>
            <a:r>
              <a:rPr lang="bg-BG" dirty="0" err="1"/>
              <a:t>Toth</a:t>
            </a:r>
            <a:r>
              <a:rPr lang="bg-BG" dirty="0"/>
              <a:t>, A. </a:t>
            </a:r>
            <a:r>
              <a:rPr lang="bg-BG" dirty="0" err="1"/>
              <a:t>Wania</a:t>
            </a:r>
            <a:r>
              <a:rPr lang="bg-BG" dirty="0"/>
              <a:t>, A. </a:t>
            </a:r>
            <a:r>
              <a:rPr lang="bg-BG" dirty="0" err="1"/>
              <a:t>Hagyo</a:t>
            </a:r>
            <a:r>
              <a:rPr lang="bg-BG" dirty="0"/>
              <a:t>, R. </a:t>
            </a:r>
            <a:r>
              <a:rPr lang="bg-BG" dirty="0" err="1"/>
              <a:t>Koeble</a:t>
            </a:r>
            <a:r>
              <a:rPr lang="bg-BG" dirty="0"/>
              <a:t>, L. </a:t>
            </a:r>
            <a:r>
              <a:rPr lang="bg-BG" dirty="0" err="1"/>
              <a:t>Nisini</a:t>
            </a:r>
            <a:r>
              <a:rPr lang="bg-BG" dirty="0"/>
              <a:t> в </a:t>
            </a:r>
            <a:r>
              <a:rPr lang="en-US" dirty="0"/>
              <a:t>JRC Technical report</a:t>
            </a:r>
            <a:r>
              <a:rPr lang="bg-BG" dirty="0"/>
              <a:t>, </a:t>
            </a:r>
            <a:r>
              <a:rPr lang="bg-BG" dirty="0" smtClean="0"/>
              <a:t>са получени стойностите на индекса </a:t>
            </a:r>
            <a:r>
              <a:rPr lang="bg-BG" dirty="0"/>
              <a:t>„сухота“:</a:t>
            </a:r>
          </a:p>
          <a:p>
            <a:pPr marL="0" indent="0" algn="ctr">
              <a:buNone/>
            </a:pPr>
            <a:r>
              <a:rPr lang="bg-BG" b="1" dirty="0"/>
              <a:t>AI</a:t>
            </a:r>
            <a:r>
              <a:rPr lang="bg-BG" b="1" baseline="-25000" dirty="0"/>
              <a:t>UNEP</a:t>
            </a:r>
            <a:r>
              <a:rPr lang="bg-BG" b="1" dirty="0"/>
              <a:t> = </a:t>
            </a:r>
            <a:r>
              <a:rPr lang="bg-BG" b="1" i="1" dirty="0"/>
              <a:t>P</a:t>
            </a:r>
            <a:r>
              <a:rPr lang="bg-BG" b="1" dirty="0"/>
              <a:t>/</a:t>
            </a:r>
            <a:r>
              <a:rPr lang="bg-BG" b="1" i="1" dirty="0"/>
              <a:t>PET</a:t>
            </a:r>
            <a:r>
              <a:rPr lang="bg-BG" i="1" dirty="0"/>
              <a:t>,			(1)</a:t>
            </a:r>
            <a:endParaRPr lang="bg-BG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972321" cy="792088"/>
          </a:xfrm>
        </p:spPr>
        <p:txBody>
          <a:bodyPr>
            <a:normAutofit fontScale="90000"/>
          </a:bodyPr>
          <a:lstStyle/>
          <a:p>
            <a:pPr algn="l"/>
            <a:r>
              <a:rPr lang="bg-BG" sz="2800" b="1" cap="all" dirty="0" smtClean="0"/>
              <a:t>Индекс </a:t>
            </a:r>
            <a:r>
              <a:rPr lang="bg-BG" sz="2800" b="1" cap="all" dirty="0"/>
              <a:t>на засушаване (</a:t>
            </a:r>
            <a:r>
              <a:rPr lang="en-US" sz="2800" b="1" cap="all" dirty="0"/>
              <a:t>AI</a:t>
            </a:r>
            <a:r>
              <a:rPr lang="ru-RU" sz="2800" b="1" cap="all" dirty="0" smtClean="0"/>
              <a:t>)</a:t>
            </a:r>
            <a:br>
              <a:rPr lang="ru-RU" sz="2800" b="1" cap="all" dirty="0" smtClean="0"/>
            </a:br>
            <a:r>
              <a:rPr lang="bg-BG" sz="2800" b="1" dirty="0"/>
              <a:t>ПРЕСМЯТАНЕ НА ИНДЕКСА НА </a:t>
            </a:r>
            <a:r>
              <a:rPr lang="bg-BG" sz="2800" b="1" dirty="0" smtClean="0"/>
              <a:t>ЗАСУШАВАНЕ</a:t>
            </a:r>
            <a:endParaRPr lang="bg-BG" sz="2800" b="1" cap="all" dirty="0"/>
          </a:p>
        </p:txBody>
      </p:sp>
      <p:pic>
        <p:nvPicPr>
          <p:cNvPr id="11266" name="Picture 64" descr="&amp;Rcy;&amp;iecy;&amp;zcy;&amp;ucy;&amp;lcy;&amp;tcy;&amp;acy;&amp;tcy; &amp;scy; &amp;icy;&amp;zcy;&amp;ocy;&amp;bcy;&amp;rcy;&amp;acy;&amp;zhcy;&amp;iecy;&amp;ncy;&amp;icy;&amp;yacy; &amp;zcy;&amp;acy; drough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479" y="260648"/>
            <a:ext cx="765873" cy="678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11FB-CDCD-4881-87EF-2C99B8ABA132}" type="datetime1">
              <a:rPr lang="bg-BG" smtClean="0"/>
              <a:t>24.2.2020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2610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556792"/>
            <a:ext cx="8640959" cy="5040560"/>
          </a:xfrm>
        </p:spPr>
        <p:txBody>
          <a:bodyPr>
            <a:normAutofit fontScale="92500"/>
          </a:bodyPr>
          <a:lstStyle/>
          <a:p>
            <a:r>
              <a:rPr lang="bg-BG" sz="2800" dirty="0" smtClean="0"/>
              <a:t>В резултат са получени 30 карти със стойности на А</a:t>
            </a:r>
            <a:r>
              <a:rPr lang="en-US" sz="2800" dirty="0" smtClean="0"/>
              <a:t>I;</a:t>
            </a:r>
            <a:endParaRPr lang="bg-BG" sz="2800" dirty="0" smtClean="0"/>
          </a:p>
          <a:p>
            <a:r>
              <a:rPr lang="bg-BG" sz="2800" dirty="0" smtClean="0"/>
              <a:t>Критерий за страната</a:t>
            </a:r>
            <a:r>
              <a:rPr lang="en-US" sz="2800" dirty="0" smtClean="0"/>
              <a:t> </a:t>
            </a:r>
            <a:r>
              <a:rPr lang="bg-BG" sz="2800" dirty="0" smtClean="0"/>
              <a:t>в </a:t>
            </a:r>
            <a:r>
              <a:rPr lang="en-US" sz="2800" dirty="0" smtClean="0"/>
              <a:t>NR2 </a:t>
            </a:r>
            <a:r>
              <a:rPr lang="bg-BG" sz="2800" dirty="0" smtClean="0"/>
              <a:t>–</a:t>
            </a:r>
            <a:r>
              <a:rPr lang="en-US" sz="2800" dirty="0" smtClean="0"/>
              <a:t> </a:t>
            </a:r>
            <a:r>
              <a:rPr lang="bg-BG" sz="2800" b="1" dirty="0" smtClean="0"/>
              <a:t>AI≤0.5</a:t>
            </a:r>
            <a:r>
              <a:rPr lang="bg-BG" sz="2800" b="1" u="sng" dirty="0" smtClean="0"/>
              <a:t>;</a:t>
            </a:r>
            <a:r>
              <a:rPr lang="bg-BG" sz="2800" dirty="0" smtClean="0"/>
              <a:t> </a:t>
            </a:r>
            <a:endParaRPr lang="en-US" sz="2800" dirty="0" smtClean="0"/>
          </a:p>
          <a:p>
            <a:r>
              <a:rPr lang="bg-BG" sz="2800" dirty="0" smtClean="0"/>
              <a:t>След прилагане на критерия са получени районите, отговарящи на условията; </a:t>
            </a:r>
          </a:p>
          <a:p>
            <a:r>
              <a:rPr lang="bg-BG" sz="2800" dirty="0" smtClean="0"/>
              <a:t>Критерии по землища – броят на годините с </a:t>
            </a:r>
            <a:r>
              <a:rPr lang="bg-BG" sz="2800" b="1" dirty="0" smtClean="0"/>
              <a:t>AI≤0.5 </a:t>
            </a:r>
            <a:r>
              <a:rPr lang="bg-BG" sz="2800" b="1" u="sng" dirty="0" smtClean="0"/>
              <a:t>да е по-голям или равен на 7</a:t>
            </a:r>
            <a:r>
              <a:rPr lang="bg-BG" sz="2800" dirty="0" smtClean="0"/>
              <a:t>, в съответствие с методиката на цитираното ръководство.</a:t>
            </a:r>
          </a:p>
          <a:p>
            <a:r>
              <a:rPr lang="bg-BG" sz="2800" dirty="0" smtClean="0"/>
              <a:t>За да бъде определено дадено землище като  отговарящо на условието по критерий „сухота“, минимум 60% от земеделската земя в него трябва да бъде засегнато от критерия.</a:t>
            </a:r>
            <a:endParaRPr lang="bg-BG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232056"/>
            <a:ext cx="8856984" cy="1036704"/>
          </a:xfrm>
        </p:spPr>
        <p:txBody>
          <a:bodyPr>
            <a:normAutofit/>
          </a:bodyPr>
          <a:lstStyle/>
          <a:p>
            <a:pPr algn="l"/>
            <a:r>
              <a:rPr lang="bg-BG" sz="2800" b="1" cap="all" dirty="0"/>
              <a:t>Индекс на засушаване (</a:t>
            </a:r>
            <a:r>
              <a:rPr lang="en-US" sz="2800" b="1" cap="all" dirty="0"/>
              <a:t>AI</a:t>
            </a:r>
            <a:r>
              <a:rPr lang="ru-RU" sz="2800" b="1" cap="all" dirty="0"/>
              <a:t>)</a:t>
            </a:r>
            <a:br>
              <a:rPr lang="ru-RU" sz="2800" b="1" cap="all" dirty="0"/>
            </a:br>
            <a:r>
              <a:rPr lang="bg-BG" sz="2800" b="1" dirty="0"/>
              <a:t>ПРЕСМЯТАНЕ НА ИНДЕКСА НА </a:t>
            </a:r>
            <a:r>
              <a:rPr lang="bg-BG" sz="2800" b="1" dirty="0" smtClean="0"/>
              <a:t>ЗАСУШАВАНЕ</a:t>
            </a:r>
            <a:r>
              <a:rPr lang="en-US" sz="2800" b="1" dirty="0" smtClean="0"/>
              <a:t> NR2</a:t>
            </a:r>
            <a:endParaRPr lang="bg-BG" sz="2800" dirty="0"/>
          </a:p>
        </p:txBody>
      </p:sp>
      <p:pic>
        <p:nvPicPr>
          <p:cNvPr id="5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5BA81-FC81-4935-AF5F-7D13C3061481}" type="datetime1">
              <a:rPr lang="bg-BG" smtClean="0"/>
              <a:t>24.2.2020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026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776864" cy="570392"/>
          </a:xfrm>
        </p:spPr>
        <p:txBody>
          <a:bodyPr>
            <a:normAutofit/>
          </a:bodyPr>
          <a:lstStyle/>
          <a:p>
            <a:pPr algn="l"/>
            <a:r>
              <a:rPr lang="bg-BG" sz="2800" b="1" dirty="0"/>
              <a:t>РАЙОНИ СЪС </a:t>
            </a:r>
            <a:r>
              <a:rPr lang="bg-BG" sz="2800" b="1" dirty="0" smtClean="0"/>
              <a:t>ЗАСУШАВАНЕ</a:t>
            </a:r>
            <a:r>
              <a:rPr lang="en-US" sz="2800" b="1" dirty="0" smtClean="0"/>
              <a:t> – NR2, 2000		      </a:t>
            </a:r>
            <a:endParaRPr lang="bg-BG" sz="2800" b="1" dirty="0"/>
          </a:p>
        </p:txBody>
      </p:sp>
      <p:pic>
        <p:nvPicPr>
          <p:cNvPr id="12289" name="Picture 1" descr="AI_2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1621"/>
            <a:ext cx="8388296" cy="59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Original_logo_with_1890_black_white_grey_final_la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841" y="228600"/>
            <a:ext cx="67945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1C8E6-9928-4788-BBAD-0429F6A72895}" type="datetime1">
              <a:rPr lang="bg-BG" smtClean="0"/>
              <a:t>24.2.2020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МЗХГ - Комитет за наблюдение </a:t>
            </a: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0435A-2D68-4F2C-B578-9FA92EACCA61}" type="slidenum">
              <a:rPr lang="bg-BG" smtClean="0"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485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912</TotalTime>
  <Words>919</Words>
  <Application>Microsoft Office PowerPoint</Application>
  <PresentationFormat>On-screen Show (4:3)</PresentationFormat>
  <Paragraphs>92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Waveform</vt:lpstr>
      <vt:lpstr>НАЦИОНАЛЕН ИНСТИТУТ ПО МЕТЕОРОЛОГИЯ И ХИДРОЛОГИЯ   ОПРЕДЕЛЯНЕ НА РАЙОНИТЕ С ПРИРОДНИ ОГРАНИЧЕНИЯ СПОРЕД УСЛОВИЯТА НА ЗАСУШАВАНЕ В БЪЛГАРИЯ</vt:lpstr>
      <vt:lpstr> </vt:lpstr>
      <vt:lpstr>МАТЕРИАЛ</vt:lpstr>
      <vt:lpstr>Разпопожение на използваните станции</vt:lpstr>
      <vt:lpstr>СУМА НА ВАЛЕЖИТЕ</vt:lpstr>
      <vt:lpstr>Потенциална евапотранспирация (PET) </vt:lpstr>
      <vt:lpstr>Индекс на засушаване (AI) ПРЕСМЯТАНЕ НА ИНДЕКСА НА ЗАСУШАВАНЕ</vt:lpstr>
      <vt:lpstr>Индекс на засушаване (AI) ПРЕСМЯТАНЕ НА ИНДЕКСА НА ЗАСУШАВАНЕ NR2</vt:lpstr>
      <vt:lpstr>РАЙОНИ СЪС ЗАСУШАВАНЕ – NR2, 2000        </vt:lpstr>
      <vt:lpstr>РАЙОНИ СЪС ЗАСУШАВАНЕ – NR 2, 2009 </vt:lpstr>
      <vt:lpstr>РАЙОНИ СЪС ЗАСУШАВАНЕ - NR2,  2003</vt:lpstr>
      <vt:lpstr>Земеделски земи с ограничения по критерии „сухота” по землища за 1981-2010 – NR 2</vt:lpstr>
      <vt:lpstr>Определяне на необлагодетелствани райони по критерий „сухота“ - NR3</vt:lpstr>
      <vt:lpstr>РАЙОНИ СЪС ЗАСУШАВАНЕ – NR3, 2000 </vt:lpstr>
      <vt:lpstr>РАЙОНИ СЪС ЗАСУШАВАНЕ – NR 3, 2009 </vt:lpstr>
      <vt:lpstr>РАЙОНИ СЪС ЗАСУШАВАНЕ – NR3,  2003</vt:lpstr>
      <vt:lpstr>   Земеделски земи с ограничения по критерии „сухота” по землища за 1981-2010 – NR3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ОПРЕДЕЛЯНЕ НА РАЙОНИТЕ С ПРИРОДНИ ОГРАНИЧЕНИЯ СПОРЕД УСЛОВИЯТА НА ЗАСУШАВАНЕ В БЪЛГАРИЯ</dc:title>
  <dc:creator>Friend</dc:creator>
  <cp:lastModifiedBy>Snezhana Grigorova</cp:lastModifiedBy>
  <cp:revision>52</cp:revision>
  <cp:lastPrinted>2020-01-13T15:23:52Z</cp:lastPrinted>
  <dcterms:created xsi:type="dcterms:W3CDTF">2018-12-09T19:23:28Z</dcterms:created>
  <dcterms:modified xsi:type="dcterms:W3CDTF">2020-02-24T13:00:57Z</dcterms:modified>
</cp:coreProperties>
</file>