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888" r:id="rId1"/>
  </p:sldMasterIdLst>
  <p:notesMasterIdLst>
    <p:notesMasterId r:id="rId39"/>
  </p:notesMasterIdLst>
  <p:sldIdLst>
    <p:sldId id="256" r:id="rId2"/>
    <p:sldId id="335" r:id="rId3"/>
    <p:sldId id="337" r:id="rId4"/>
    <p:sldId id="317" r:id="rId5"/>
    <p:sldId id="336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65" r:id="rId15"/>
    <p:sldId id="366" r:id="rId16"/>
    <p:sldId id="346" r:id="rId17"/>
    <p:sldId id="347" r:id="rId18"/>
    <p:sldId id="348" r:id="rId19"/>
    <p:sldId id="349" r:id="rId20"/>
    <p:sldId id="350" r:id="rId21"/>
    <p:sldId id="351" r:id="rId22"/>
    <p:sldId id="367" r:id="rId23"/>
    <p:sldId id="368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273" r:id="rId38"/>
  </p:sldIdLst>
  <p:sldSz cx="9144000" cy="6858000" type="screen4x3"/>
  <p:notesSz cx="6858000" cy="9926638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96D482"/>
    <a:srgbClr val="6AC473"/>
    <a:srgbClr val="DBF0D4"/>
    <a:srgbClr val="D2EDC9"/>
    <a:srgbClr val="9BD688"/>
    <a:srgbClr val="92D050"/>
    <a:srgbClr val="40802C"/>
    <a:srgbClr val="B0DFA1"/>
    <a:srgbClr val="81CC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667" autoAdjust="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72DEA-BBF5-4174-B8FA-39B147B3FDB2}" type="datetimeFigureOut">
              <a:rPr lang="bg-BG" smtClean="0"/>
              <a:pPr/>
              <a:t>10.1.2020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9428584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BACEE-AD0C-4819-A226-DCD149FE002E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3028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6065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1860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4741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926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50786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99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71181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6525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BACEE-AD0C-4819-A226-DCD149FE002E}" type="slidenum">
              <a:rPr lang="bg-BG" smtClean="0"/>
              <a:pPr/>
              <a:t>27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49922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2117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4BACEE-AD0C-4819-A226-DCD149FE002E}" type="slidenum">
              <a:rPr kumimoji="0" lang="bg-BG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bg-BG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8924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10.1.2020 г.</a:t>
            </a:fld>
            <a:endParaRPr lang="bg-BG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10.1.2020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10.1.2020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10.1.2020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10.1.2020 г.</a:t>
            </a:fld>
            <a:endParaRPr lang="bg-BG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10.1.2020 г.</a:t>
            </a:fld>
            <a:endParaRPr lang="bg-BG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10.1.2020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10.1.2020 г.</a:t>
            </a:fld>
            <a:endParaRPr lang="bg-BG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10.1.2020 г.</a:t>
            </a:fld>
            <a:endParaRPr lang="bg-BG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10.1.2020 г.</a:t>
            </a:fld>
            <a:endParaRPr lang="bg-BG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DA3D1-925D-4733-941C-A30C4DE0A2DF}" type="datetimeFigureOut">
              <a:rPr lang="bg-BG" smtClean="0"/>
              <a:pPr/>
              <a:t>10.1.2020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D2DA3D1-925D-4733-941C-A30C4DE0A2DF}" type="datetimeFigureOut">
              <a:rPr lang="bg-BG" smtClean="0"/>
              <a:pPr/>
              <a:t>10.1.2020 г.</a:t>
            </a:fld>
            <a:endParaRPr lang="bg-BG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F61D9D6-73B7-4EEA-860B-BC2F5A553BD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spd="slow">
    <p:split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95536" y="260648"/>
            <a:ext cx="8496944" cy="4562638"/>
            <a:chOff x="395536" y="260648"/>
            <a:chExt cx="8496944" cy="4562638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1560" y="260648"/>
              <a:ext cx="1078217" cy="110747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5" name="Title 1"/>
            <p:cNvSpPr txBox="1">
              <a:spLocks/>
            </p:cNvSpPr>
            <p:nvPr>
              <p:custDataLst>
                <p:tags r:id="rId1"/>
              </p:custDataLst>
            </p:nvPr>
          </p:nvSpPr>
          <p:spPr>
            <a:xfrm>
              <a:off x="951620" y="1646734"/>
              <a:ext cx="7056784" cy="72008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ДЪРЖАВЕН</a:t>
              </a:r>
              <a:r>
                <a:rPr lang="en-US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ФОНД</a:t>
              </a:r>
              <a:r>
                <a:rPr lang="en-US" sz="2400" b="1" dirty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 </a:t>
              </a:r>
              <a:r>
                <a:rPr lang="bg-BG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„</a:t>
              </a:r>
              <a:r>
                <a:rPr kumimoji="0" lang="bg-BG" sz="2400" b="1" i="0" u="none" strike="noStrike" kern="1200" normalizeH="0" baseline="0" noProof="0" dirty="0" smtClean="0">
                  <a:ln w="50800"/>
                  <a:solidFill>
                    <a:srgbClr val="40802C"/>
                  </a:solidFill>
                  <a:uLnTx/>
                  <a:uFillTx/>
                  <a:latin typeface="+mj-lt"/>
                  <a:ea typeface="+mj-ea"/>
                  <a:cs typeface="+mj-cs"/>
                </a:rPr>
                <a:t>ЗЕМЕДЕЛИЕ“</a:t>
              </a:r>
            </a:p>
            <a:p>
              <a:pPr algn="ctr">
                <a:spcBef>
                  <a:spcPct val="0"/>
                </a:spcBef>
                <a:defRPr/>
              </a:pPr>
              <a:r>
                <a:rPr lang="bg-BG" sz="2400" b="1" dirty="0" smtClean="0">
                  <a:ln w="50800"/>
                  <a:solidFill>
                    <a:srgbClr val="40802C"/>
                  </a:solidFill>
                  <a:latin typeface="+mj-lt"/>
                  <a:ea typeface="+mj-ea"/>
                  <a:cs typeface="+mj-cs"/>
                </a:rPr>
                <a:t>РАЗПЛАЩАТЕЛНА АГЕНЦИЯ</a:t>
              </a:r>
              <a:endParaRPr lang="en-US" sz="2400" b="1" dirty="0" smtClean="0">
                <a:ln w="50800"/>
                <a:solidFill>
                  <a:srgbClr val="40802C"/>
                </a:solidFill>
                <a:latin typeface="+mj-lt"/>
                <a:ea typeface="+mj-ea"/>
                <a:cs typeface="+mj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pic>
          <p:nvPicPr>
            <p:cNvPr id="11" name="Picture 10" descr="imagesQZSA49EF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35696" y="260648"/>
              <a:ext cx="1707827" cy="107418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2" name="Picture 11" descr="Pshenica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63888" y="260648"/>
              <a:ext cx="1713384" cy="107086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3" name="Picture 12" descr="resized_1248174966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92080" y="260648"/>
              <a:ext cx="1728192" cy="108012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4" name="Picture 13" descr="untitled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092280" y="260648"/>
              <a:ext cx="1800200" cy="108012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395536" y="3068960"/>
              <a:ext cx="842493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82550" h="38100" prst="coolSlant"/>
                <a:bevelB w="82550" h="38100" prst="coolSlant"/>
              </a:sp3d>
            </a:bodyPr>
            <a:lstStyle/>
            <a:p>
              <a:pPr algn="ctr"/>
              <a:r>
                <a:rPr lang="bg-BG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НАПРЕДЪК ПО </a:t>
              </a:r>
              <a:r>
                <a:rPr lang="ru-RU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ПРОГРАМАТА ЗА РАЗВИТИЕ НА СЕЛСКИТЕ РАЙОНИ</a:t>
              </a:r>
              <a:endParaRPr lang="en-US" sz="3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en-US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2014-2020 </a:t>
              </a:r>
              <a:r>
                <a:rPr lang="bg-BG" sz="36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rgbClr val="000000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endParaRPr lang="bg-BG" sz="3600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4.2 „Инвестиции в преработка/маркетинг на селскостопански продукти” от ПРСР– прием 2018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04864"/>
            <a:ext cx="748883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3030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„Инвестиции в преработка/маркетинг на селскостопански продукти”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2018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6984" y="90872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039799"/>
              </p:ext>
            </p:extLst>
          </p:nvPr>
        </p:nvGraphicFramePr>
        <p:xfrm>
          <a:off x="539552" y="3068960"/>
          <a:ext cx="7841345" cy="1853338"/>
        </p:xfrm>
        <a:graphic>
          <a:graphicData uri="http://schemas.openxmlformats.org/drawingml/2006/table">
            <a:tbl>
              <a:tblPr/>
              <a:tblGrid>
                <a:gridCol w="845453">
                  <a:extLst>
                    <a:ext uri="{9D8B030D-6E8A-4147-A177-3AD203B41FA5}">
                      <a16:colId xmlns:a16="http://schemas.microsoft.com/office/drawing/2014/main" xmlns="" val="3267775178"/>
                    </a:ext>
                  </a:extLst>
                </a:gridCol>
                <a:gridCol w="984814">
                  <a:extLst>
                    <a:ext uri="{9D8B030D-6E8A-4147-A177-3AD203B41FA5}">
                      <a16:colId xmlns:a16="http://schemas.microsoft.com/office/drawing/2014/main" xmlns="" val="1715795613"/>
                    </a:ext>
                  </a:extLst>
                </a:gridCol>
                <a:gridCol w="845453">
                  <a:extLst>
                    <a:ext uri="{9D8B030D-6E8A-4147-A177-3AD203B41FA5}">
                      <a16:colId xmlns:a16="http://schemas.microsoft.com/office/drawing/2014/main" xmlns="" val="34863149"/>
                    </a:ext>
                  </a:extLst>
                </a:gridCol>
                <a:gridCol w="845453">
                  <a:extLst>
                    <a:ext uri="{9D8B030D-6E8A-4147-A177-3AD203B41FA5}">
                      <a16:colId xmlns:a16="http://schemas.microsoft.com/office/drawing/2014/main" xmlns="" val="246672790"/>
                    </a:ext>
                  </a:extLst>
                </a:gridCol>
                <a:gridCol w="845453">
                  <a:extLst>
                    <a:ext uri="{9D8B030D-6E8A-4147-A177-3AD203B41FA5}">
                      <a16:colId xmlns:a16="http://schemas.microsoft.com/office/drawing/2014/main" xmlns="" val="169411884"/>
                    </a:ext>
                  </a:extLst>
                </a:gridCol>
                <a:gridCol w="845453">
                  <a:extLst>
                    <a:ext uri="{9D8B030D-6E8A-4147-A177-3AD203B41FA5}">
                      <a16:colId xmlns:a16="http://schemas.microsoft.com/office/drawing/2014/main" xmlns="" val="3988866423"/>
                    </a:ext>
                  </a:extLst>
                </a:gridCol>
                <a:gridCol w="938360">
                  <a:extLst>
                    <a:ext uri="{9D8B030D-6E8A-4147-A177-3AD203B41FA5}">
                      <a16:colId xmlns:a16="http://schemas.microsoft.com/office/drawing/2014/main" xmlns="" val="3414375860"/>
                    </a:ext>
                  </a:extLst>
                </a:gridCol>
                <a:gridCol w="845453">
                  <a:extLst>
                    <a:ext uri="{9D8B030D-6E8A-4147-A177-3AD203B41FA5}">
                      <a16:colId xmlns:a16="http://schemas.microsoft.com/office/drawing/2014/main" xmlns="" val="884425824"/>
                    </a:ext>
                  </a:extLst>
                </a:gridCol>
                <a:gridCol w="845453">
                  <a:extLst>
                    <a:ext uri="{9D8B030D-6E8A-4147-A177-3AD203B41FA5}">
                      <a16:colId xmlns:a16="http://schemas.microsoft.com/office/drawing/2014/main" xmlns="" val="2228224954"/>
                    </a:ext>
                  </a:extLst>
                </a:gridCol>
              </a:tblGrid>
              <a:tr h="105913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Постъпили заявления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по приема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сключени договори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Договорена субсидия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Одобрени ПП.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 предстоящо сключване на договор за БФП</a:t>
                      </a:r>
                    </a:p>
                    <a:p>
                      <a:pPr algn="ctr" rtl="0" fontAlgn="ctr"/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Минимален брой точки ранкинг на проектите, за които е наличен бюджет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 за които е наличен остатъчен бюджет, получили от 74 до 70 т. включително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Остатък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8372945"/>
                  </a:ext>
                </a:extLst>
              </a:tr>
              <a:tr h="26478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(бр.)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(бр.)</a:t>
                      </a:r>
                    </a:p>
                    <a:p>
                      <a:pPr algn="ctr" rtl="0" fontAlgn="ctr"/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(бр.)</a:t>
                      </a:r>
                    </a:p>
                    <a:p>
                      <a:pPr algn="ctr" rtl="0" fontAlgn="ctr"/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(бр.)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19515861"/>
                  </a:ext>
                </a:extLst>
              </a:tr>
              <a:tr h="13936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67500107"/>
                  </a:ext>
                </a:extLst>
              </a:tr>
              <a:tr h="39005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593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359 789 389,15 € 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123 319 652,00 € 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83 432 795 € 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75 точки 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31 094 875</a:t>
                      </a:r>
                      <a:r>
                        <a:rPr lang="en-US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 </a:t>
                      </a:r>
                      <a:endParaRPr lang="bg-BG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968" marR="6968" marT="69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077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79894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4.1.2 „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земеделски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Тематична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развитие на малки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от ПРСР– прием 2018 г.</a:t>
            </a:r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92896"/>
            <a:ext cx="7776864" cy="396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2588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4.1.2 „Инвестиции в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земеделски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Тематична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подпрограма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развитие на малки </a:t>
            </a:r>
            <a:r>
              <a:rPr lang="ru-RU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стопанства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2018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36984" y="90872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560834" y="1936304"/>
          <a:ext cx="8039099" cy="4381500"/>
        </p:xfrm>
        <a:graphic>
          <a:graphicData uri="http://schemas.openxmlformats.org/drawingml/2006/table">
            <a:tbl>
              <a:tblPr/>
              <a:tblGrid>
                <a:gridCol w="1524060">
                  <a:extLst>
                    <a:ext uri="{9D8B030D-6E8A-4147-A177-3AD203B41FA5}">
                      <a16:colId xmlns:a16="http://schemas.microsoft.com/office/drawing/2014/main" xmlns="" val="768393964"/>
                    </a:ext>
                  </a:extLst>
                </a:gridCol>
                <a:gridCol w="1083216">
                  <a:extLst>
                    <a:ext uri="{9D8B030D-6E8A-4147-A177-3AD203B41FA5}">
                      <a16:colId xmlns:a16="http://schemas.microsoft.com/office/drawing/2014/main" xmlns="" val="1302589747"/>
                    </a:ext>
                  </a:extLst>
                </a:gridCol>
                <a:gridCol w="973005">
                  <a:extLst>
                    <a:ext uri="{9D8B030D-6E8A-4147-A177-3AD203B41FA5}">
                      <a16:colId xmlns:a16="http://schemas.microsoft.com/office/drawing/2014/main" xmlns="" val="3129189019"/>
                    </a:ext>
                  </a:extLst>
                </a:gridCol>
                <a:gridCol w="1372913">
                  <a:extLst>
                    <a:ext uri="{9D8B030D-6E8A-4147-A177-3AD203B41FA5}">
                      <a16:colId xmlns:a16="http://schemas.microsoft.com/office/drawing/2014/main" xmlns="" val="825114886"/>
                    </a:ext>
                  </a:extLst>
                </a:gridCol>
                <a:gridCol w="1045429">
                  <a:extLst>
                    <a:ext uri="{9D8B030D-6E8A-4147-A177-3AD203B41FA5}">
                      <a16:colId xmlns:a16="http://schemas.microsoft.com/office/drawing/2014/main" xmlns="" val="3844195984"/>
                    </a:ext>
                  </a:extLst>
                </a:gridCol>
                <a:gridCol w="1048578">
                  <a:extLst>
                    <a:ext uri="{9D8B030D-6E8A-4147-A177-3AD203B41FA5}">
                      <a16:colId xmlns:a16="http://schemas.microsoft.com/office/drawing/2014/main" xmlns="" val="1387300808"/>
                    </a:ext>
                  </a:extLst>
                </a:gridCol>
                <a:gridCol w="991898">
                  <a:extLst>
                    <a:ext uri="{9D8B030D-6E8A-4147-A177-3AD203B41FA5}">
                      <a16:colId xmlns:a16="http://schemas.microsoft.com/office/drawing/2014/main" xmlns="" val="3691455965"/>
                    </a:ext>
                  </a:extLst>
                </a:gridCol>
              </a:tblGrid>
              <a:tr h="9429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</a:t>
                      </a:r>
                    </a:p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БФП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предложения за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ранкинг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Разпределени за обработка проекти след предварителна оценка, съгласно критериите за оценка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75383476"/>
                  </a:ext>
                </a:extLst>
              </a:tr>
              <a:tr h="1333500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проекти разпределени за обработка попадащи в 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финансова помощ на проектните предложения попадащи в 130 %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55387342"/>
                  </a:ext>
                </a:extLst>
              </a:tr>
              <a:tr h="2105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BG06RDNP001-4.002</a:t>
                      </a:r>
                    </a:p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12 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500 000.00 € </a:t>
                      </a:r>
                    </a:p>
                  </a:txBody>
                  <a:tcPr marL="9525" marR="9525" marT="952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268</a:t>
                      </a:r>
                    </a:p>
                  </a:txBody>
                  <a:tcPr marL="9525" marR="9525" marT="952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 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992 529.82 € </a:t>
                      </a:r>
                    </a:p>
                  </a:txBody>
                  <a:tcPr marL="9525" marR="9525" marT="952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</a:p>
                  </a:txBody>
                  <a:tcPr marL="9525" marR="9525" marT="952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 </a:t>
                      </a: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672 246.35 € </a:t>
                      </a:r>
                    </a:p>
                  </a:txBody>
                  <a:tcPr marL="9525" marR="9525" marT="9525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212609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48505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1" y="3284538"/>
            <a:ext cx="6552729" cy="2795587"/>
          </a:xfrm>
        </p:spPr>
      </p:pic>
      <p:sp>
        <p:nvSpPr>
          <p:cNvPr id="6" name="Rectangle 5"/>
          <p:cNvSpPr/>
          <p:nvPr/>
        </p:nvSpPr>
        <p:spPr>
          <a:xfrm>
            <a:off x="611560" y="404664"/>
            <a:ext cx="8208912" cy="2164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4.2.2 „Инвестиции в преработка/маркетинг на селскостопански продукти по Тематичната подпрограма“ от ПРСР 2014-2020 г. – 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г.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11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pli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8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bg-BG" sz="1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bg-BG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8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g-BG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574342"/>
              </p:ext>
            </p:extLst>
          </p:nvPr>
        </p:nvGraphicFramePr>
        <p:xfrm>
          <a:off x="624210" y="2924944"/>
          <a:ext cx="7895580" cy="1771650"/>
        </p:xfrm>
        <a:graphic>
          <a:graphicData uri="http://schemas.openxmlformats.org/drawingml/2006/table">
            <a:tbl>
              <a:tblPr/>
              <a:tblGrid>
                <a:gridCol w="2249891">
                  <a:extLst>
                    <a:ext uri="{9D8B030D-6E8A-4147-A177-3AD203B41FA5}">
                      <a16:colId xmlns:a16="http://schemas.microsoft.com/office/drawing/2014/main" xmlns="" val="3182829498"/>
                    </a:ext>
                  </a:extLst>
                </a:gridCol>
                <a:gridCol w="2850793">
                  <a:extLst>
                    <a:ext uri="{9D8B030D-6E8A-4147-A177-3AD203B41FA5}">
                      <a16:colId xmlns:a16="http://schemas.microsoft.com/office/drawing/2014/main" xmlns="" val="3102678418"/>
                    </a:ext>
                  </a:extLst>
                </a:gridCol>
                <a:gridCol w="1397448">
                  <a:extLst>
                    <a:ext uri="{9D8B030D-6E8A-4147-A177-3AD203B41FA5}">
                      <a16:colId xmlns:a16="http://schemas.microsoft.com/office/drawing/2014/main" xmlns="" val="3449564580"/>
                    </a:ext>
                  </a:extLst>
                </a:gridCol>
                <a:gridCol w="1397448">
                  <a:extLst>
                    <a:ext uri="{9D8B030D-6E8A-4147-A177-3AD203B41FA5}">
                      <a16:colId xmlns:a16="http://schemas.microsoft.com/office/drawing/2014/main" xmlns="" val="2237757766"/>
                    </a:ext>
                  </a:extLst>
                </a:gridCol>
              </a:tblGrid>
              <a:tr h="11620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Номер на процедура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предложения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79487795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BG06RDNP001-4.007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1 685 121 €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326 893,60 €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3436965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23472"/>
            <a:ext cx="9144000" cy="665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4.2.2 „Инвестиции в преработка/маркетинг на селскостопански продукти по Тематичната подпрограма“ от ПРСР 2014-2020 г. –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1207391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9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767031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pli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611560" y="476672"/>
            <a:ext cx="7776864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6.1. „Стартова помощ за млади земеделски стопани” от ПРСР – прием 2015 г.</a:t>
            </a:r>
          </a:p>
        </p:txBody>
      </p:sp>
      <p:pic>
        <p:nvPicPr>
          <p:cNvPr id="5" name="Picture 4" descr="4.1dfd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204864"/>
            <a:ext cx="684076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5561805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6.1. „Стартова помощ за млади земеделски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стопани”от ПРСР – </a:t>
            </a:r>
          </a:p>
          <a:p>
            <a:pPr algn="ctr"/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2015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527100"/>
              </p:ext>
            </p:extLst>
          </p:nvPr>
        </p:nvGraphicFramePr>
        <p:xfrm>
          <a:off x="323531" y="1268760"/>
          <a:ext cx="8496940" cy="4104456"/>
        </p:xfrm>
        <a:graphic>
          <a:graphicData uri="http://schemas.openxmlformats.org/drawingml/2006/table">
            <a:tbl>
              <a:tblPr/>
              <a:tblGrid>
                <a:gridCol w="1683165">
                  <a:extLst>
                    <a:ext uri="{9D8B030D-6E8A-4147-A177-3AD203B41FA5}">
                      <a16:colId xmlns:a16="http://schemas.microsoft.com/office/drawing/2014/main" xmlns="" val="3470297362"/>
                    </a:ext>
                  </a:extLst>
                </a:gridCol>
                <a:gridCol w="1341168">
                  <a:extLst>
                    <a:ext uri="{9D8B030D-6E8A-4147-A177-3AD203B41FA5}">
                      <a16:colId xmlns:a16="http://schemas.microsoft.com/office/drawing/2014/main" xmlns="" val="2920138264"/>
                    </a:ext>
                  </a:extLst>
                </a:gridCol>
                <a:gridCol w="565067">
                  <a:extLst>
                    <a:ext uri="{9D8B030D-6E8A-4147-A177-3AD203B41FA5}">
                      <a16:colId xmlns:a16="http://schemas.microsoft.com/office/drawing/2014/main" xmlns="" val="3943056489"/>
                    </a:ext>
                  </a:extLst>
                </a:gridCol>
                <a:gridCol w="1297862">
                  <a:extLst>
                    <a:ext uri="{9D8B030D-6E8A-4147-A177-3AD203B41FA5}">
                      <a16:colId xmlns:a16="http://schemas.microsoft.com/office/drawing/2014/main" xmlns="" val="1382160144"/>
                    </a:ext>
                  </a:extLst>
                </a:gridCol>
                <a:gridCol w="506977">
                  <a:extLst>
                    <a:ext uri="{9D8B030D-6E8A-4147-A177-3AD203B41FA5}">
                      <a16:colId xmlns:a16="http://schemas.microsoft.com/office/drawing/2014/main" xmlns="" val="1363759856"/>
                    </a:ext>
                  </a:extLst>
                </a:gridCol>
                <a:gridCol w="1297862">
                  <a:extLst>
                    <a:ext uri="{9D8B030D-6E8A-4147-A177-3AD203B41FA5}">
                      <a16:colId xmlns:a16="http://schemas.microsoft.com/office/drawing/2014/main" xmlns="" val="3935087502"/>
                    </a:ext>
                  </a:extLst>
                </a:gridCol>
                <a:gridCol w="506977">
                  <a:extLst>
                    <a:ext uri="{9D8B030D-6E8A-4147-A177-3AD203B41FA5}">
                      <a16:colId xmlns:a16="http://schemas.microsoft.com/office/drawing/2014/main" xmlns="" val="1735827168"/>
                    </a:ext>
                  </a:extLst>
                </a:gridCol>
                <a:gridCol w="1297862">
                  <a:extLst>
                    <a:ext uri="{9D8B030D-6E8A-4147-A177-3AD203B41FA5}">
                      <a16:colId xmlns:a16="http://schemas.microsoft.com/office/drawing/2014/main" xmlns="" val="3830724569"/>
                    </a:ext>
                  </a:extLst>
                </a:gridCol>
              </a:tblGrid>
              <a:tr h="145977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 съглсно текста на подмярка 6.1 от ПРСР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Анулирани договори, Неподписани договори, Отхвърлени заявления, Оттеглени заявления, Одобрени преди сключване на договор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42297335"/>
                  </a:ext>
                </a:extLst>
              </a:tr>
              <a:tr h="97318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Критерии за оценка включен в Наредба №14/2015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95109417"/>
                  </a:ext>
                </a:extLst>
              </a:tr>
              <a:tr h="72988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Приоритетни сектори/Показатели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7458650"/>
                  </a:ext>
                </a:extLst>
              </a:tr>
              <a:tr h="941612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35 000 000.00 €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66 600 000.00 €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31 325 000.00 €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35 050 000.00 €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09907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481091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611560" y="476672"/>
            <a:ext cx="7776864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6.1. „Стартова помощ за млади земеделски стопани” от ПРСР – прием 2018 г.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420888"/>
            <a:ext cx="720080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01438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6.1. „Стартова помощ за млади земеделски стопани”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2018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079318"/>
              </p:ext>
            </p:extLst>
          </p:nvPr>
        </p:nvGraphicFramePr>
        <p:xfrm>
          <a:off x="304800" y="2972594"/>
          <a:ext cx="8686801" cy="1896566"/>
        </p:xfrm>
        <a:graphic>
          <a:graphicData uri="http://schemas.openxmlformats.org/drawingml/2006/table">
            <a:tbl>
              <a:tblPr/>
              <a:tblGrid>
                <a:gridCol w="739987">
                  <a:extLst>
                    <a:ext uri="{9D8B030D-6E8A-4147-A177-3AD203B41FA5}">
                      <a16:colId xmlns:a16="http://schemas.microsoft.com/office/drawing/2014/main" xmlns="" val="3184066584"/>
                    </a:ext>
                  </a:extLst>
                </a:gridCol>
                <a:gridCol w="1104618">
                  <a:extLst>
                    <a:ext uri="{9D8B030D-6E8A-4147-A177-3AD203B41FA5}">
                      <a16:colId xmlns:a16="http://schemas.microsoft.com/office/drawing/2014/main" xmlns="" val="967939312"/>
                    </a:ext>
                  </a:extLst>
                </a:gridCol>
                <a:gridCol w="1008098">
                  <a:extLst>
                    <a:ext uri="{9D8B030D-6E8A-4147-A177-3AD203B41FA5}">
                      <a16:colId xmlns:a16="http://schemas.microsoft.com/office/drawing/2014/main" xmlns="" val="2744369253"/>
                    </a:ext>
                  </a:extLst>
                </a:gridCol>
                <a:gridCol w="1126067">
                  <a:extLst>
                    <a:ext uri="{9D8B030D-6E8A-4147-A177-3AD203B41FA5}">
                      <a16:colId xmlns:a16="http://schemas.microsoft.com/office/drawing/2014/main" xmlns="" val="2643467386"/>
                    </a:ext>
                  </a:extLst>
                </a:gridCol>
                <a:gridCol w="975924">
                  <a:extLst>
                    <a:ext uri="{9D8B030D-6E8A-4147-A177-3AD203B41FA5}">
                      <a16:colId xmlns:a16="http://schemas.microsoft.com/office/drawing/2014/main" xmlns="" val="1811699024"/>
                    </a:ext>
                  </a:extLst>
                </a:gridCol>
                <a:gridCol w="1126067">
                  <a:extLst>
                    <a:ext uri="{9D8B030D-6E8A-4147-A177-3AD203B41FA5}">
                      <a16:colId xmlns:a16="http://schemas.microsoft.com/office/drawing/2014/main" xmlns="" val="2026125063"/>
                    </a:ext>
                  </a:extLst>
                </a:gridCol>
                <a:gridCol w="933027">
                  <a:extLst>
                    <a:ext uri="{9D8B030D-6E8A-4147-A177-3AD203B41FA5}">
                      <a16:colId xmlns:a16="http://schemas.microsoft.com/office/drawing/2014/main" xmlns="" val="2474890264"/>
                    </a:ext>
                  </a:extLst>
                </a:gridCol>
                <a:gridCol w="847231">
                  <a:extLst>
                    <a:ext uri="{9D8B030D-6E8A-4147-A177-3AD203B41FA5}">
                      <a16:colId xmlns:a16="http://schemas.microsoft.com/office/drawing/2014/main" xmlns="" val="4238454714"/>
                    </a:ext>
                  </a:extLst>
                </a:gridCol>
                <a:gridCol w="825782">
                  <a:extLst>
                    <a:ext uri="{9D8B030D-6E8A-4147-A177-3AD203B41FA5}">
                      <a16:colId xmlns:a16="http://schemas.microsoft.com/office/drawing/2014/main" xmlns="" val="4222799031"/>
                    </a:ext>
                  </a:extLst>
                </a:gridCol>
              </a:tblGrid>
              <a:tr h="78824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Постъпили заявления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по приема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Договорена субсидия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Одобрени ПП с предстоящо сключване на договор за БФП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за финансиране субсидия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Мин. брой т. ранкинг на проектите, за които е наличен бюджет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Остатък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176102"/>
                  </a:ext>
                </a:extLst>
              </a:tr>
              <a:tr h="56303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(бр.)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(бр.)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(бр.)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(EUR)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3268467"/>
                  </a:ext>
                </a:extLst>
              </a:tr>
              <a:tr h="54528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1837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45 925 000,00 € 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22 000 000,00 € 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852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21 300 000.00 € 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700 000.00 € 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40,42 точки 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- € </a:t>
                      </a:r>
                    </a:p>
                  </a:txBody>
                  <a:tcPr marL="8043" marR="8043" marT="80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4764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370399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837" y="188640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СЪОТНОШЕНИЕ НА ИЗПЛАТЕНИТЕ СРЕДСТВА ПО ПРСР </a:t>
            </a:r>
          </a:p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30.12.2019 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Г.</a:t>
            </a: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7494" y="6365557"/>
            <a:ext cx="762901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10000"/>
                  </a:schemeClr>
                </a:solidFill>
              </a:rPr>
              <a:t>* </a:t>
            </a:r>
            <a:r>
              <a:rPr lang="bg-BG" sz="800" dirty="0">
                <a:solidFill>
                  <a:schemeClr val="bg1">
                    <a:lumMod val="10000"/>
                  </a:schemeClr>
                </a:solidFill>
              </a:rPr>
              <a:t>Забележка: В бюджета на ПРСР 2014 – 2020 по мерките, по които има плащания, се включват и плащанията, администрирани от дирекция „Директни плащания“.</a:t>
            </a:r>
          </a:p>
          <a:p>
            <a:endParaRPr lang="bg-B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95953"/>
              </p:ext>
            </p:extLst>
          </p:nvPr>
        </p:nvGraphicFramePr>
        <p:xfrm>
          <a:off x="467544" y="1196752"/>
          <a:ext cx="8208912" cy="5040561"/>
        </p:xfrm>
        <a:graphic>
          <a:graphicData uri="http://schemas.openxmlformats.org/drawingml/2006/table">
            <a:tbl>
              <a:tblPr/>
              <a:tblGrid>
                <a:gridCol w="5127115">
                  <a:extLst>
                    <a:ext uri="{9D8B030D-6E8A-4147-A177-3AD203B41FA5}">
                      <a16:colId xmlns:a16="http://schemas.microsoft.com/office/drawing/2014/main" xmlns="" val="599029675"/>
                    </a:ext>
                  </a:extLst>
                </a:gridCol>
                <a:gridCol w="3081797">
                  <a:extLst>
                    <a:ext uri="{9D8B030D-6E8A-4147-A177-3AD203B41FA5}">
                      <a16:colId xmlns:a16="http://schemas.microsoft.com/office/drawing/2014/main" xmlns="" val="401760609"/>
                    </a:ext>
                  </a:extLst>
                </a:gridCol>
              </a:tblGrid>
              <a:tr h="7735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ОБЩО ИЗПЛАТЕНА СУБСИДИЯ ЗА ПЕРИОДА 2014 – 2020 ПО ЛИНИЯ НА ЕС, В ЕВРО</a:t>
                      </a:r>
                      <a:endParaRPr lang="ru-RU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73984741"/>
                  </a:ext>
                </a:extLst>
              </a:tr>
              <a:tr h="87156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932 514 894.92 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49612824"/>
                  </a:ext>
                </a:extLst>
              </a:tr>
              <a:tr h="7989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БЮДЖЕТ НА ПРСР 2014 - 2020 ПО ЛИНИЯ НА ЕС, В ЕВРО</a:t>
                      </a:r>
                      <a:endParaRPr lang="ru-RU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% - УСВОЯВАНЕ </a:t>
                      </a:r>
                      <a:endParaRPr lang="bg-BG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5077207"/>
                  </a:ext>
                </a:extLst>
              </a:tr>
              <a:tr h="83525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2 366 716 966.00 €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9.40</a:t>
                      </a:r>
                      <a:r>
                        <a:rPr lang="bg-BG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6530166"/>
                  </a:ext>
                </a:extLst>
              </a:tr>
              <a:tr h="79893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ИНДИКАТИВЕН БЮДЖЕТ НА ПРСР 2014 – 2020 ПО ЛИНИЯ НА ЕС, ПО МЕРКИТЕ, ПО КОИТО ИМА ПЛАЩАНИЯ</a:t>
                      </a:r>
                      <a:endParaRPr lang="ru-RU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3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% - УСВОЯВАНЕ </a:t>
                      </a:r>
                      <a:endParaRPr lang="bg-BG" sz="1300" b="1" i="0" u="none" strike="noStrike" dirty="0">
                        <a:solidFill>
                          <a:srgbClr val="171717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5986291"/>
                  </a:ext>
                </a:extLst>
              </a:tr>
              <a:tr h="962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1 877 735 987.00 €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171717"/>
                          </a:solidFill>
                          <a:effectLst/>
                          <a:latin typeface="Arial" panose="020B0604020202020204" pitchFamily="34" charset="0"/>
                        </a:rPr>
                        <a:t>49.66%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8236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08969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6.3. „Стартова помощ за развитието на малки стопанства” от ПРСР – прием 2016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6.3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348880"/>
            <a:ext cx="7184481" cy="4002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7056301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6.3. „Стартова помощ за развитието на малки стопанства”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2016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042696"/>
              </p:ext>
            </p:extLst>
          </p:nvPr>
        </p:nvGraphicFramePr>
        <p:xfrm>
          <a:off x="228599" y="1124744"/>
          <a:ext cx="8375850" cy="4968551"/>
        </p:xfrm>
        <a:graphic>
          <a:graphicData uri="http://schemas.openxmlformats.org/drawingml/2006/table">
            <a:tbl>
              <a:tblPr/>
              <a:tblGrid>
                <a:gridCol w="1289137">
                  <a:extLst>
                    <a:ext uri="{9D8B030D-6E8A-4147-A177-3AD203B41FA5}">
                      <a16:colId xmlns:a16="http://schemas.microsoft.com/office/drawing/2014/main" xmlns="" val="2948340063"/>
                    </a:ext>
                  </a:extLst>
                </a:gridCol>
                <a:gridCol w="529060">
                  <a:extLst>
                    <a:ext uri="{9D8B030D-6E8A-4147-A177-3AD203B41FA5}">
                      <a16:colId xmlns:a16="http://schemas.microsoft.com/office/drawing/2014/main" xmlns="" val="1708050343"/>
                    </a:ext>
                  </a:extLst>
                </a:gridCol>
                <a:gridCol w="1017764">
                  <a:extLst>
                    <a:ext uri="{9D8B030D-6E8A-4147-A177-3AD203B41FA5}">
                      <a16:colId xmlns:a16="http://schemas.microsoft.com/office/drawing/2014/main" xmlns="" val="2776901763"/>
                    </a:ext>
                  </a:extLst>
                </a:gridCol>
                <a:gridCol w="763323">
                  <a:extLst>
                    <a:ext uri="{9D8B030D-6E8A-4147-A177-3AD203B41FA5}">
                      <a16:colId xmlns:a16="http://schemas.microsoft.com/office/drawing/2014/main" xmlns="" val="2027162821"/>
                    </a:ext>
                  </a:extLst>
                </a:gridCol>
                <a:gridCol w="1272206">
                  <a:extLst>
                    <a:ext uri="{9D8B030D-6E8A-4147-A177-3AD203B41FA5}">
                      <a16:colId xmlns:a16="http://schemas.microsoft.com/office/drawing/2014/main" xmlns="" val="2687723539"/>
                    </a:ext>
                  </a:extLst>
                </a:gridCol>
                <a:gridCol w="667549">
                  <a:extLst>
                    <a:ext uri="{9D8B030D-6E8A-4147-A177-3AD203B41FA5}">
                      <a16:colId xmlns:a16="http://schemas.microsoft.com/office/drawing/2014/main" xmlns="" val="3944842336"/>
                    </a:ext>
                  </a:extLst>
                </a:gridCol>
                <a:gridCol w="1005811">
                  <a:extLst>
                    <a:ext uri="{9D8B030D-6E8A-4147-A177-3AD203B41FA5}">
                      <a16:colId xmlns:a16="http://schemas.microsoft.com/office/drawing/2014/main" xmlns="" val="2709058005"/>
                    </a:ext>
                  </a:extLst>
                </a:gridCol>
                <a:gridCol w="754358">
                  <a:extLst>
                    <a:ext uri="{9D8B030D-6E8A-4147-A177-3AD203B41FA5}">
                      <a16:colId xmlns:a16="http://schemas.microsoft.com/office/drawing/2014/main" xmlns="" val="4201986099"/>
                    </a:ext>
                  </a:extLst>
                </a:gridCol>
                <a:gridCol w="1076642">
                  <a:extLst>
                    <a:ext uri="{9D8B030D-6E8A-4147-A177-3AD203B41FA5}">
                      <a16:colId xmlns:a16="http://schemas.microsoft.com/office/drawing/2014/main" xmlns="" val="2217555679"/>
                    </a:ext>
                  </a:extLst>
                </a:gridCol>
              </a:tblGrid>
              <a:tr h="124727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Приети заявления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Анулирани договори, Неподписани договори, Отхвърлени заявления, Оттеглени заявления, Одобрени преди сключване на договор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Заявления, за които не е наличен бюджет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36101217"/>
                  </a:ext>
                </a:extLst>
              </a:tr>
              <a:tr h="2919895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субсидия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субсидия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36347822"/>
                  </a:ext>
                </a:extLst>
              </a:tr>
              <a:tr h="80137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30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000 000.00 € 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3815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57 225 000.00 €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755 000.00 €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603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9 045 000.00 €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1295</a:t>
                      </a:r>
                    </a:p>
                  </a:txBody>
                  <a:tcPr marL="9024" marR="9024" marT="90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000.00 € 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122116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91009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6.3. „Стартова помощ за развитието на малки стопанства” от ПРСР – прием 201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44824"/>
            <a:ext cx="7920880" cy="473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0299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6.3. „Стартова помощ за развитието на малки стопанства”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28600" y="980728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9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756310"/>
              </p:ext>
            </p:extLst>
          </p:nvPr>
        </p:nvGraphicFramePr>
        <p:xfrm>
          <a:off x="971600" y="2492896"/>
          <a:ext cx="7200800" cy="2016224"/>
        </p:xfrm>
        <a:graphic>
          <a:graphicData uri="http://schemas.openxmlformats.org/drawingml/2006/table">
            <a:tbl>
              <a:tblPr/>
              <a:tblGrid>
                <a:gridCol w="1779348">
                  <a:extLst>
                    <a:ext uri="{9D8B030D-6E8A-4147-A177-3AD203B41FA5}">
                      <a16:colId xmlns:a16="http://schemas.microsoft.com/office/drawing/2014/main" xmlns="" val="1823712595"/>
                    </a:ext>
                  </a:extLst>
                </a:gridCol>
                <a:gridCol w="3391883">
                  <a:extLst>
                    <a:ext uri="{9D8B030D-6E8A-4147-A177-3AD203B41FA5}">
                      <a16:colId xmlns:a16="http://schemas.microsoft.com/office/drawing/2014/main" xmlns="" val="4159176654"/>
                    </a:ext>
                  </a:extLst>
                </a:gridCol>
                <a:gridCol w="2029569">
                  <a:extLst>
                    <a:ext uri="{9D8B030D-6E8A-4147-A177-3AD203B41FA5}">
                      <a16:colId xmlns:a16="http://schemas.microsoft.com/office/drawing/2014/main" xmlns="" val="1450293772"/>
                    </a:ext>
                  </a:extLst>
                </a:gridCol>
              </a:tblGrid>
              <a:tr h="1255385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Постъпили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проектни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предложения, които са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процес на извършване на предварителен ранкинг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Сума на заявена 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 на постъпилите проектни предложения 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6391523"/>
                  </a:ext>
                </a:extLst>
              </a:tr>
              <a:tr h="76083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22 000 000.00 €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36 750 000.00 €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5165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917849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6.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подкрепа на неземеделски дейности“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от ПРСР – </a:t>
            </a:r>
          </a:p>
          <a:p>
            <a:pPr algn="ctr"/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32856"/>
            <a:ext cx="3312368" cy="194421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43608" y="4077071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Занаяти</a:t>
            </a:r>
            <a:endParaRPr lang="bg-BG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132856"/>
            <a:ext cx="3456384" cy="194421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796136" y="4077071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</a:t>
            </a:r>
            <a:endParaRPr lang="bg-BG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446403"/>
            <a:ext cx="3960440" cy="207894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491880" y="6484732"/>
            <a:ext cx="259228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bg-BG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</a:t>
            </a:r>
            <a:endParaRPr lang="bg-BG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30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6.4.1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„Инвестиции в подкрепа на неземеделски дейности”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2018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476672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347219"/>
              </p:ext>
            </p:extLst>
          </p:nvPr>
        </p:nvGraphicFramePr>
        <p:xfrm>
          <a:off x="323527" y="1628798"/>
          <a:ext cx="8668073" cy="3994553"/>
        </p:xfrm>
        <a:graphic>
          <a:graphicData uri="http://schemas.openxmlformats.org/drawingml/2006/table">
            <a:tbl>
              <a:tblPr/>
              <a:tblGrid>
                <a:gridCol w="864097">
                  <a:extLst>
                    <a:ext uri="{9D8B030D-6E8A-4147-A177-3AD203B41FA5}">
                      <a16:colId xmlns:a16="http://schemas.microsoft.com/office/drawing/2014/main" xmlns="" val="1842229396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999039897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3848769696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866227176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3544569676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135395474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465134892"/>
                    </a:ext>
                  </a:extLst>
                </a:gridCol>
                <a:gridCol w="1035224">
                  <a:extLst>
                    <a:ext uri="{9D8B030D-6E8A-4147-A177-3AD203B41FA5}">
                      <a16:colId xmlns:a16="http://schemas.microsoft.com/office/drawing/2014/main" xmlns="" val="2328083788"/>
                    </a:ext>
                  </a:extLst>
                </a:gridCol>
              </a:tblGrid>
              <a:tr h="1080122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Подбюджет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Подбюджет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(евро)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</a:t>
                      </a:r>
                      <a:r>
                        <a:rPr lang="bg-BG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ранкирани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проектни предложения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Сума на заявена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субсидия 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Проекти</a:t>
                      </a:r>
                      <a:r>
                        <a:rPr lang="bg-BG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попадащи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130% 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бюджет,</a:t>
                      </a:r>
                      <a:r>
                        <a:rPr lang="bg-BG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разпределени на етап</a:t>
                      </a:r>
                      <a:r>
                        <a:rPr lang="en-US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ОАСД</a:t>
                      </a:r>
                      <a:endParaRPr lang="bg-BG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бр.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Сума на заявена субсидия 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134474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1989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Производство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30 000 </a:t>
                      </a:r>
                      <a:r>
                        <a:rPr lang="bg-BG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Микропредприятия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18 000 000.00 €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34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365 081.93 €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бр. 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получили 6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т. включително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23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363 713.49 €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20482250"/>
                  </a:ext>
                </a:extLst>
              </a:tr>
              <a:tr h="413936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Земеделски производители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12 000 000.00 €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3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829 674.83 €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бр.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получили 40 т. включително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3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782 188.43 €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69784324"/>
                  </a:ext>
                </a:extLst>
              </a:tr>
              <a:tr h="291989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Услуги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35 000 </a:t>
                      </a:r>
                      <a:r>
                        <a:rPr lang="bg-BG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Микропредприятия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16 800 000.00 €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39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636 138.12 €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бр. 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получили 58 т. включително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21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733 481.99 €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5913320"/>
                  </a:ext>
                </a:extLst>
              </a:tr>
              <a:tr h="291989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Социални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7 000 000.00 €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17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772 852.37 €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 бр. 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получили 78 т. включително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9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058 150.03 €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9213863"/>
                  </a:ext>
                </a:extLst>
              </a:tr>
              <a:tr h="496142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Земеделски производители</a:t>
                      </a:r>
                    </a:p>
                  </a:txBody>
                  <a:tcPr marL="5771" marR="5771" marT="57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11 200 000.00 €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5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735 375.00 €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бр. 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получили 40 т. включително</a:t>
                      </a:r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  <a:endParaRPr lang="bg-BG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5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074 424.73 €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3199460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Занаяти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3 000 000.00 €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3 000 </a:t>
                      </a:r>
                      <a:r>
                        <a:rPr lang="bg-BG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3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081 099.04 €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2 </a:t>
                      </a:r>
                      <a:r>
                        <a:rPr lang="bg-BG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884 011.64 €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56299270"/>
                  </a:ext>
                </a:extLst>
              </a:tr>
              <a:tr h="538167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 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68 000 000.00 €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68 000 000.00 €</a:t>
                      </a: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769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104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420 221.29 €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71" marR="5771" marT="5771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65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895 970.31 €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527163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088612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6872"/>
            <a:ext cx="7488832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4" name="TextBox 3"/>
          <p:cNvSpPr txBox="1"/>
          <p:nvPr/>
        </p:nvSpPr>
        <p:spPr>
          <a:xfrm>
            <a:off x="539552" y="0"/>
            <a:ext cx="8280920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„Инвестиции в създаването, подобряването или разширяването на всички видове малка по мащаби инфраструктура“ от ПРСР – прием 2016 г.</a:t>
            </a:r>
          </a:p>
        </p:txBody>
      </p:sp>
    </p:spTree>
    <p:extLst>
      <p:ext uri="{BB962C8B-B14F-4D97-AF65-F5344CB8AC3E}">
        <p14:creationId xmlns:p14="http://schemas.microsoft.com/office/powerpoint/2010/main" val="131649141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7.2 „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създаването, подобряването или разширяването на всички видове малка по мащаби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инфраструктура“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bg-BG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bg-BG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прием 2016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44177"/>
              </p:ext>
            </p:extLst>
          </p:nvPr>
        </p:nvGraphicFramePr>
        <p:xfrm>
          <a:off x="323528" y="1052736"/>
          <a:ext cx="8568952" cy="5616625"/>
        </p:xfrm>
        <a:graphic>
          <a:graphicData uri="http://schemas.openxmlformats.org/drawingml/2006/table">
            <a:tbl>
              <a:tblPr/>
              <a:tblGrid>
                <a:gridCol w="463187">
                  <a:extLst>
                    <a:ext uri="{9D8B030D-6E8A-4147-A177-3AD203B41FA5}">
                      <a16:colId xmlns:a16="http://schemas.microsoft.com/office/drawing/2014/main" xmlns="" val="3775559170"/>
                    </a:ext>
                  </a:extLst>
                </a:gridCol>
                <a:gridCol w="2084339">
                  <a:extLst>
                    <a:ext uri="{9D8B030D-6E8A-4147-A177-3AD203B41FA5}">
                      <a16:colId xmlns:a16="http://schemas.microsoft.com/office/drawing/2014/main" xmlns="" val="1934983589"/>
                    </a:ext>
                  </a:extLst>
                </a:gridCol>
                <a:gridCol w="1852747">
                  <a:extLst>
                    <a:ext uri="{9D8B030D-6E8A-4147-A177-3AD203B41FA5}">
                      <a16:colId xmlns:a16="http://schemas.microsoft.com/office/drawing/2014/main" xmlns="" val="1218062959"/>
                    </a:ext>
                  </a:extLst>
                </a:gridCol>
                <a:gridCol w="1157966">
                  <a:extLst>
                    <a:ext uri="{9D8B030D-6E8A-4147-A177-3AD203B41FA5}">
                      <a16:colId xmlns:a16="http://schemas.microsoft.com/office/drawing/2014/main" xmlns="" val="3365072075"/>
                    </a:ext>
                  </a:extLst>
                </a:gridCol>
                <a:gridCol w="1466758">
                  <a:extLst>
                    <a:ext uri="{9D8B030D-6E8A-4147-A177-3AD203B41FA5}">
                      <a16:colId xmlns:a16="http://schemas.microsoft.com/office/drawing/2014/main" xmlns="" val="2659245410"/>
                    </a:ext>
                  </a:extLst>
                </a:gridCol>
                <a:gridCol w="1543955">
                  <a:extLst>
                    <a:ext uri="{9D8B030D-6E8A-4147-A177-3AD203B41FA5}">
                      <a16:colId xmlns:a16="http://schemas.microsoft.com/office/drawing/2014/main" xmlns="" val="818353234"/>
                    </a:ext>
                  </a:extLst>
                </a:gridCol>
              </a:tblGrid>
              <a:tr h="99553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Бюджет на приема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подадени проекти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 за безвъзмездна финансова помощ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Стойност на субсидията на проектните предложения със скл.договори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4193361"/>
                  </a:ext>
                </a:extLst>
              </a:tr>
              <a:tr h="44743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УЛИЦИ и ТРОТОАРИ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54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601 697.52 €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52 710 042.23 €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05690"/>
                  </a:ext>
                </a:extLst>
              </a:tr>
              <a:tr h="41300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ОБЩИНСКИ ПЪТИЩА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183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234 482.05 €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9482233"/>
                  </a:ext>
                </a:extLst>
              </a:tr>
              <a:tr h="67114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ВОДОСНАБДИТЕЛНИ СИСТЕМИ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127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826 879.91 €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126 508 988.58 €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4564909"/>
                  </a:ext>
                </a:extLst>
              </a:tr>
              <a:tr h="44743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СОЦИАЛНА ИНФРАСТРУКТУРА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499 437.57 €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9 876 813.19 €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749354"/>
                  </a:ext>
                </a:extLst>
              </a:tr>
              <a:tr h="44743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обекти, свързани с КУЛТУРНИЯ ЖИВОТ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533 899.17 €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10 547 941.81 €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6479785"/>
                  </a:ext>
                </a:extLst>
              </a:tr>
              <a:tr h="67114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образователна инфраструктура - ДЕТСКА ГРАДИНА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613 559.67 €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14 472 856.14 €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5406126"/>
                  </a:ext>
                </a:extLst>
              </a:tr>
              <a:tr h="89486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Проекти за образователна инфраструктура – ОСНОВНО или СРЕДНО УЧИЛИЩЕ,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766 949.59 €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24 739 483.26 €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65826569"/>
                  </a:ext>
                </a:extLst>
              </a:tr>
              <a:tr h="22371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Хитрино - целеви прием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000 000.00 €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8 652 237.40 €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3411835"/>
                  </a:ext>
                </a:extLst>
              </a:tr>
              <a:tr h="40492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439 </a:t>
                      </a: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076 905.48 € 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938</a:t>
                      </a:r>
                    </a:p>
                  </a:txBody>
                  <a:tcPr marL="5573" marR="5573" marT="55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736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947057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80154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7.2 „Инвестиции в създаването, подобряването или разширяването на всички видове малка по мащаби инфраструктура“ от ПРСР – прием 2018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420888"/>
            <a:ext cx="7776864" cy="408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4947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</a:t>
            </a:r>
            <a:r>
              <a:rPr kumimoji="0" lang="bg-BG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7.2 „</a:t>
            </a:r>
            <a:r>
              <a:rPr kumimoji="0" lang="ru-RU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Инвестиции в създаването, подобряването или разширяването на всички видове малка по мащаби 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инфраструктура“</a:t>
            </a:r>
            <a:r>
              <a:rPr kumimoji="0" lang="en-US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 ПРСР – прием 2018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407439"/>
              </p:ext>
            </p:extLst>
          </p:nvPr>
        </p:nvGraphicFramePr>
        <p:xfrm>
          <a:off x="258316" y="1628800"/>
          <a:ext cx="8490148" cy="5040561"/>
        </p:xfrm>
        <a:graphic>
          <a:graphicData uri="http://schemas.openxmlformats.org/drawingml/2006/table">
            <a:tbl>
              <a:tblPr/>
              <a:tblGrid>
                <a:gridCol w="2063024">
                  <a:extLst>
                    <a:ext uri="{9D8B030D-6E8A-4147-A177-3AD203B41FA5}">
                      <a16:colId xmlns:a16="http://schemas.microsoft.com/office/drawing/2014/main" xmlns="" val="1053321070"/>
                    </a:ext>
                  </a:extLst>
                </a:gridCol>
                <a:gridCol w="1173719">
                  <a:extLst>
                    <a:ext uri="{9D8B030D-6E8A-4147-A177-3AD203B41FA5}">
                      <a16:colId xmlns:a16="http://schemas.microsoft.com/office/drawing/2014/main" xmlns="" val="931891615"/>
                    </a:ext>
                  </a:extLst>
                </a:gridCol>
                <a:gridCol w="1618371">
                  <a:extLst>
                    <a:ext uri="{9D8B030D-6E8A-4147-A177-3AD203B41FA5}">
                      <a16:colId xmlns:a16="http://schemas.microsoft.com/office/drawing/2014/main" xmlns="" val="542388864"/>
                    </a:ext>
                  </a:extLst>
                </a:gridCol>
                <a:gridCol w="1730702">
                  <a:extLst>
                    <a:ext uri="{9D8B030D-6E8A-4147-A177-3AD203B41FA5}">
                      <a16:colId xmlns:a16="http://schemas.microsoft.com/office/drawing/2014/main" xmlns="" val="4229027048"/>
                    </a:ext>
                  </a:extLst>
                </a:gridCol>
                <a:gridCol w="1904332">
                  <a:extLst>
                    <a:ext uri="{9D8B030D-6E8A-4147-A177-3AD203B41FA5}">
                      <a16:colId xmlns:a16="http://schemas.microsoft.com/office/drawing/2014/main" xmlns="" val="4009350699"/>
                    </a:ext>
                  </a:extLst>
                </a:gridCol>
              </a:tblGrid>
              <a:tr h="70100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предложения </a:t>
                      </a:r>
                    </a:p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(брой)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договори / в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процес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на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подписване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на договор (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Стойност на субсидията на одобрените проекти EUR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6365009"/>
                  </a:ext>
                </a:extLst>
              </a:tr>
              <a:tr h="500718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BG06RDNP001-7.001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Улици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60 949 427.50 €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60 949 427.50 €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3535994"/>
                  </a:ext>
                </a:extLst>
              </a:tr>
              <a:tr h="751077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BG06RDNP001-7.002 –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Образователна инфраструктура 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16 679 684.49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9 159 717.09 €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6660380"/>
                  </a:ext>
                </a:extLst>
              </a:tr>
              <a:tr h="500718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BG06RDNP001-7.004 -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Детски градини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5 179 671.21 €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5 179 671.21 €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52812921"/>
                  </a:ext>
                </a:extLst>
              </a:tr>
              <a:tr h="75107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BG06RDNP001-7.005 –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Закрита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спортна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или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образователна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инфраструктура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7 500 000.00 €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2 645 455.91 €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83340006"/>
                  </a:ext>
                </a:extLst>
              </a:tr>
              <a:tr h="500718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BG06RDNP001-7.006 –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Площи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10 101 786.06 €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10 092 211.89 €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091777"/>
                  </a:ext>
                </a:extLst>
              </a:tr>
              <a:tr h="500718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BG06RDNP001-7.007 –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Спортна инфраструктура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10 000 000.00 €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4 768 574.14 €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5816762"/>
                  </a:ext>
                </a:extLst>
              </a:tr>
              <a:tr h="500718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BG06RDNP001-7.008 -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Енергийна ефективност</a:t>
                      </a:r>
                    </a:p>
                  </a:txBody>
                  <a:tcPr marL="8226" marR="8226" marT="822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10 000 000.00 €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683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381.68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33407381"/>
                  </a:ext>
                </a:extLst>
              </a:tr>
              <a:tr h="33381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 </a:t>
                      </a:r>
                    </a:p>
                  </a:txBody>
                  <a:tcPr marL="8226" marR="8226" marT="82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120 410 569.26 </a:t>
                      </a:r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527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279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101 478 439.43 € </a:t>
                      </a:r>
                    </a:p>
                  </a:txBody>
                  <a:tcPr marL="8226" marR="8226" marT="8226" marB="0" anchor="ctr" anchorCtr="1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9833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154447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686800" cy="1027584"/>
          </a:xfrm>
        </p:spPr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УСВОЯВАНЕ НА ПРСР 20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14-2020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ПО МЕРКИ</a:t>
            </a:r>
            <a:b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0.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12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.201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9</a:t>
            </a: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196979"/>
              </p:ext>
            </p:extLst>
          </p:nvPr>
        </p:nvGraphicFramePr>
        <p:xfrm>
          <a:off x="539555" y="908720"/>
          <a:ext cx="8136901" cy="5726227"/>
        </p:xfrm>
        <a:graphic>
          <a:graphicData uri="http://schemas.openxmlformats.org/drawingml/2006/table">
            <a:tbl>
              <a:tblPr/>
              <a:tblGrid>
                <a:gridCol w="612106">
                  <a:extLst>
                    <a:ext uri="{9D8B030D-6E8A-4147-A177-3AD203B41FA5}">
                      <a16:colId xmlns:a16="http://schemas.microsoft.com/office/drawing/2014/main" xmlns="" val="835772763"/>
                    </a:ext>
                  </a:extLst>
                </a:gridCol>
                <a:gridCol w="803390">
                  <a:extLst>
                    <a:ext uri="{9D8B030D-6E8A-4147-A177-3AD203B41FA5}">
                      <a16:colId xmlns:a16="http://schemas.microsoft.com/office/drawing/2014/main" xmlns="" val="3145385544"/>
                    </a:ext>
                  </a:extLst>
                </a:gridCol>
                <a:gridCol w="3908067">
                  <a:extLst>
                    <a:ext uri="{9D8B030D-6E8A-4147-A177-3AD203B41FA5}">
                      <a16:colId xmlns:a16="http://schemas.microsoft.com/office/drawing/2014/main" xmlns="" val="1451335485"/>
                    </a:ext>
                  </a:extLst>
                </a:gridCol>
                <a:gridCol w="1071187">
                  <a:extLst>
                    <a:ext uri="{9D8B030D-6E8A-4147-A177-3AD203B41FA5}">
                      <a16:colId xmlns:a16="http://schemas.microsoft.com/office/drawing/2014/main" xmlns="" val="1557290761"/>
                    </a:ext>
                  </a:extLst>
                </a:gridCol>
                <a:gridCol w="788676">
                  <a:extLst>
                    <a:ext uri="{9D8B030D-6E8A-4147-A177-3AD203B41FA5}">
                      <a16:colId xmlns:a16="http://schemas.microsoft.com/office/drawing/2014/main" xmlns="" val="3860541612"/>
                    </a:ext>
                  </a:extLst>
                </a:gridCol>
                <a:gridCol w="953475">
                  <a:extLst>
                    <a:ext uri="{9D8B030D-6E8A-4147-A177-3AD203B41FA5}">
                      <a16:colId xmlns:a16="http://schemas.microsoft.com/office/drawing/2014/main" xmlns="" val="1806277332"/>
                    </a:ext>
                  </a:extLst>
                </a:gridCol>
              </a:tblGrid>
              <a:tr h="640413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Описание (Общо всички мерки)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Индикативен бюджет по линия на ЕС, euro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Процент на усвояване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Платени средства по линия на ЕС, euro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95209798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2.1.1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2.1.1. "Консултантски услуги за земеделски и горски стопани"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2 766 352.00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50.97%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1 409 991.37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43219395"/>
                  </a:ext>
                </a:extLst>
              </a:tr>
              <a:tr h="32469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2.1.2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2.1.2 "Консултантски услуги за малки земеделски стопанства" (TПП)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8 191 922.00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52.30%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4 284 031.56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96434843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 "Инвестиции в земеделски стопанства"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344 980 974.00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48.30%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166 627 980.30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9583966"/>
                  </a:ext>
                </a:extLst>
              </a:tr>
              <a:tr h="324691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 "Инвестиции в преработка/маркетинг на селскостопански продукти"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218 374 000.00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28.52%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62 277 585.43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33777576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6.1 (112)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6.1 "Стартова помощ за млади земеделски стопани"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68 861 719.00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76.19%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52 464 260.19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5509499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6.3 (141)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6.3 "Стартова помощ за развитие на малки стопанства"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51 803 500.00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59.54%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30 843 718.59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81730966"/>
                  </a:ext>
                </a:extLst>
              </a:tr>
              <a:tr h="39538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7.2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7.2 "Инвестиции в създаването, подобряването или разширяването на всички видове малка по мащаби инфраструктура"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425 000 000.00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32.91%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139 860 585.91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4587179"/>
                  </a:ext>
                </a:extLst>
              </a:tr>
              <a:tr h="482552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7.6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7.6 "Проучвания и инвестиции, свързани с поддържане, възстановяване и подобряване на културното и природно наследство на селата"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34 000 000.00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45.59%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15 501 367.63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57006805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(223</a:t>
                      </a:r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"Инвестиции в развитието на горските площи и горите"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6 913 334.00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5.73%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396 327.35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82210000"/>
                  </a:ext>
                </a:extLst>
              </a:tr>
              <a:tr h="39538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(142)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"Учредяване на групи и организации на производители"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7 016 352.00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497 078.74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9050163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(214)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"Агроекология и климат"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167 510 002.00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64.35%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107 799 802.42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7888389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(214)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"Биологично земеделие"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113 695 079.00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70.01%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79 597 150.00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1442104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(213)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 "Плащания за Натура 2000 и рамковата директива за водите"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104 757 028.00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66.56%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69 729 858.09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9358457"/>
                  </a:ext>
                </a:extLst>
              </a:tr>
              <a:tr h="39538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bg-BG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(211, 212)</a:t>
                      </a:r>
                      <a:endParaRPr lang="bg-BG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 "Плащания за райони, изправени пред природни или други специфични ограничения"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206 703 506.00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83.48%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172 553 313.26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535750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 "Хуманно отношение към животните"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48 330 584.00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6.78%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3 277 336.75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0218956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19.1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19.1. "Помощ за подготвителни дейности"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4 289 798.00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42.21%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1 810 672.04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0358503"/>
                  </a:ext>
                </a:extLst>
              </a:tr>
              <a:tr h="39538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19.4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19.4 "Текущи разходи и популяризиране на стратегия за Водено от общностите местно развитие"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27 048 563.00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34.07%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9 215 415.17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8058273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 "Техническа помощ"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37 493 274.00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38.32%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14 368 420.12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63586804"/>
                  </a:ext>
                </a:extLst>
              </a:tr>
              <a:tr h="197694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1 877 735 987.00</a:t>
                      </a:r>
                    </a:p>
                  </a:txBody>
                  <a:tcPr marL="8969" marR="8969" marT="89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49.66%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932 514 894.92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97747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658062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467544" y="332656"/>
            <a:ext cx="8280920" cy="403187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7.6. „Проучвания и инвестиции, свързани с поддържане, възстановяване и подобряване на културното и природно наследство на селата“ от ПРСР – прием 2016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6" name="Picture 5" descr="7.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852936"/>
            <a:ext cx="7632848" cy="3822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3525109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3472"/>
            <a:ext cx="91440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7.6. „Проучвания и инвестиции, свързани с поддържане, възстановяване и подобряване на културното и природно наследство на селата“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2016 г.</a:t>
            </a:r>
          </a:p>
          <a:p>
            <a:pPr algn="just"/>
            <a:endParaRPr lang="ru-RU" sz="1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07505" y="908721"/>
          <a:ext cx="8884095" cy="5328590"/>
        </p:xfrm>
        <a:graphic>
          <a:graphicData uri="http://schemas.openxmlformats.org/drawingml/2006/table">
            <a:tbl>
              <a:tblPr/>
              <a:tblGrid>
                <a:gridCol w="2625350">
                  <a:extLst>
                    <a:ext uri="{9D8B030D-6E8A-4147-A177-3AD203B41FA5}">
                      <a16:colId xmlns:a16="http://schemas.microsoft.com/office/drawing/2014/main" xmlns="" val="3706994776"/>
                    </a:ext>
                  </a:extLst>
                </a:gridCol>
                <a:gridCol w="1008045">
                  <a:extLst>
                    <a:ext uri="{9D8B030D-6E8A-4147-A177-3AD203B41FA5}">
                      <a16:colId xmlns:a16="http://schemas.microsoft.com/office/drawing/2014/main" xmlns="" val="685370468"/>
                    </a:ext>
                  </a:extLst>
                </a:gridCol>
                <a:gridCol w="2625350">
                  <a:extLst>
                    <a:ext uri="{9D8B030D-6E8A-4147-A177-3AD203B41FA5}">
                      <a16:colId xmlns:a16="http://schemas.microsoft.com/office/drawing/2014/main" xmlns="" val="70611587"/>
                    </a:ext>
                  </a:extLst>
                </a:gridCol>
                <a:gridCol w="2625350">
                  <a:extLst>
                    <a:ext uri="{9D8B030D-6E8A-4147-A177-3AD203B41FA5}">
                      <a16:colId xmlns:a16="http://schemas.microsoft.com/office/drawing/2014/main" xmlns="" val="1554195848"/>
                    </a:ext>
                  </a:extLst>
                </a:gridCol>
              </a:tblGrid>
              <a:tr h="76122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Критерии за подбор съгласно Наредба № 6 от 28 март 2016 г.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Сключени договори за подпомагане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71637950"/>
                  </a:ext>
                </a:extLst>
              </a:tr>
              <a:tr h="761227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договори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Одобрена финансова помощ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62028264"/>
                  </a:ext>
                </a:extLst>
              </a:tr>
              <a:tr h="13049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Обектът, предмет на инвестицията е със статут на недвижима културна ценност с категория „световно значение“ или „национално значение“ - Проекти с включени инвестиции според културната и обществената значимост на обекта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9 765 863.46 €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50686383"/>
                  </a:ext>
                </a:extLst>
              </a:tr>
              <a:tr h="652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Обектът, предмет на инвестицията е със статут на недвижима културна ценност с категория „местно значение“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10 795 923.62 €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40611598"/>
                  </a:ext>
                </a:extLst>
              </a:tr>
              <a:tr h="86997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Обектът, предмет на инвестицията е разположен на територията на населено място със статут на недвижима културна ценност с категория „национално значение“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262 802.79 €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42247725"/>
                  </a:ext>
                </a:extLst>
              </a:tr>
              <a:tr h="217493"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Друго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5 067 580.98 €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55527908"/>
                  </a:ext>
                </a:extLst>
              </a:tr>
              <a:tr h="761227">
                <a:tc>
                  <a:txBody>
                    <a:bodyPr/>
                    <a:lstStyle/>
                    <a:p>
                      <a:pPr algn="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ОБЩО: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25 915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226.5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 </a:t>
                      </a:r>
                      <a:endParaRPr lang="bg-BG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25 892 170.85 €</a:t>
                      </a:r>
                    </a:p>
                  </a:txBody>
                  <a:tcPr marL="8124" marR="8124" marT="81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8792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32168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Мярка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„Инвестиции в развитие на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горските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подобряване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жизнеспособността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горите“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2018 г.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04864"/>
            <a:ext cx="727280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71213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bg-BG" sz="1400" b="1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Подмярка</a:t>
            </a:r>
            <a:r>
              <a:rPr kumimoji="0" lang="bg-BG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8.3 „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Предотвратяване на щети по горите от горски пожари, природни бедствия и катастрофични събития“ </a:t>
            </a:r>
            <a:r>
              <a:rPr kumimoji="0" lang="ru-RU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 прием 2018</a:t>
            </a:r>
          </a:p>
          <a:p>
            <a:pPr algn="just">
              <a:defRPr/>
            </a:pPr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8.4 „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Възстановяване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щети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горите от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бедствия 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катастрофични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събития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прием 2018</a:t>
            </a:r>
          </a:p>
          <a:p>
            <a:pPr algn="just">
              <a:defRPr/>
            </a:pPr>
            <a:r>
              <a:rPr lang="bg-BG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8.6 „Инвестиции в технологии за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лесовъдство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преработката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мобилизирането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търговията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горски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</a:t>
            </a: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– 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2018</a:t>
            </a:r>
          </a:p>
          <a:p>
            <a:pPr lvl="0" algn="just">
              <a:defRPr/>
            </a:pPr>
            <a:r>
              <a:rPr lang="ru-RU" sz="14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1052736"/>
            <a:ext cx="8686800" cy="1084966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179512" y="1844824"/>
          <a:ext cx="8765603" cy="4902836"/>
        </p:xfrm>
        <a:graphic>
          <a:graphicData uri="http://schemas.openxmlformats.org/drawingml/2006/table">
            <a:tbl>
              <a:tblPr/>
              <a:tblGrid>
                <a:gridCol w="1607637">
                  <a:extLst>
                    <a:ext uri="{9D8B030D-6E8A-4147-A177-3AD203B41FA5}">
                      <a16:colId xmlns:a16="http://schemas.microsoft.com/office/drawing/2014/main" xmlns="" val="902950344"/>
                    </a:ext>
                  </a:extLst>
                </a:gridCol>
                <a:gridCol w="1142617">
                  <a:extLst>
                    <a:ext uri="{9D8B030D-6E8A-4147-A177-3AD203B41FA5}">
                      <a16:colId xmlns:a16="http://schemas.microsoft.com/office/drawing/2014/main" xmlns="" val="3616636641"/>
                    </a:ext>
                  </a:extLst>
                </a:gridCol>
                <a:gridCol w="1026363">
                  <a:extLst>
                    <a:ext uri="{9D8B030D-6E8A-4147-A177-3AD203B41FA5}">
                      <a16:colId xmlns:a16="http://schemas.microsoft.com/office/drawing/2014/main" xmlns="" val="715085140"/>
                    </a:ext>
                  </a:extLst>
                </a:gridCol>
                <a:gridCol w="1448200">
                  <a:extLst>
                    <a:ext uri="{9D8B030D-6E8A-4147-A177-3AD203B41FA5}">
                      <a16:colId xmlns:a16="http://schemas.microsoft.com/office/drawing/2014/main" xmlns="" val="1241897323"/>
                    </a:ext>
                  </a:extLst>
                </a:gridCol>
                <a:gridCol w="1102759">
                  <a:extLst>
                    <a:ext uri="{9D8B030D-6E8A-4147-A177-3AD203B41FA5}">
                      <a16:colId xmlns:a16="http://schemas.microsoft.com/office/drawing/2014/main" xmlns="" val="277554608"/>
                    </a:ext>
                  </a:extLst>
                </a:gridCol>
                <a:gridCol w="1222336">
                  <a:extLst>
                    <a:ext uri="{9D8B030D-6E8A-4147-A177-3AD203B41FA5}">
                      <a16:colId xmlns:a16="http://schemas.microsoft.com/office/drawing/2014/main" xmlns="" val="2257897749"/>
                    </a:ext>
                  </a:extLst>
                </a:gridCol>
                <a:gridCol w="1215691">
                  <a:extLst>
                    <a:ext uri="{9D8B030D-6E8A-4147-A177-3AD203B41FA5}">
                      <a16:colId xmlns:a16="http://schemas.microsoft.com/office/drawing/2014/main" xmlns="" val="1257710420"/>
                    </a:ext>
                  </a:extLst>
                </a:gridCol>
              </a:tblGrid>
              <a:tr h="3870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предложения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проектни предложения за ранкинг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Разпределени за обработка проекти след предварителна оценка, съгласно критериите за оценка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77904653"/>
                  </a:ext>
                </a:extLst>
              </a:tr>
              <a:tr h="642548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 проекти разпределени за обработка попадащи в </a:t>
                      </a:r>
                      <a:b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130 %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заявена финансова помощ на проектните предложения попадащи в 130 %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5642637"/>
                  </a:ext>
                </a:extLst>
              </a:tr>
              <a:tr h="10257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BG06RDNP001-8.004 -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8.3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„Предотвратяване на щети по горите от горски пожари, природни бедствия и катастрофични събития“. </a:t>
                      </a:r>
                    </a:p>
                  </a:txBody>
                  <a:tcPr marL="5040" marR="5040" marT="5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17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058 999.90 €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24 325 039.55</a:t>
                      </a:r>
                      <a:r>
                        <a:rPr lang="en-US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21, отнасящи се за бюджета по т. 4 от Раздел 8 на Условията</a:t>
                      </a:r>
                    </a:p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бр. – бюджет по т. 2 на Раздел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от Условията;</a:t>
                      </a:r>
                    </a:p>
                    <a:p>
                      <a:pPr marL="0" indent="0" algn="ctr" fontAlgn="ctr">
                        <a:buNone/>
                      </a:pP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бр. – бюджет по т. 3 от Условията;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</a:p>
                    <a:p>
                      <a:pPr marL="0" indent="0" algn="ctr" fontAlgn="ctr">
                        <a:buNone/>
                      </a:pP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 бр. – бюджет по т. 4 от Условията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3 848 938,43 € по т. 2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Раздел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от Условията;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3 643 043,93 € по т. 3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Раздел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от Условията;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31 871 220,20 по </a:t>
                      </a:r>
                      <a:r>
                        <a:rPr kumimoji="0" lang="bg-BG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т. 4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 Раздел</a:t>
                      </a:r>
                      <a:r>
                        <a:rPr lang="bg-BG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от Условията.</a:t>
                      </a:r>
                      <a:endParaRPr kumimoji="0" lang="bg-BG" sz="9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77264954"/>
                  </a:ext>
                </a:extLst>
              </a:tr>
              <a:tr h="10257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BG06RDNP001-8.002 -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8.4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„Възстановяване на щети по горите от горски пожари, природни бедствия и катастрофични събития“ </a:t>
                      </a:r>
                    </a:p>
                  </a:txBody>
                  <a:tcPr marL="5040" marR="5040" marT="5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8 000 000.00 €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040 524.68 €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040 524.68 €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8174830"/>
                  </a:ext>
                </a:extLst>
              </a:tr>
              <a:tr h="179222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BG06RDNP001-8.001 по 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Подмярка 8.6 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„Инвестиции в технологии за лесовъдство и в преработката, мобилизирането и търговията с горски продукти“ от мярка 8 „Инвестиции в развитие на горските райони и подобряване жизнеспособността на горите“. </a:t>
                      </a:r>
                    </a:p>
                  </a:txBody>
                  <a:tcPr marL="5040" marR="5040" marT="50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18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000 000.00 €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77 950 369.61 </a:t>
                      </a:r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 </a:t>
                      </a:r>
                      <a:endParaRPr lang="bg-BG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21 </a:t>
                      </a:r>
                      <a:r>
                        <a:rPr lang="bg-B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157 834.66 € </a:t>
                      </a:r>
                    </a:p>
                  </a:txBody>
                  <a:tcPr marL="5040" marR="5040" marT="504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44495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019522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539552" y="0"/>
            <a:ext cx="828092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Мярка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„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Учредяване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организации на 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производители“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ПРСР – прием 2018 г.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420888"/>
            <a:ext cx="7696720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08647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bg-BG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Мярка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Учредяване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групи и организации на производители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от ПРСР – прием 2018 г.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2018 Г.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323528" y="2276871"/>
          <a:ext cx="8668072" cy="2086135"/>
        </p:xfrm>
        <a:graphic>
          <a:graphicData uri="http://schemas.openxmlformats.org/drawingml/2006/table">
            <a:tbl>
              <a:tblPr/>
              <a:tblGrid>
                <a:gridCol w="2154774">
                  <a:extLst>
                    <a:ext uri="{9D8B030D-6E8A-4147-A177-3AD203B41FA5}">
                      <a16:colId xmlns:a16="http://schemas.microsoft.com/office/drawing/2014/main" xmlns="" val="2097817078"/>
                    </a:ext>
                  </a:extLst>
                </a:gridCol>
                <a:gridCol w="970926">
                  <a:extLst>
                    <a:ext uri="{9D8B030D-6E8A-4147-A177-3AD203B41FA5}">
                      <a16:colId xmlns:a16="http://schemas.microsoft.com/office/drawing/2014/main" xmlns="" val="4030205793"/>
                    </a:ext>
                  </a:extLst>
                </a:gridCol>
                <a:gridCol w="1234950">
                  <a:extLst>
                    <a:ext uri="{9D8B030D-6E8A-4147-A177-3AD203B41FA5}">
                      <a16:colId xmlns:a16="http://schemas.microsoft.com/office/drawing/2014/main" xmlns="" val="3191332881"/>
                    </a:ext>
                  </a:extLst>
                </a:gridCol>
                <a:gridCol w="1143394">
                  <a:extLst>
                    <a:ext uri="{9D8B030D-6E8A-4147-A177-3AD203B41FA5}">
                      <a16:colId xmlns:a16="http://schemas.microsoft.com/office/drawing/2014/main" xmlns="" val="1010253100"/>
                    </a:ext>
                  </a:extLst>
                </a:gridCol>
                <a:gridCol w="616636">
                  <a:extLst>
                    <a:ext uri="{9D8B030D-6E8A-4147-A177-3AD203B41FA5}">
                      <a16:colId xmlns:a16="http://schemas.microsoft.com/office/drawing/2014/main" xmlns="" val="1233780283"/>
                    </a:ext>
                  </a:extLst>
                </a:gridCol>
                <a:gridCol w="1031384">
                  <a:extLst>
                    <a:ext uri="{9D8B030D-6E8A-4147-A177-3AD203B41FA5}">
                      <a16:colId xmlns:a16="http://schemas.microsoft.com/office/drawing/2014/main" xmlns="" val="1254558010"/>
                    </a:ext>
                  </a:extLst>
                </a:gridCol>
                <a:gridCol w="552792">
                  <a:extLst>
                    <a:ext uri="{9D8B030D-6E8A-4147-A177-3AD203B41FA5}">
                      <a16:colId xmlns:a16="http://schemas.microsoft.com/office/drawing/2014/main" xmlns="" val="910266687"/>
                    </a:ext>
                  </a:extLst>
                </a:gridCol>
                <a:gridCol w="963216">
                  <a:extLst>
                    <a:ext uri="{9D8B030D-6E8A-4147-A177-3AD203B41FA5}">
                      <a16:colId xmlns:a16="http://schemas.microsoft.com/office/drawing/2014/main" xmlns="" val="550831033"/>
                    </a:ext>
                  </a:extLst>
                </a:gridCol>
              </a:tblGrid>
              <a:tr h="26304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Вид на инвестицията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подадени проектни предложения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Обща стойност на подадените проектни предложения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Обработени заявления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 брой сключени договори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47663078"/>
                  </a:ext>
                </a:extLst>
              </a:tr>
              <a:tr h="762477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Сума на заявена субсидия (евро)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Брой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Сума на одобрена субсидия (евро)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20164805"/>
                  </a:ext>
                </a:extLst>
              </a:tr>
              <a:tr h="101219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Процедура № BG06RDNP001-9.001 - Мярка 9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"Учредяване на групи и организации на производители" от Програмата за развитие на селските райони за периода 2014 - 2020 г. 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7 563 679.22 €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609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588.62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213.28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6 568 579.38 €</a:t>
                      </a:r>
                    </a:p>
                  </a:txBody>
                  <a:tcPr marL="6509" marR="6509" marT="650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82042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998790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kumimoji="0" lang="bg-BG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Мярка </a:t>
            </a:r>
            <a:r>
              <a:rPr kumimoji="0" lang="en-US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.2.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Прилагане на операции в рамките на стратегии за Водено от общностите местно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lang="bg-BG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endParaRPr kumimoji="0" lang="ru-RU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8316" y="692696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ПРИЕМ ЧРЕЗ ИНФОРЦИОННАТА СИСТЕМА ЗА УПРАВЛЕНИЕ И НАБЛЮДЕНИЕ НА СРЕДСТВАТА ОТ ЕС 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ИСУН</a:t>
            </a:r>
            <a:r>
              <a:rPr lang="en-US" sz="16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898272"/>
              </p:ext>
            </p:extLst>
          </p:nvPr>
        </p:nvGraphicFramePr>
        <p:xfrm>
          <a:off x="683570" y="2616994"/>
          <a:ext cx="6123630" cy="2400300"/>
        </p:xfrm>
        <a:graphic>
          <a:graphicData uri="http://schemas.openxmlformats.org/drawingml/2006/table">
            <a:tbl>
              <a:tblPr/>
              <a:tblGrid>
                <a:gridCol w="1224726">
                  <a:extLst>
                    <a:ext uri="{9D8B030D-6E8A-4147-A177-3AD203B41FA5}">
                      <a16:colId xmlns:a16="http://schemas.microsoft.com/office/drawing/2014/main" xmlns="" val="119926616"/>
                    </a:ext>
                  </a:extLst>
                </a:gridCol>
                <a:gridCol w="1224726">
                  <a:extLst>
                    <a:ext uri="{9D8B030D-6E8A-4147-A177-3AD203B41FA5}">
                      <a16:colId xmlns:a16="http://schemas.microsoft.com/office/drawing/2014/main" xmlns="" val="742213665"/>
                    </a:ext>
                  </a:extLst>
                </a:gridCol>
                <a:gridCol w="1224726">
                  <a:extLst>
                    <a:ext uri="{9D8B030D-6E8A-4147-A177-3AD203B41FA5}">
                      <a16:colId xmlns:a16="http://schemas.microsoft.com/office/drawing/2014/main" xmlns="" val="1694791800"/>
                    </a:ext>
                  </a:extLst>
                </a:gridCol>
                <a:gridCol w="1224726">
                  <a:extLst>
                    <a:ext uri="{9D8B030D-6E8A-4147-A177-3AD203B41FA5}">
                      <a16:colId xmlns:a16="http://schemas.microsoft.com/office/drawing/2014/main" xmlns="" val="1845947810"/>
                    </a:ext>
                  </a:extLst>
                </a:gridCol>
                <a:gridCol w="1224726">
                  <a:extLst>
                    <a:ext uri="{9D8B030D-6E8A-4147-A177-3AD203B41FA5}">
                      <a16:colId xmlns:a16="http://schemas.microsoft.com/office/drawing/2014/main" xmlns="" val="2868014793"/>
                    </a:ext>
                  </a:extLst>
                </a:gridCol>
              </a:tblGrid>
              <a:tr h="1200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 подадени процедури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Брой на подадените към процедурите проекти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Разпределени процедури за обработка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Обработени процедури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 брой сключени административни договори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1509842"/>
                  </a:ext>
                </a:extLst>
              </a:tr>
              <a:tr h="1200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1391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04007341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250206"/>
              </p:ext>
            </p:extLst>
          </p:nvPr>
        </p:nvGraphicFramePr>
        <p:xfrm>
          <a:off x="6807200" y="2621031"/>
          <a:ext cx="1079500" cy="2400300"/>
        </p:xfrm>
        <a:graphic>
          <a:graphicData uri="http://schemas.openxmlformats.org/drawingml/2006/table">
            <a:tbl>
              <a:tblPr/>
              <a:tblGrid>
                <a:gridCol w="1079500">
                  <a:extLst>
                    <a:ext uri="{9D8B030D-6E8A-4147-A177-3AD203B41FA5}">
                      <a16:colId xmlns:a16="http://schemas.microsoft.com/office/drawing/2014/main" xmlns="" val="3225514323"/>
                    </a:ext>
                  </a:extLst>
                </a:gridCol>
              </a:tblGrid>
              <a:tr h="1200150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Стойност</a:t>
                      </a:r>
                      <a:r>
                        <a:rPr lang="bg-BG" sz="1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одобрената субсидия след сключен административен договор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0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04044026"/>
                  </a:ext>
                </a:extLst>
              </a:tr>
              <a:tr h="12001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1 714 425.00 </a:t>
                      </a:r>
                      <a:r>
                        <a:rPr lang="bg-BG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</a:t>
                      </a:r>
                      <a:endParaRPr lang="bg-BG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9884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7102669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81460"/>
            <a:ext cx="1296144" cy="133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imagesQZSA49E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260648"/>
            <a:ext cx="1707827" cy="1074181"/>
          </a:xfrm>
          <a:prstGeom prst="rect">
            <a:avLst/>
          </a:prstGeom>
        </p:spPr>
      </p:pic>
      <p:pic>
        <p:nvPicPr>
          <p:cNvPr id="12" name="Picture 11" descr="Pshenic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260648"/>
            <a:ext cx="1713384" cy="1070865"/>
          </a:xfrm>
          <a:prstGeom prst="rect">
            <a:avLst/>
          </a:prstGeom>
        </p:spPr>
      </p:pic>
      <p:pic>
        <p:nvPicPr>
          <p:cNvPr id="13" name="Picture 12" descr="resized_124817496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2080" y="260648"/>
            <a:ext cx="1728192" cy="1080120"/>
          </a:xfrm>
          <a:prstGeom prst="rect">
            <a:avLst/>
          </a:prstGeom>
        </p:spPr>
      </p:pic>
      <p:pic>
        <p:nvPicPr>
          <p:cNvPr id="14" name="Picture 13" descr="untitle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92280" y="260648"/>
            <a:ext cx="1800200" cy="108012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691680" y="4018398"/>
            <a:ext cx="7000056" cy="49006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2800" b="1" noProof="0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БЛАГОДАРЯ ЗА ВНИМАНИЕТО !!!</a:t>
            </a:r>
            <a:endParaRPr kumimoji="0" lang="bg-BG" sz="2800" b="1" i="0" u="none" strike="noStrike" kern="1200" normalizeH="0" baseline="0" noProof="0" dirty="0">
              <a:ln w="50800"/>
              <a:solidFill>
                <a:schemeClr val="accent1">
                  <a:lumMod val="25000"/>
                </a:schemeClr>
              </a:solidFill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79512" y="6525344"/>
            <a:ext cx="2195736" cy="332656"/>
          </a:xfrm>
          <a:prstGeom prst="rect">
            <a:avLst/>
          </a:prstGeom>
        </p:spPr>
        <p:txBody>
          <a:bodyPr vert="horz" lIns="45720" rIns="4572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bg-BG" sz="1400" b="1" dirty="0" smtClean="0">
                <a:ln w="50800"/>
                <a:solidFill>
                  <a:schemeClr val="accent1">
                    <a:lumMod val="2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януари 2020 г.</a:t>
            </a:r>
            <a:endParaRPr kumimoji="0" lang="bg-BG" sz="1400" b="1" i="0" u="none" strike="noStrike" kern="1200" normalizeH="0" baseline="0" noProof="0" dirty="0">
              <a:ln w="50800"/>
              <a:solidFill>
                <a:schemeClr val="accent1">
                  <a:lumMod val="25000"/>
                </a:schemeClr>
              </a:solidFill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7" name="Picture 16" descr="prsr2014_2020_bg1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92280" y="5301208"/>
            <a:ext cx="1886101" cy="1066057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16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1115616" y="1771504"/>
            <a:ext cx="7056784" cy="720080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ДЪРЖАВЕН</a:t>
            </a:r>
            <a:r>
              <a:rPr lang="en-US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ФОНД</a:t>
            </a:r>
            <a:r>
              <a:rPr lang="en-US" sz="3200" b="1" dirty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bg-BG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„</a:t>
            </a:r>
            <a:r>
              <a:rPr kumimoji="0" lang="bg-BG" sz="3200" b="1" i="0" u="none" strike="noStrike" kern="1200" normalizeH="0" baseline="0" noProof="0" dirty="0" smtClean="0">
                <a:ln w="50800"/>
                <a:solidFill>
                  <a:srgbClr val="40802C"/>
                </a:solidFill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ЗЕМЕДЕЛИЕ“</a:t>
            </a:r>
          </a:p>
          <a:p>
            <a:pPr algn="ctr">
              <a:spcBef>
                <a:spcPct val="0"/>
              </a:spcBef>
              <a:defRPr/>
            </a:pPr>
            <a:r>
              <a:rPr lang="bg-BG" sz="3200" b="1" dirty="0" smtClean="0">
                <a:ln w="50800"/>
                <a:solidFill>
                  <a:srgbClr val="40802C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РАЗПЛАЩАТЕЛНА АГЕНЦИЯ</a:t>
            </a:r>
            <a:endParaRPr lang="en-US" sz="3200" b="1" dirty="0" smtClean="0">
              <a:ln w="50800"/>
              <a:solidFill>
                <a:srgbClr val="40802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normalizeH="0" baseline="0" noProof="0" dirty="0" smtClean="0">
              <a:ln w="50800"/>
              <a:solidFill>
                <a:srgbClr val="40802C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2000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179512" y="-8408"/>
            <a:ext cx="8208912" cy="504056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bg-BG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ИЗПЪЛНЕНИЕ НА ПРСР 2014-2020 </a:t>
            </a:r>
            <a:endParaRPr lang="bg-BG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754606"/>
              </p:ext>
            </p:extLst>
          </p:nvPr>
        </p:nvGraphicFramePr>
        <p:xfrm>
          <a:off x="179512" y="5517232"/>
          <a:ext cx="8686799" cy="1308174"/>
        </p:xfrm>
        <a:graphic>
          <a:graphicData uri="http://schemas.openxmlformats.org/drawingml/2006/table">
            <a:tbl>
              <a:tblPr/>
              <a:tblGrid>
                <a:gridCol w="1920914">
                  <a:extLst>
                    <a:ext uri="{9D8B030D-6E8A-4147-A177-3AD203B41FA5}">
                      <a16:colId xmlns:a16="http://schemas.microsoft.com/office/drawing/2014/main" xmlns="" val="3605271101"/>
                    </a:ext>
                  </a:extLst>
                </a:gridCol>
                <a:gridCol w="581610">
                  <a:extLst>
                    <a:ext uri="{9D8B030D-6E8A-4147-A177-3AD203B41FA5}">
                      <a16:colId xmlns:a16="http://schemas.microsoft.com/office/drawing/2014/main" xmlns="" val="3440650575"/>
                    </a:ext>
                  </a:extLst>
                </a:gridCol>
                <a:gridCol w="629633">
                  <a:extLst>
                    <a:ext uri="{9D8B030D-6E8A-4147-A177-3AD203B41FA5}">
                      <a16:colId xmlns:a16="http://schemas.microsoft.com/office/drawing/2014/main" xmlns="" val="1485309377"/>
                    </a:ext>
                  </a:extLst>
                </a:gridCol>
                <a:gridCol w="588280">
                  <a:extLst>
                    <a:ext uri="{9D8B030D-6E8A-4147-A177-3AD203B41FA5}">
                      <a16:colId xmlns:a16="http://schemas.microsoft.com/office/drawing/2014/main" xmlns="" val="1310680071"/>
                    </a:ext>
                  </a:extLst>
                </a:gridCol>
                <a:gridCol w="485564">
                  <a:extLst>
                    <a:ext uri="{9D8B030D-6E8A-4147-A177-3AD203B41FA5}">
                      <a16:colId xmlns:a16="http://schemas.microsoft.com/office/drawing/2014/main" xmlns="" val="2722596802"/>
                    </a:ext>
                  </a:extLst>
                </a:gridCol>
                <a:gridCol w="496236">
                  <a:extLst>
                    <a:ext uri="{9D8B030D-6E8A-4147-A177-3AD203B41FA5}">
                      <a16:colId xmlns:a16="http://schemas.microsoft.com/office/drawing/2014/main" xmlns="" val="748590668"/>
                    </a:ext>
                  </a:extLst>
                </a:gridCol>
                <a:gridCol w="540257">
                  <a:extLst>
                    <a:ext uri="{9D8B030D-6E8A-4147-A177-3AD203B41FA5}">
                      <a16:colId xmlns:a16="http://schemas.microsoft.com/office/drawing/2014/main" xmlns="" val="1769687791"/>
                    </a:ext>
                  </a:extLst>
                </a:gridCol>
                <a:gridCol w="668318">
                  <a:extLst>
                    <a:ext uri="{9D8B030D-6E8A-4147-A177-3AD203B41FA5}">
                      <a16:colId xmlns:a16="http://schemas.microsoft.com/office/drawing/2014/main" xmlns="" val="3394088187"/>
                    </a:ext>
                  </a:extLst>
                </a:gridCol>
                <a:gridCol w="661648">
                  <a:extLst>
                    <a:ext uri="{9D8B030D-6E8A-4147-A177-3AD203B41FA5}">
                      <a16:colId xmlns:a16="http://schemas.microsoft.com/office/drawing/2014/main" xmlns="" val="3205927295"/>
                    </a:ext>
                  </a:extLst>
                </a:gridCol>
                <a:gridCol w="715007">
                  <a:extLst>
                    <a:ext uri="{9D8B030D-6E8A-4147-A177-3AD203B41FA5}">
                      <a16:colId xmlns:a16="http://schemas.microsoft.com/office/drawing/2014/main" xmlns="" val="1161581306"/>
                    </a:ext>
                  </a:extLst>
                </a:gridCol>
                <a:gridCol w="618961">
                  <a:extLst>
                    <a:ext uri="{9D8B030D-6E8A-4147-A177-3AD203B41FA5}">
                      <a16:colId xmlns:a16="http://schemas.microsoft.com/office/drawing/2014/main" xmlns="" val="3702261892"/>
                    </a:ext>
                  </a:extLst>
                </a:gridCol>
                <a:gridCol w="780371">
                  <a:extLst>
                    <a:ext uri="{9D8B030D-6E8A-4147-A177-3AD203B41FA5}">
                      <a16:colId xmlns:a16="http://schemas.microsoft.com/office/drawing/2014/main" xmlns="" val="1143512082"/>
                    </a:ext>
                  </a:extLst>
                </a:gridCol>
              </a:tblGrid>
              <a:tr h="74153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*Сумите са в евро /1 EUR= 1.9558 лв.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10186471"/>
                  </a:ext>
                </a:extLst>
              </a:tr>
              <a:tr h="74153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 За мерки 10, 11, 12 и 13 не е приложимо, тъй като по тези мерки се подават заявления за плащане всяка година.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13392276"/>
                  </a:ext>
                </a:extLst>
              </a:tr>
              <a:tr h="145624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 Включени са разплатените заявленията и прогнозни данни с поети ангажименти по мерки 10, 11, тъй като по тези мерки се подават искане за плащане всяка година, което може да съдържа различна информация от предходните. За М10 и 11 за 2017 г. не са преминали задължителните административни проверки за одобрение и изпълнение на многогодишните ангажименти. По М12 и М13 не се поемат многогодишни ангажименти.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3635352"/>
                  </a:ext>
                </a:extLst>
              </a:tr>
              <a:tr h="74153">
                <a:tc gridSpan="8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 По 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2 със заповеди на Министъра на земеделието, храните и горите са обявени два приема за предоставяне на консултантски услуги от НССЗ.</a:t>
                      </a: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63204842"/>
                  </a:ext>
                </a:extLst>
              </a:tr>
              <a:tr h="145624">
                <a:tc gridSpan="12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 Отчетените средства за изпълнение по Мярка 8 се отнасят за преходните договори по Мярка 223 от ПРСР 2007-2013 , а по Мярка 9 се отнасят за преходни договори по мярка 142 от ПРСР2007-2013, с поети многогодишни ангажименти и осигурен бюджет от ПРСР 2014-2020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34563749"/>
                  </a:ext>
                </a:extLst>
              </a:tr>
              <a:tr h="74153">
                <a:tc gridSpan="11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******В тримесечното отчитане от Комисията по селскостопанските фондове към 31.05.2017 за ПРСР 2014-2020 е включен аванс, който не е отчетен в настоящата справка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7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*******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Плащания по подмярка 2.1.1. Тези по 2.1.2 са към Тематичната подпрограма</a:t>
                      </a:r>
                      <a:endParaRPr lang="en-US" sz="7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********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Плащания по подмярка 6.1. Тези по 6.3 са към Тематичната подпрограма</a:t>
                      </a:r>
                      <a:endParaRPr lang="en-US" sz="7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b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*********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Тематична подпрограма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3 770 516 евро (ЕЗФРСР) или 4 435 901 евро (ЕЗФРСР + НБ) по подмярка 2.1.2 + 30 367 747 евро (ЕЗФРСР) или 35 726 764 евро (ЕЗФРСР + НБ) по подмярка 6.3.</a:t>
                      </a:r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bg-BG" sz="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4862053"/>
                  </a:ext>
                </a:extLst>
              </a:tr>
              <a:tr h="74153">
                <a:tc gridSpan="12"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02" marR="4002" marT="400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0756239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083214"/>
              </p:ext>
            </p:extLst>
          </p:nvPr>
        </p:nvGraphicFramePr>
        <p:xfrm>
          <a:off x="323529" y="404664"/>
          <a:ext cx="8542783" cy="5064276"/>
        </p:xfrm>
        <a:graphic>
          <a:graphicData uri="http://schemas.openxmlformats.org/drawingml/2006/table">
            <a:tbl>
              <a:tblPr/>
              <a:tblGrid>
                <a:gridCol w="1622475">
                  <a:extLst>
                    <a:ext uri="{9D8B030D-6E8A-4147-A177-3AD203B41FA5}">
                      <a16:colId xmlns:a16="http://schemas.microsoft.com/office/drawing/2014/main" xmlns="" val="2691260166"/>
                    </a:ext>
                  </a:extLst>
                </a:gridCol>
                <a:gridCol w="820251">
                  <a:extLst>
                    <a:ext uri="{9D8B030D-6E8A-4147-A177-3AD203B41FA5}">
                      <a16:colId xmlns:a16="http://schemas.microsoft.com/office/drawing/2014/main" xmlns="" val="4275272595"/>
                    </a:ext>
                  </a:extLst>
                </a:gridCol>
                <a:gridCol w="739126">
                  <a:extLst>
                    <a:ext uri="{9D8B030D-6E8A-4147-A177-3AD203B41FA5}">
                      <a16:colId xmlns:a16="http://schemas.microsoft.com/office/drawing/2014/main" xmlns="" val="63008970"/>
                    </a:ext>
                  </a:extLst>
                </a:gridCol>
                <a:gridCol w="966725">
                  <a:extLst>
                    <a:ext uri="{9D8B030D-6E8A-4147-A177-3AD203B41FA5}">
                      <a16:colId xmlns:a16="http://schemas.microsoft.com/office/drawing/2014/main" xmlns="" val="2609219604"/>
                    </a:ext>
                  </a:extLst>
                </a:gridCol>
                <a:gridCol w="766169">
                  <a:extLst>
                    <a:ext uri="{9D8B030D-6E8A-4147-A177-3AD203B41FA5}">
                      <a16:colId xmlns:a16="http://schemas.microsoft.com/office/drawing/2014/main" xmlns="" val="297766963"/>
                    </a:ext>
                  </a:extLst>
                </a:gridCol>
                <a:gridCol w="966725">
                  <a:extLst>
                    <a:ext uri="{9D8B030D-6E8A-4147-A177-3AD203B41FA5}">
                      <a16:colId xmlns:a16="http://schemas.microsoft.com/office/drawing/2014/main" xmlns="" val="1214156488"/>
                    </a:ext>
                  </a:extLst>
                </a:gridCol>
                <a:gridCol w="919404">
                  <a:extLst>
                    <a:ext uri="{9D8B030D-6E8A-4147-A177-3AD203B41FA5}">
                      <a16:colId xmlns:a16="http://schemas.microsoft.com/office/drawing/2014/main" xmlns="" val="3601823096"/>
                    </a:ext>
                  </a:extLst>
                </a:gridCol>
                <a:gridCol w="885603">
                  <a:extLst>
                    <a:ext uri="{9D8B030D-6E8A-4147-A177-3AD203B41FA5}">
                      <a16:colId xmlns:a16="http://schemas.microsoft.com/office/drawing/2014/main" xmlns="" val="3491246922"/>
                    </a:ext>
                  </a:extLst>
                </a:gridCol>
                <a:gridCol w="856305">
                  <a:extLst>
                    <a:ext uri="{9D8B030D-6E8A-4147-A177-3AD203B41FA5}">
                      <a16:colId xmlns:a16="http://schemas.microsoft.com/office/drawing/2014/main" xmlns="" val="843317448"/>
                    </a:ext>
                  </a:extLst>
                </a:gridCol>
              </a:tblGrid>
              <a:tr h="58035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публични средства, евро (ЕЗФРСР+НФ)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Бюджет, евро (ЕЗФРСР)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Бюджет по отворени приеми/кампании към </a:t>
                      </a: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30.12.2019 </a:t>
                      </a:r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 (</a:t>
                      </a:r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ЕЗФРСР*)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***Договорени суми към </a:t>
                      </a: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30.12.2019 </a:t>
                      </a:r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</a:t>
                      </a: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 ЕЗФРСР</a:t>
                      </a:r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на изпълнение на ПРСР спрямо бюджет от отворени приеми/кампании (ЕЗФРСР)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на изпълнение на ПРСР спрямо общ бюджет по мярката (ЕЗФРСР)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******Изплатени суми към </a:t>
                      </a:r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30.12.2019 г</a:t>
                      </a:r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 ЕЗФРСР*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нa усвояване спрямо общ бюджет по мярката (ЕЗФРСР)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D6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8600731"/>
                  </a:ext>
                </a:extLst>
              </a:tr>
              <a:tr h="2232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1-Трансфер на знания и действия за осведомяване.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25 394 596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22 855 136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4519693"/>
                  </a:ext>
                </a:extLst>
              </a:tr>
              <a:tr h="44018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2-Консултантски услуги,управление на стопанството и услуги по заместване в стопанството</a:t>
                      </a:r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.****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***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4 254 532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3 616 352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1 409 991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27886581"/>
                  </a:ext>
                </a:extLst>
              </a:tr>
              <a:tr h="2232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4-Инвестиции в материални активи.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776 047 703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644 529 369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595 572 820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516 159 281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228 905 566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63650678"/>
                  </a:ext>
                </a:extLst>
              </a:tr>
              <a:tr h="2232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6-Развитие на стопанството и стопанската дейност</a:t>
                      </a:r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********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204 458 262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177 615 174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153 761 875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70 578 438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52 464 260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3668635"/>
                  </a:ext>
                </a:extLst>
              </a:tr>
              <a:tr h="31674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7-Основни услуги и обновяване на селата в селските райони.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625 725 911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531 867 024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458 215 370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471 169 779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155 361 954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9652496"/>
                  </a:ext>
                </a:extLst>
              </a:tr>
              <a:tr h="33173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8-Инвестиции в развитието на горските площи и подобряване на жизнеспособността на горите.*****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63 527 375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53 076 491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396 327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0330279"/>
                  </a:ext>
                </a:extLst>
              </a:tr>
              <a:tr h="31674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9-Учредяване на групи и организации на производителите.*****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7 795 947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7 016 352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6 807 311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5 911 721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497 079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9611749"/>
                  </a:ext>
                </a:extLst>
              </a:tr>
              <a:tr h="127588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10-Агроекология и климат.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223 346 669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167 510 002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167 510 002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154 446 823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107 799 802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9656110"/>
                  </a:ext>
                </a:extLst>
              </a:tr>
              <a:tr h="127588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11-Биологично земеделие.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151 593 439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113 695 079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113 695 079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113 695 079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79 597 150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8043020"/>
                  </a:ext>
                </a:extLst>
              </a:tr>
              <a:tr h="31674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12- Плащания по „Натура-2000” и Рамковата </a:t>
                      </a:r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директива за </a:t>
                      </a: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водите.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139 676 037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104 757 028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104 757 028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53 246 074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69 729 858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74825478"/>
                  </a:ext>
                </a:extLst>
              </a:tr>
              <a:tr h="33173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13- Плащания за райони,изправени пред природни или други специфични ограничения.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275 604 675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206 703 506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206 703 506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105 382 167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172 553 313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04229845"/>
                  </a:ext>
                </a:extLst>
              </a:tr>
              <a:tr h="2232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14-Хуманно отношение към животните.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56 859 511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48 330 584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3 277 337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96329550"/>
                  </a:ext>
                </a:extLst>
              </a:tr>
              <a:tr h="42051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15-Екологични услуги и услуги във връзка с климата в горското стопанство и опазване на горите.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8 750 000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6 562 500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0688488"/>
                  </a:ext>
                </a:extLst>
              </a:tr>
              <a:tr h="127588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16-Сътрудничество.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32 573 723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29 316 351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2614164"/>
                  </a:ext>
                </a:extLst>
              </a:tr>
              <a:tr h="127588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17-Управление на риска.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36 720 054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bg-BG" sz="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82485013"/>
                  </a:ext>
                </a:extLst>
              </a:tr>
              <a:tr h="127588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19-ВОМР (ЛИДЕР)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131 484 277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118 335 849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76 068 394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2 314 173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11 026 087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47239378"/>
                  </a:ext>
                </a:extLst>
              </a:tr>
              <a:tr h="127588">
                <a:tc>
                  <a:txBody>
                    <a:bodyPr/>
                    <a:lstStyle/>
                    <a:p>
                      <a:pPr algn="l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Мярка 20-Техническа помощ.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44 109 734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37 493 274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14 368 420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35379499"/>
                  </a:ext>
                </a:extLst>
              </a:tr>
              <a:tr h="2232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Тематична подпрограма по ПРСР </a:t>
                      </a:r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2014-2020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*********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109 925 759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93 436 895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35 127 750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7133793"/>
                  </a:ext>
                </a:extLst>
              </a:tr>
              <a:tr h="127588"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 ПРСР:</a:t>
                      </a:r>
                    </a:p>
                  </a:txBody>
                  <a:tcPr marL="5419" marR="5419" marT="541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2 917 848 203 €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2 366 716 966 €</a:t>
                      </a:r>
                      <a:endParaRPr lang="bg-BG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1 883 091 </a:t>
                      </a:r>
                      <a:r>
                        <a:rPr kumimoji="0" lang="bg-BG" sz="7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384</a:t>
                      </a:r>
                      <a:r>
                        <a:rPr kumimoji="0" lang="en-US" sz="7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</a:t>
                      </a:r>
                      <a:endParaRPr kumimoji="0" lang="bg-BG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bg-BG" sz="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1 492 903 </a:t>
                      </a:r>
                      <a:r>
                        <a:rPr kumimoji="0" lang="bg-BG" sz="7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535</a:t>
                      </a:r>
                      <a:r>
                        <a:rPr kumimoji="0" lang="en-US" sz="7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€</a:t>
                      </a:r>
                      <a:endParaRPr kumimoji="0" lang="bg-BG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79%</a:t>
                      </a:r>
                    </a:p>
                  </a:txBody>
                  <a:tcPr marL="5419" marR="5419" marT="54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bg-BG" sz="7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932 514 895 €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4781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92737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512" y="116632"/>
            <a:ext cx="8686800" cy="1027584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spcAft>
                <a:spcPct val="0"/>
              </a:spcAft>
            </a:pP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ИНФОРМАЦИЯ ОТНОСНО ЗАЯВКИТЕ ЗА ПЛАЩАНЕ</a:t>
            </a:r>
          </a:p>
          <a:p>
            <a:pPr algn="ctr" fontAlgn="base">
              <a:spcAft>
                <a:spcPct val="0"/>
              </a:spcAft>
            </a:pP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ЗАЯВКИ В ОБОРОТ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към 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30.12.2019 </a:t>
            </a:r>
            <a:r>
              <a:rPr lang="bg-BG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г.</a:t>
            </a:r>
            <a:r>
              <a:rPr lang="en-US" sz="2000" b="1" cap="none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  <a:endParaRPr lang="bg-BG" sz="2000" b="1" cap="none" dirty="0" smtClean="0">
              <a:solidFill>
                <a:srgbClr val="000000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fontAlgn="base">
              <a:spcAft>
                <a:spcPct val="0"/>
              </a:spcAft>
            </a:pPr>
            <a:endParaRPr lang="bg-BG" sz="1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535793"/>
              </p:ext>
            </p:extLst>
          </p:nvPr>
        </p:nvGraphicFramePr>
        <p:xfrm>
          <a:off x="179512" y="1144218"/>
          <a:ext cx="8784976" cy="4877065"/>
        </p:xfrm>
        <a:graphic>
          <a:graphicData uri="http://schemas.openxmlformats.org/drawingml/2006/table">
            <a:tbl>
              <a:tblPr/>
              <a:tblGrid>
                <a:gridCol w="2705825">
                  <a:extLst>
                    <a:ext uri="{9D8B030D-6E8A-4147-A177-3AD203B41FA5}">
                      <a16:colId xmlns:a16="http://schemas.microsoft.com/office/drawing/2014/main" xmlns="" val="3455219728"/>
                    </a:ext>
                  </a:extLst>
                </a:gridCol>
                <a:gridCol w="2490795">
                  <a:extLst>
                    <a:ext uri="{9D8B030D-6E8A-4147-A177-3AD203B41FA5}">
                      <a16:colId xmlns:a16="http://schemas.microsoft.com/office/drawing/2014/main" xmlns="" val="1080999195"/>
                    </a:ext>
                  </a:extLst>
                </a:gridCol>
                <a:gridCol w="3588356">
                  <a:extLst>
                    <a:ext uri="{9D8B030D-6E8A-4147-A177-3AD203B41FA5}">
                      <a16:colId xmlns:a16="http://schemas.microsoft.com/office/drawing/2014/main" xmlns="" val="4045857295"/>
                    </a:ext>
                  </a:extLst>
                </a:gridCol>
              </a:tblGrid>
              <a:tr h="750316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МЯРКА (ПОД-МЯРКА)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ОСТАВАЩИ ЗА ОБРАБОТКА ЗАЯВКИ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ПРИБЛИЗИТЕЛНА ЗАЯВЕНА СУБСИДИЯ, </a:t>
                      </a:r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ПУБЛИЧНИ СРЕДСТВА</a:t>
                      </a:r>
                      <a:r>
                        <a:rPr lang="bg-BG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(ЕЗФРСР+НБ) В ЕВРО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D4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2794186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11 736 533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38912628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26 356 144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73970515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157 317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3927157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74 045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8113976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423 136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5365759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27 989 832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26216387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1 971 520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66967867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177 276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63915433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1 176 151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28872121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1 491 577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2025082"/>
                  </a:ext>
                </a:extLst>
              </a:tr>
              <a:tr h="375159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ОБЩО</a:t>
                      </a:r>
                      <a:endParaRPr lang="bg-BG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71 553 531 €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F0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2180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902213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TextBox 9"/>
          <p:cNvSpPr txBox="1"/>
          <p:nvPr/>
        </p:nvSpPr>
        <p:spPr>
          <a:xfrm>
            <a:off x="323528" y="260648"/>
            <a:ext cx="8208912" cy="2062103"/>
          </a:xfrm>
          <a:prstGeom prst="rect">
            <a:avLst/>
          </a:prstGeom>
        </p:spPr>
        <p:txBody>
          <a:bodyPr wrap="square" rtlCol="0">
            <a:norm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 4.1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земеделски стопанства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мярка 4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Инвестиции в материални активи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 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</a:t>
            </a:r>
          </a:p>
          <a:p>
            <a:pPr algn="ctr"/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2015 и 2016 г.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bg-BG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322751"/>
            <a:ext cx="7488832" cy="427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81809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 „Инвестиции в земеделски стопанства“ от мярка 4 „Инвестиции в материални активи“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2015 и 2016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773737"/>
              </p:ext>
            </p:extLst>
          </p:nvPr>
        </p:nvGraphicFramePr>
        <p:xfrm>
          <a:off x="143508" y="1484784"/>
          <a:ext cx="8856984" cy="4623856"/>
        </p:xfrm>
        <a:graphic>
          <a:graphicData uri="http://schemas.openxmlformats.org/drawingml/2006/table">
            <a:tbl>
              <a:tblPr/>
              <a:tblGrid>
                <a:gridCol w="576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280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1800200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Прием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Постъпили заявления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(бр.)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Заявена субсидия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 по приема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Сключени договори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(бр.)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Договорена субсидия </a:t>
                      </a:r>
                      <a:endParaRPr lang="bg-BG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bg-BG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Изплатена субсидия 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в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процес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обработка</a:t>
                      </a:r>
                      <a:b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Ангажиран бюджет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Мин.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т.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ранкинг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проектите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за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които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е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наличен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бюджет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Отказани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или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оттеглени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анулирани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или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прекратени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договори</a:t>
                      </a:r>
                      <a:b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Остатък</a:t>
                      </a:r>
                      <a:b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93" marR="5493" marT="54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0853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прием 2015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630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192 460.00 €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176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851 200.00 €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173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414 272.93 €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127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621 159.00 €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147 460.00 €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33 точки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1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289 467.07 €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67726"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прием 2016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720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005 227.00 €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237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000 000.00 €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204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818 608.43 €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50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457 698.00 €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5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419 299.00 €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55 точки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26 </a:t>
                      </a:r>
                      <a:r>
                        <a:rPr lang="bg-BG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762 092.57 €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7392">
                <a:tc>
                  <a:txBody>
                    <a:bodyPr/>
                    <a:lstStyle/>
                    <a:p>
                      <a:pPr algn="r" rtl="0" fontAlgn="b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общо</a:t>
                      </a:r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 </a:t>
                      </a:r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350 197 687.00 €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413 </a:t>
                      </a:r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851 200.00 €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378 </a:t>
                      </a:r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232 881.36 €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178 </a:t>
                      </a:r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078 857.00 €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7 </a:t>
                      </a:r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566 759.00 €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bg-BG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28 </a:t>
                      </a:r>
                      <a:r>
                        <a:rPr lang="bg-BG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051 559.64 €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273056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TextBox 3"/>
          <p:cNvSpPr txBox="1"/>
          <p:nvPr/>
        </p:nvSpPr>
        <p:spPr>
          <a:xfrm>
            <a:off x="251520" y="332656"/>
            <a:ext cx="8568952" cy="206210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4.2 „Инвестиции в преработка/маркетинг на селскостопански продукти” от ПРСР– прием 2015 г.</a:t>
            </a:r>
          </a:p>
          <a:p>
            <a:pPr algn="ctr"/>
            <a:endParaRPr lang="bg-BG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</a:endParaRPr>
          </a:p>
        </p:txBody>
      </p:sp>
      <p:pic>
        <p:nvPicPr>
          <p:cNvPr id="5" name="Picture 4" descr="4.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420888"/>
            <a:ext cx="8064896" cy="4254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130177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47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Подмярка</a:t>
            </a:r>
            <a:r>
              <a:rPr lang="bg-BG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 „Инвестиции в преработка/маркетинг на селскостопански продукти” от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ПРСР – прием 2015 г.</a:t>
            </a:r>
            <a:endParaRPr lang="ru-RU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980593"/>
              </p:ext>
            </p:extLst>
          </p:nvPr>
        </p:nvGraphicFramePr>
        <p:xfrm>
          <a:off x="179512" y="1196752"/>
          <a:ext cx="8784976" cy="2160240"/>
        </p:xfrm>
        <a:graphic>
          <a:graphicData uri="http://schemas.openxmlformats.org/drawingml/2006/table">
            <a:tbl>
              <a:tblPr/>
              <a:tblGrid>
                <a:gridCol w="7920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1285857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Постъпили заявления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(бр.)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Заявена субсидия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 по приема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Сключени договори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(бр.)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Договорена субсидия 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Изплатена субсидия 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в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процес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обработка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Ангажиран бюджет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Мин.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т.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ранкинг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проектите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за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които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е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наличен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бюджет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Отказани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или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оттеглени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анулирани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или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прекратени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договори</a:t>
                      </a:r>
                      <a:b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Остатък</a:t>
                      </a:r>
                      <a:b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5402" marR="5402" marT="5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3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420 829 213.27 €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294 849.00 €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 </a:t>
                      </a:r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097 874.79 €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62 032 098.00 €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10 355 391.00 €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46 точки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46 841 583.21 €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442082"/>
              </p:ext>
            </p:extLst>
          </p:nvPr>
        </p:nvGraphicFramePr>
        <p:xfrm>
          <a:off x="2267744" y="4293096"/>
          <a:ext cx="4445000" cy="2152650"/>
        </p:xfrm>
        <a:graphic>
          <a:graphicData uri="http://schemas.openxmlformats.org/drawingml/2006/table">
            <a:tbl>
              <a:tblPr/>
              <a:tblGrid>
                <a:gridCol w="1800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98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849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525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Необработени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проекти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получили минимален </a:t>
                      </a: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брой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точки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бр. проекти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заявена субсидия в (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EUR)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1CC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т.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6 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427 000,00 €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 т.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959 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585,95 €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 т.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530 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716,57 €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 т.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11 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838 000,00 €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 40 т. до 7 т.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bg-BG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88 </a:t>
                      </a:r>
                      <a:r>
                        <a:rPr lang="bg-BG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795 000,00 €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общо: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108 </a:t>
                      </a:r>
                      <a:r>
                        <a:rPr lang="bg-BG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550 302,52 €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411833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nqtrpMJHznzW6iQWuGbY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Custom 20">
      <a:dk1>
        <a:srgbClr val="E4F4DF"/>
      </a:dk1>
      <a:lt1>
        <a:sysClr val="window" lastClr="FFFFFF"/>
      </a:lt1>
      <a:dk2>
        <a:srgbClr val="D8D8D8"/>
      </a:dk2>
      <a:lt2>
        <a:srgbClr val="E4F4DF"/>
      </a:lt2>
      <a:accent1>
        <a:srgbClr val="E4F4DF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20">
    <a:dk1>
      <a:srgbClr val="E4F4DF"/>
    </a:dk1>
    <a:lt1>
      <a:sysClr val="window" lastClr="FFFFFF"/>
    </a:lt1>
    <a:dk2>
      <a:srgbClr val="D8D8D8"/>
    </a:dk2>
    <a:lt2>
      <a:srgbClr val="E4F4DF"/>
    </a:lt2>
    <a:accent1>
      <a:srgbClr val="E4F4DF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Custom 20">
    <a:dk1>
      <a:srgbClr val="E4F4DF"/>
    </a:dk1>
    <a:lt1>
      <a:sysClr val="window" lastClr="FFFFFF"/>
    </a:lt1>
    <a:dk2>
      <a:srgbClr val="D8D8D8"/>
    </a:dk2>
    <a:lt2>
      <a:srgbClr val="E4F4DF"/>
    </a:lt2>
    <a:accent1>
      <a:srgbClr val="E4F4DF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11279</TotalTime>
  <Words>4272</Words>
  <Application>Microsoft Office PowerPoint</Application>
  <PresentationFormat>On-screen Show (4:3)</PresentationFormat>
  <Paragraphs>931</Paragraphs>
  <Slides>37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Trek</vt:lpstr>
      <vt:lpstr>PowerPoint Presentation</vt:lpstr>
      <vt:lpstr>PowerPoint Presentation</vt:lpstr>
      <vt:lpstr>УСВОЯВАНЕ НА ПРСР 2014-2020 ПО МЕРКИ КЪМ 30.12.2019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gerganaep</dc:creator>
  <cp:lastModifiedBy>Snezhana Grigorova</cp:lastModifiedBy>
  <cp:revision>621</cp:revision>
  <cp:lastPrinted>2019-06-17T10:08:53Z</cp:lastPrinted>
  <dcterms:created xsi:type="dcterms:W3CDTF">2016-08-10T06:42:10Z</dcterms:created>
  <dcterms:modified xsi:type="dcterms:W3CDTF">2020-01-10T15:26:59Z</dcterms:modified>
</cp:coreProperties>
</file>