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97" r:id="rId7"/>
    <p:sldId id="263" r:id="rId8"/>
    <p:sldId id="276" r:id="rId9"/>
    <p:sldId id="278" r:id="rId10"/>
    <p:sldId id="261" r:id="rId11"/>
    <p:sldId id="282" r:id="rId12"/>
    <p:sldId id="284" r:id="rId13"/>
  </p:sldIdLst>
  <p:sldSz cx="12192000" cy="6858000"/>
  <p:notesSz cx="6954838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1" autoAdjust="0"/>
    <p:restoredTop sz="95321"/>
  </p:normalViewPr>
  <p:slideViewPr>
    <p:cSldViewPr snapToGrid="0">
      <p:cViewPr varScale="1">
        <p:scale>
          <a:sx n="55" d="100"/>
          <a:sy n="55" d="100"/>
        </p:scale>
        <p:origin x="-84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7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etla Rousseva" userId="d3a125a65040e5cb" providerId="LiveId" clId="{EB6FB6A6-7F67-544C-A423-4E1EC77AAB76}"/>
    <pc:docChg chg="undo custSel addSld delSld modSld">
      <pc:chgData name="Svetla Rousseva" userId="d3a125a65040e5cb" providerId="LiveId" clId="{EB6FB6A6-7F67-544C-A423-4E1EC77AAB76}" dt="2020-01-13T10:53:06.681" v="31" actId="113"/>
      <pc:docMkLst>
        <pc:docMk/>
      </pc:docMkLst>
      <pc:sldChg chg="add del">
        <pc:chgData name="Svetla Rousseva" userId="d3a125a65040e5cb" providerId="LiveId" clId="{EB6FB6A6-7F67-544C-A423-4E1EC77AAB76}" dt="2020-01-13T10:19:36.125" v="1" actId="2696"/>
        <pc:sldMkLst>
          <pc:docMk/>
          <pc:sldMk cId="4162829555" sldId="278"/>
        </pc:sldMkLst>
      </pc:sldChg>
      <pc:sldChg chg="modSp">
        <pc:chgData name="Svetla Rousseva" userId="d3a125a65040e5cb" providerId="LiveId" clId="{EB6FB6A6-7F67-544C-A423-4E1EC77AAB76}" dt="2020-01-13T10:53:06.681" v="31" actId="113"/>
        <pc:sldMkLst>
          <pc:docMk/>
          <pc:sldMk cId="3549617027" sldId="282"/>
        </pc:sldMkLst>
        <pc:spChg chg="mod">
          <ac:chgData name="Svetla Rousseva" userId="d3a125a65040e5cb" providerId="LiveId" clId="{EB6FB6A6-7F67-544C-A423-4E1EC77AAB76}" dt="2020-01-13T10:53:06.681" v="31" actId="113"/>
          <ac:spMkLst>
            <pc:docMk/>
            <pc:sldMk cId="3549617027" sldId="282"/>
            <ac:spMk id="3" creationId="{00000000-0000-0000-0000-000000000000}"/>
          </ac:spMkLst>
        </pc:spChg>
        <pc:spChg chg="mod">
          <ac:chgData name="Svetla Rousseva" userId="d3a125a65040e5cb" providerId="LiveId" clId="{EB6FB6A6-7F67-544C-A423-4E1EC77AAB76}" dt="2020-01-13T10:48:18.685" v="8" actId="20577"/>
          <ac:spMkLst>
            <pc:docMk/>
            <pc:sldMk cId="3549617027" sldId="282"/>
            <ac:spMk id="6" creationId="{8BEC7B07-2D82-6247-AB12-B541A70917E7}"/>
          </ac:spMkLst>
        </pc:spChg>
      </pc:sldChg>
      <pc:sldChg chg="modSp add del">
        <pc:chgData name="Svetla Rousseva" userId="d3a125a65040e5cb" providerId="LiveId" clId="{EB6FB6A6-7F67-544C-A423-4E1EC77AAB76}" dt="2020-01-13T10:51:58.667" v="28" actId="2696"/>
        <pc:sldMkLst>
          <pc:docMk/>
          <pc:sldMk cId="2172916134" sldId="283"/>
        </pc:sldMkLst>
        <pc:spChg chg="mod">
          <ac:chgData name="Svetla Rousseva" userId="d3a125a65040e5cb" providerId="LiveId" clId="{EB6FB6A6-7F67-544C-A423-4E1EC77AAB76}" dt="2020-01-13T10:51:14.063" v="22"/>
          <ac:spMkLst>
            <pc:docMk/>
            <pc:sldMk cId="2172916134" sldId="283"/>
            <ac:spMk id="3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2439" y="1094704"/>
            <a:ext cx="9212173" cy="2897067"/>
          </a:xfrm>
        </p:spPr>
        <p:txBody>
          <a:bodyPr>
            <a:noAutofit/>
          </a:bodyPr>
          <a:lstStyle/>
          <a:p>
            <a:r>
              <a:rPr lang="ru-RU" sz="3600" b="1" dirty="0" err="1"/>
              <a:t>Почвени</a:t>
            </a:r>
            <a:r>
              <a:rPr lang="ru-RU" sz="3600" b="1" dirty="0"/>
              <a:t> критерии за </a:t>
            </a:r>
            <a:r>
              <a:rPr lang="ru-RU" sz="3600" b="1" dirty="0" err="1"/>
              <a:t>предефиниране</a:t>
            </a:r>
            <a:r>
              <a:rPr lang="ru-RU" sz="3600" b="1" dirty="0"/>
              <a:t> на земеделските райони в </a:t>
            </a:r>
            <a:r>
              <a:rPr lang="ru-RU" sz="3600" b="1" dirty="0" err="1"/>
              <a:t>България</a:t>
            </a:r>
            <a:r>
              <a:rPr lang="ru-RU" sz="3600" b="1" dirty="0"/>
              <a:t>, </a:t>
            </a:r>
            <a:r>
              <a:rPr lang="ru-RU" sz="3600" b="1" dirty="0" err="1"/>
              <a:t>различни</a:t>
            </a:r>
            <a:r>
              <a:rPr lang="ru-RU" sz="3600" b="1" dirty="0"/>
              <a:t> от </a:t>
            </a:r>
            <a:r>
              <a:rPr lang="ru-RU" sz="3600" b="1" dirty="0" err="1"/>
              <a:t>планинските</a:t>
            </a:r>
            <a:r>
              <a:rPr lang="ru-RU" sz="3600" b="1" dirty="0"/>
              <a:t>, с </a:t>
            </a:r>
            <a:r>
              <a:rPr lang="ru-RU" sz="3600" b="1" dirty="0" err="1"/>
              <a:t>природни</a:t>
            </a:r>
            <a:r>
              <a:rPr lang="ru-RU" sz="3600" b="1" dirty="0"/>
              <a:t> и ограничения</a:t>
            </a:r>
            <a:endParaRPr lang="bg-BG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Светла Русева, Милена Керчева, Тома Шишков, Вихра Стойнова, Венета Кръстева, Невена Митева, Бисер Христов, Дияна Некова, Иванка Любенова, Милена Митова 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4293175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Използвана почвена информация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388" y="1323838"/>
            <a:ext cx="10817224" cy="541563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err="1"/>
              <a:t>Цифрови</a:t>
            </a:r>
            <a:r>
              <a:rPr lang="ru-RU" dirty="0"/>
              <a:t> </a:t>
            </a:r>
            <a:r>
              <a:rPr lang="ru-RU" dirty="0" err="1"/>
              <a:t>карти</a:t>
            </a:r>
            <a:r>
              <a:rPr lang="ru-RU" dirty="0"/>
              <a:t> на </a:t>
            </a:r>
            <a:r>
              <a:rPr lang="ru-RU" dirty="0" err="1"/>
              <a:t>границите</a:t>
            </a:r>
            <a:r>
              <a:rPr lang="ru-RU" dirty="0"/>
              <a:t> на </a:t>
            </a:r>
            <a:r>
              <a:rPr lang="ru-RU" dirty="0" err="1"/>
              <a:t>почвените</a:t>
            </a:r>
            <a:r>
              <a:rPr lang="ru-RU" dirty="0"/>
              <a:t> </a:t>
            </a:r>
            <a:r>
              <a:rPr lang="ru-RU" dirty="0" err="1"/>
              <a:t>единици</a:t>
            </a:r>
            <a:r>
              <a:rPr lang="ru-RU" dirty="0"/>
              <a:t> на </a:t>
            </a:r>
            <a:r>
              <a:rPr lang="ru-RU" dirty="0" err="1"/>
              <a:t>територията</a:t>
            </a:r>
            <a:r>
              <a:rPr lang="ru-RU" dirty="0"/>
              <a:t> на </a:t>
            </a:r>
            <a:r>
              <a:rPr lang="ru-RU" dirty="0" err="1"/>
              <a:t>земеделските</a:t>
            </a:r>
            <a:r>
              <a:rPr lang="ru-RU" dirty="0"/>
              <a:t> </a:t>
            </a:r>
            <a:r>
              <a:rPr lang="ru-RU" dirty="0" err="1"/>
              <a:t>земи</a:t>
            </a:r>
            <a:r>
              <a:rPr lang="ru-RU" dirty="0"/>
              <a:t> в </a:t>
            </a:r>
            <a:r>
              <a:rPr lang="ru-RU" dirty="0" err="1"/>
              <a:t>страната</a:t>
            </a:r>
            <a:r>
              <a:rPr lang="ru-RU" dirty="0"/>
              <a:t>, </a:t>
            </a:r>
            <a:r>
              <a:rPr lang="ru-RU" dirty="0" err="1"/>
              <a:t>очертани</a:t>
            </a:r>
            <a:r>
              <a:rPr lang="ru-RU" dirty="0"/>
              <a:t> </a:t>
            </a:r>
            <a:r>
              <a:rPr lang="ru-RU" dirty="0" err="1"/>
              <a:t>въз</a:t>
            </a:r>
            <a:r>
              <a:rPr lang="ru-RU" dirty="0"/>
              <a:t> основа на </a:t>
            </a:r>
            <a:r>
              <a:rPr lang="ru-RU" dirty="0" err="1"/>
              <a:t>едромащабните</a:t>
            </a:r>
            <a:r>
              <a:rPr lang="ru-RU" dirty="0"/>
              <a:t> почвени проучвания М 1: 10 000 и 1: 25 000, извършени в периода между 1949 и 1992 г., </a:t>
            </a:r>
            <a:r>
              <a:rPr lang="ru-RU" dirty="0" err="1"/>
              <a:t>осъвременени</a:t>
            </a:r>
            <a:r>
              <a:rPr lang="ru-RU" dirty="0"/>
              <a:t> чрез </a:t>
            </a:r>
            <a:r>
              <a:rPr lang="ru-RU" dirty="0" err="1"/>
              <a:t>спътникови</a:t>
            </a:r>
            <a:r>
              <a:rPr lang="ru-RU" dirty="0"/>
              <a:t> и </a:t>
            </a:r>
            <a:r>
              <a:rPr lang="ru-RU" dirty="0" err="1"/>
              <a:t>аеро</a:t>
            </a:r>
            <a:r>
              <a:rPr lang="ru-RU" dirty="0"/>
              <a:t>-фотоснимки след 2000 г.  </a:t>
            </a:r>
          </a:p>
          <a:p>
            <a:pPr algn="just"/>
            <a:r>
              <a:rPr lang="ru-RU" dirty="0"/>
              <a:t>Бази </a:t>
            </a:r>
            <a:r>
              <a:rPr lang="ru-RU" dirty="0" err="1"/>
              <a:t>данни</a:t>
            </a:r>
            <a:r>
              <a:rPr lang="ru-RU" dirty="0"/>
              <a:t> за </a:t>
            </a:r>
            <a:r>
              <a:rPr lang="ru-RU" dirty="0" err="1"/>
              <a:t>почвените</a:t>
            </a:r>
            <a:r>
              <a:rPr lang="ru-RU" dirty="0"/>
              <a:t> профили в </a:t>
            </a:r>
            <a:r>
              <a:rPr lang="ru-RU" dirty="0" err="1"/>
              <a:t>електронен</a:t>
            </a:r>
            <a:r>
              <a:rPr lang="ru-RU" dirty="0"/>
              <a:t> формат, </a:t>
            </a:r>
            <a:r>
              <a:rPr lang="ru-RU" dirty="0" err="1"/>
              <a:t>основани</a:t>
            </a:r>
            <a:r>
              <a:rPr lang="ru-RU" dirty="0"/>
              <a:t> на </a:t>
            </a:r>
            <a:r>
              <a:rPr lang="ru-RU" dirty="0" err="1"/>
              <a:t>едромащабните</a:t>
            </a:r>
            <a:r>
              <a:rPr lang="ru-RU" dirty="0"/>
              <a:t> </a:t>
            </a:r>
            <a:r>
              <a:rPr lang="ru-RU" dirty="0" err="1"/>
              <a:t>почвени</a:t>
            </a:r>
            <a:r>
              <a:rPr lang="ru-RU" dirty="0"/>
              <a:t> </a:t>
            </a:r>
            <a:r>
              <a:rPr lang="ru-RU" dirty="0" err="1"/>
              <a:t>проучвания</a:t>
            </a:r>
            <a:r>
              <a:rPr lang="ru-RU" dirty="0"/>
              <a:t> и </a:t>
            </a:r>
            <a:r>
              <a:rPr lang="ru-RU" dirty="0" err="1"/>
              <a:t>научни</a:t>
            </a:r>
            <a:r>
              <a:rPr lang="ru-RU" dirty="0"/>
              <a:t> и научно-</a:t>
            </a:r>
            <a:r>
              <a:rPr lang="ru-RU" dirty="0" err="1"/>
              <a:t>приложни</a:t>
            </a:r>
            <a:r>
              <a:rPr lang="ru-RU" dirty="0"/>
              <a:t> </a:t>
            </a:r>
            <a:r>
              <a:rPr lang="ru-RU" dirty="0" err="1"/>
              <a:t>изследвания</a:t>
            </a:r>
            <a:r>
              <a:rPr lang="ru-RU" dirty="0"/>
              <a:t> след 2000 г.</a:t>
            </a:r>
          </a:p>
          <a:p>
            <a:pPr algn="just"/>
            <a:r>
              <a:rPr lang="bg-BG" dirty="0"/>
              <a:t>Почвените единици са кодирани въз основа на данни от почвени профили:</a:t>
            </a:r>
          </a:p>
          <a:p>
            <a:pPr marL="0" indent="0" algn="just">
              <a:buNone/>
            </a:pPr>
            <a:endParaRPr lang="bg-BG" dirty="0"/>
          </a:p>
          <a:p>
            <a:pPr marL="0" indent="0" algn="just">
              <a:buNone/>
            </a:pPr>
            <a:endParaRPr lang="bg-BG" dirty="0"/>
          </a:p>
          <a:p>
            <a:pPr lvl="1" algn="just"/>
            <a:r>
              <a:rPr lang="bg-BG" dirty="0"/>
              <a:t>N</a:t>
            </a:r>
            <a:r>
              <a:rPr lang="bg-BG" baseline="30000" dirty="0"/>
              <a:t>a</a:t>
            </a:r>
            <a:r>
              <a:rPr lang="ru-RU" dirty="0"/>
              <a:t> е бонитетната категория на земята при неполивни условия; </a:t>
            </a:r>
          </a:p>
          <a:p>
            <a:pPr lvl="1" algn="just"/>
            <a:r>
              <a:rPr lang="bg-BG" dirty="0" err="1"/>
              <a:t>N</a:t>
            </a:r>
            <a:r>
              <a:rPr lang="bg-BG" baseline="30000" dirty="0" err="1"/>
              <a:t>b</a:t>
            </a:r>
            <a:r>
              <a:rPr lang="ru-RU" dirty="0"/>
              <a:t> е бонитетния бал; </a:t>
            </a:r>
          </a:p>
          <a:p>
            <a:pPr lvl="1" algn="just"/>
            <a:r>
              <a:rPr lang="bg-BG" dirty="0"/>
              <a:t>SU</a:t>
            </a:r>
            <a:r>
              <a:rPr lang="ru-RU" dirty="0"/>
              <a:t> е код за почвената катрографска единица; </a:t>
            </a:r>
          </a:p>
          <a:p>
            <a:pPr lvl="1" algn="just"/>
            <a:r>
              <a:rPr lang="bg-BG" dirty="0" err="1"/>
              <a:t>Sv</a:t>
            </a:r>
            <a:r>
              <a:rPr lang="ru-RU" dirty="0"/>
              <a:t> е под-вид код за степен на почвена ерозия или мощност на хумусния хоризонт; </a:t>
            </a:r>
          </a:p>
          <a:p>
            <a:pPr lvl="1" algn="just"/>
            <a:r>
              <a:rPr lang="bg-BG" dirty="0"/>
              <a:t>T</a:t>
            </a:r>
            <a:r>
              <a:rPr lang="ru-RU" dirty="0"/>
              <a:t> е код за почвената текстура, </a:t>
            </a:r>
          </a:p>
          <a:p>
            <a:pPr lvl="1" algn="just"/>
            <a:r>
              <a:rPr lang="bg-BG" dirty="0" err="1"/>
              <a:t>St</a:t>
            </a:r>
            <a:r>
              <a:rPr lang="ru-RU" dirty="0"/>
              <a:t> е код за почвена каменистост, </a:t>
            </a:r>
          </a:p>
          <a:p>
            <a:pPr lvl="1" algn="just"/>
            <a:r>
              <a:rPr lang="ru-RU" dirty="0"/>
              <a:t>Р е код за </a:t>
            </a:r>
            <a:r>
              <a:rPr lang="ru-RU" dirty="0" err="1"/>
              <a:t>почвообразуващия</a:t>
            </a:r>
            <a:r>
              <a:rPr lang="ru-RU" dirty="0"/>
              <a:t> материал</a:t>
            </a:r>
          </a:p>
          <a:p>
            <a:pPr lvl="1" algn="just"/>
            <a:endParaRPr lang="bg-BG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245537"/>
              </p:ext>
            </p:extLst>
          </p:nvPr>
        </p:nvGraphicFramePr>
        <p:xfrm>
          <a:off x="2249976" y="3228837"/>
          <a:ext cx="1669142" cy="778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850531" imgH="393529" progId="Equation.3">
                  <p:embed/>
                </p:oleObj>
              </mc:Choice>
              <mc:Fallback>
                <p:oleObj r:id="rId3" imgW="850531" imgH="393529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976" y="3228837"/>
                        <a:ext cx="1669142" cy="7789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6918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501" y="2098250"/>
            <a:ext cx="11204812" cy="45085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bg-BG" dirty="0"/>
              <a:t>Оценката на производителността на земята, основана на най-важните фактори за развитието на земеделските растения и продуктивността на земите, по отношение на специфичните изисквания към културата, определена за 22 култури чрез 9 основни характеристики на почвата.</a:t>
            </a:r>
          </a:p>
          <a:p>
            <a:pPr algn="just"/>
            <a:r>
              <a:rPr lang="bg-BG" dirty="0"/>
              <a:t>Изчислената 80-процентна стойност на средно-претегления </a:t>
            </a:r>
            <a:r>
              <a:rPr lang="bg-BG" dirty="0" err="1"/>
              <a:t>бонитетен</a:t>
            </a:r>
            <a:r>
              <a:rPr lang="bg-BG" dirty="0"/>
              <a:t> бал на земеделските земи за цялата територия на страната съответства на </a:t>
            </a:r>
            <a:r>
              <a:rPr lang="bg-BG" dirty="0" err="1"/>
              <a:t>бонитетна</a:t>
            </a:r>
            <a:r>
              <a:rPr lang="bg-BG" dirty="0"/>
              <a:t> категория 6 Т.е. землища с </a:t>
            </a:r>
            <a:r>
              <a:rPr lang="en-US" b="1" dirty="0"/>
              <a:t>CAT</a:t>
            </a:r>
            <a:r>
              <a:rPr lang="en-US" b="1" baseline="-25000" dirty="0"/>
              <a:t>MW</a:t>
            </a:r>
            <a:r>
              <a:rPr lang="ru-RU" b="1" dirty="0"/>
              <a:t> ≥ 6</a:t>
            </a:r>
            <a:r>
              <a:rPr lang="bg-BG" b="1" dirty="0"/>
              <a:t> </a:t>
            </a:r>
            <a:r>
              <a:rPr lang="bg-BG" dirty="0"/>
              <a:t>трябва да се приемат като административни единици, в които ограниченията, основани на биофизичните критерии не са преодолени.</a:t>
            </a:r>
          </a:p>
          <a:p>
            <a:r>
              <a:rPr lang="ru-RU" dirty="0" err="1"/>
              <a:t>Прилагането</a:t>
            </a:r>
            <a:r>
              <a:rPr lang="ru-RU" dirty="0"/>
              <a:t> на </a:t>
            </a:r>
            <a:r>
              <a:rPr lang="ru-RU" dirty="0" err="1"/>
              <a:t>този</a:t>
            </a:r>
            <a:r>
              <a:rPr lang="ru-RU" dirty="0"/>
              <a:t> критерий </a:t>
            </a:r>
            <a:r>
              <a:rPr lang="ru-RU" dirty="0" err="1"/>
              <a:t>към</a:t>
            </a:r>
            <a:r>
              <a:rPr lang="ru-RU" dirty="0"/>
              <a:t> </a:t>
            </a:r>
            <a:r>
              <a:rPr lang="bg-BG" dirty="0"/>
              <a:t>землищата</a:t>
            </a:r>
            <a:r>
              <a:rPr lang="ru-RU" dirty="0"/>
              <a:t> с ограничения на </a:t>
            </a:r>
            <a:r>
              <a:rPr lang="ru-RU" dirty="0" err="1"/>
              <a:t>отделните</a:t>
            </a:r>
            <a:r>
              <a:rPr lang="ru-RU" dirty="0"/>
              <a:t> </a:t>
            </a:r>
            <a:r>
              <a:rPr lang="ru-RU" dirty="0" err="1"/>
              <a:t>биофизични</a:t>
            </a:r>
            <a:r>
              <a:rPr lang="ru-RU" dirty="0"/>
              <a:t> </a:t>
            </a:r>
            <a:r>
              <a:rPr lang="ru-RU" dirty="0" err="1"/>
              <a:t>индикатори</a:t>
            </a:r>
            <a:r>
              <a:rPr lang="ru-RU" dirty="0"/>
              <a:t> на </a:t>
            </a:r>
            <a:r>
              <a:rPr lang="ru-RU" dirty="0" err="1"/>
              <a:t>площ</a:t>
            </a:r>
            <a:r>
              <a:rPr lang="ru-RU" dirty="0"/>
              <a:t> ≥ 60% води до: </a:t>
            </a:r>
          </a:p>
          <a:p>
            <a:pPr lvl="1"/>
            <a:r>
              <a:rPr lang="ru-RU" dirty="0"/>
              <a:t>201 землища с </a:t>
            </a:r>
            <a:r>
              <a:rPr lang="ru-RU" dirty="0" err="1"/>
              <a:t>почвени</a:t>
            </a:r>
            <a:r>
              <a:rPr lang="ru-RU" dirty="0"/>
              <a:t> ограничения;</a:t>
            </a:r>
          </a:p>
          <a:p>
            <a:pPr lvl="1"/>
            <a:r>
              <a:rPr lang="ru-RU" dirty="0"/>
              <a:t>215 землища с </a:t>
            </a:r>
            <a:r>
              <a:rPr lang="ru-RU" dirty="0" err="1"/>
              <a:t>климатични</a:t>
            </a:r>
            <a:r>
              <a:rPr lang="ru-RU" dirty="0"/>
              <a:t> ограничения;</a:t>
            </a:r>
          </a:p>
          <a:p>
            <a:pPr lvl="1"/>
            <a:r>
              <a:rPr lang="ru-RU" dirty="0"/>
              <a:t>5 землища с </a:t>
            </a:r>
            <a:r>
              <a:rPr lang="ru-RU" dirty="0" err="1"/>
              <a:t>теренни</a:t>
            </a:r>
            <a:r>
              <a:rPr lang="ru-RU" dirty="0"/>
              <a:t> ограничения</a:t>
            </a:r>
          </a:p>
          <a:p>
            <a:pPr algn="just"/>
            <a:r>
              <a:rPr lang="ru-RU" dirty="0" err="1"/>
              <a:t>Поради</a:t>
            </a:r>
            <a:r>
              <a:rPr lang="ru-RU" dirty="0"/>
              <a:t> </a:t>
            </a:r>
            <a:r>
              <a:rPr lang="ru-RU" dirty="0" err="1"/>
              <a:t>припокриване</a:t>
            </a:r>
            <a:r>
              <a:rPr lang="ru-RU" dirty="0"/>
              <a:t> на </a:t>
            </a:r>
            <a:r>
              <a:rPr lang="bg-BG" dirty="0"/>
              <a:t>землища с ограничения</a:t>
            </a:r>
            <a:r>
              <a:rPr lang="ru-RU" dirty="0"/>
              <a:t>, </a:t>
            </a:r>
            <a:r>
              <a:rPr lang="ru-RU" dirty="0" err="1"/>
              <a:t>дефинирани</a:t>
            </a:r>
            <a:r>
              <a:rPr lang="ru-RU" dirty="0"/>
              <a:t> </a:t>
            </a:r>
            <a:r>
              <a:rPr lang="ru-RU" dirty="0" err="1"/>
              <a:t>според</a:t>
            </a:r>
            <a:r>
              <a:rPr lang="ru-RU" dirty="0"/>
              <a:t> </a:t>
            </a:r>
            <a:r>
              <a:rPr lang="ru-RU" dirty="0" err="1"/>
              <a:t>критериите</a:t>
            </a:r>
            <a:r>
              <a:rPr lang="ru-RU" dirty="0"/>
              <a:t> за </a:t>
            </a:r>
            <a:r>
              <a:rPr lang="ru-RU" dirty="0" err="1"/>
              <a:t>почви</a:t>
            </a:r>
            <a:r>
              <a:rPr lang="ru-RU" dirty="0"/>
              <a:t> и климат (77), </a:t>
            </a:r>
            <a:r>
              <a:rPr lang="ru-RU" dirty="0" err="1"/>
              <a:t>почви</a:t>
            </a:r>
            <a:r>
              <a:rPr lang="ru-RU" dirty="0"/>
              <a:t> и наклон (2) и климат и наклон (3) </a:t>
            </a:r>
            <a:r>
              <a:rPr lang="ru-RU" dirty="0" err="1"/>
              <a:t>абсолютната</a:t>
            </a:r>
            <a:r>
              <a:rPr lang="ru-RU" dirty="0"/>
              <a:t> сума (521) </a:t>
            </a:r>
            <a:r>
              <a:rPr lang="ru-RU" dirty="0" err="1"/>
              <a:t>надвишава</a:t>
            </a:r>
            <a:r>
              <a:rPr lang="ru-RU" dirty="0"/>
              <a:t> </a:t>
            </a:r>
            <a:r>
              <a:rPr lang="ru-RU" dirty="0" err="1"/>
              <a:t>броя</a:t>
            </a:r>
            <a:r>
              <a:rPr lang="ru-RU" dirty="0"/>
              <a:t> на </a:t>
            </a:r>
            <a:r>
              <a:rPr lang="bg-BG" dirty="0"/>
              <a:t>землищата</a:t>
            </a:r>
            <a:r>
              <a:rPr lang="ru-RU" dirty="0"/>
              <a:t>, </a:t>
            </a:r>
            <a:r>
              <a:rPr lang="ru-RU" dirty="0" err="1"/>
              <a:t>отговарящи</a:t>
            </a:r>
            <a:r>
              <a:rPr lang="ru-RU" dirty="0"/>
              <a:t> на </a:t>
            </a:r>
            <a:r>
              <a:rPr lang="ru-RU" dirty="0" err="1"/>
              <a:t>поне</a:t>
            </a:r>
            <a:r>
              <a:rPr lang="ru-RU" dirty="0"/>
              <a:t> един от </a:t>
            </a:r>
            <a:r>
              <a:rPr lang="ru-RU" dirty="0" err="1"/>
              <a:t>критериите</a:t>
            </a:r>
            <a:r>
              <a:rPr lang="ru-RU" dirty="0"/>
              <a:t> (</a:t>
            </a:r>
            <a:r>
              <a:rPr lang="ru-RU" b="1" dirty="0"/>
              <a:t>340</a:t>
            </a:r>
            <a:r>
              <a:rPr lang="ru-RU" dirty="0"/>
              <a:t>). </a:t>
            </a:r>
          </a:p>
          <a:p>
            <a:pPr algn="just"/>
            <a:endParaRPr lang="bg-BG" dirty="0"/>
          </a:p>
          <a:p>
            <a:endParaRPr lang="bg-BG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BEC7B07-2D82-6247-AB12-B541A7091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527" y="624110"/>
            <a:ext cx="9753085" cy="1280890"/>
          </a:xfrm>
        </p:spPr>
        <p:txBody>
          <a:bodyPr>
            <a:normAutofit fontScale="90000"/>
          </a:bodyPr>
          <a:lstStyle/>
          <a:p>
            <a:r>
              <a:rPr lang="bg-BG" sz="3100" dirty="0"/>
              <a:t>Резултат – прецизиране на площите с природни и други специфични ограничения, различни от планинските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49617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0167" y="624110"/>
            <a:ext cx="10522039" cy="1280890"/>
          </a:xfrm>
        </p:spPr>
        <p:txBody>
          <a:bodyPr>
            <a:normAutofit/>
          </a:bodyPr>
          <a:lstStyle/>
          <a:p>
            <a:r>
              <a:rPr lang="bg-BG" sz="2800" dirty="0"/>
              <a:t>Резултат – землища в райони, различни от планинските, със съществени природни ограничения (НР2) 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362" y="1905000"/>
            <a:ext cx="6180138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91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Съдържание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2587" y="2133599"/>
            <a:ext cx="9972026" cy="4131733"/>
          </a:xfrm>
        </p:spPr>
        <p:txBody>
          <a:bodyPr>
            <a:normAutofit/>
          </a:bodyPr>
          <a:lstStyle/>
          <a:p>
            <a:r>
              <a:rPr lang="bg-BG" sz="2400" dirty="0"/>
              <a:t>Нормативна база – регламент 1305/2013</a:t>
            </a:r>
          </a:p>
          <a:p>
            <a:r>
              <a:rPr lang="bg-BG" sz="2400" dirty="0"/>
              <a:t>Насоки на ЕК / Съвместен Изследователски център за изпълнение на нормативната база</a:t>
            </a:r>
          </a:p>
          <a:p>
            <a:pPr algn="just"/>
            <a:r>
              <a:rPr lang="bg-BG" sz="2400" dirty="0"/>
              <a:t>Почвени критерии и прагове за дефиниране на земеделските райони с природни и други специфични ограничения</a:t>
            </a:r>
          </a:p>
          <a:p>
            <a:r>
              <a:rPr lang="bg-BG" sz="2400" dirty="0"/>
              <a:t>Прецизиране на площите с природни ограничения</a:t>
            </a:r>
          </a:p>
          <a:p>
            <a:r>
              <a:rPr lang="bg-BG" sz="2400" dirty="0"/>
              <a:t>Използвана почвена информация </a:t>
            </a:r>
          </a:p>
          <a:p>
            <a:r>
              <a:rPr lang="bg-BG" sz="2400" dirty="0"/>
              <a:t>Резултати </a:t>
            </a:r>
          </a:p>
        </p:txBody>
      </p:sp>
    </p:spTree>
    <p:extLst>
      <p:ext uri="{BB962C8B-B14F-4D97-AF65-F5344CB8AC3E}">
        <p14:creationId xmlns:p14="http://schemas.microsoft.com/office/powerpoint/2010/main" val="2382196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Регламент 1305/2013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0267" y="1777999"/>
            <a:ext cx="10041466" cy="484293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Подпомагане на развитието на селските райони от Европейския земеделски фонд за развитие на селските райони (ЕЗФРСР)</a:t>
            </a:r>
          </a:p>
          <a:p>
            <a:r>
              <a:rPr lang="bg-BG" dirty="0"/>
              <a:t>Райони с природни и други специфични ограничения:</a:t>
            </a:r>
          </a:p>
          <a:p>
            <a:pPr lvl="1"/>
            <a:r>
              <a:rPr lang="bg-BG" dirty="0"/>
              <a:t>Планински райони (НР1); </a:t>
            </a:r>
          </a:p>
          <a:p>
            <a:pPr lvl="1"/>
            <a:r>
              <a:rPr lang="bg-BG" dirty="0"/>
              <a:t>Райони, различни от планинските райони, със съществени природни ограничения (НР2); </a:t>
            </a:r>
          </a:p>
          <a:p>
            <a:pPr lvl="1"/>
            <a:r>
              <a:rPr lang="bg-BG" dirty="0"/>
              <a:t>Райони, засегнати от специфични ограничения (НР3).</a:t>
            </a:r>
          </a:p>
          <a:p>
            <a:r>
              <a:rPr lang="bg-BG" dirty="0"/>
              <a:t>Земеделските стопанства:</a:t>
            </a:r>
          </a:p>
          <a:p>
            <a:pPr lvl="1"/>
            <a:r>
              <a:rPr lang="bg-BG" dirty="0"/>
              <a:t>по-ниска производителност;</a:t>
            </a:r>
          </a:p>
          <a:p>
            <a:pPr lvl="1"/>
            <a:r>
              <a:rPr lang="bg-BG" dirty="0"/>
              <a:t>по-високи производствени разходи;</a:t>
            </a:r>
          </a:p>
          <a:p>
            <a:pPr lvl="1"/>
            <a:r>
              <a:rPr lang="bg-BG" dirty="0"/>
              <a:t>риск за оттегляне на стопанствата от земеделието:</a:t>
            </a:r>
          </a:p>
          <a:p>
            <a:pPr lvl="2"/>
            <a:r>
              <a:rPr lang="bg-BG" dirty="0"/>
              <a:t>заплаха жизнеспособността на селските общности, </a:t>
            </a:r>
          </a:p>
          <a:p>
            <a:pPr lvl="2"/>
            <a:r>
              <a:rPr lang="bg-BG" dirty="0"/>
              <a:t>изоставяне на земеделските земи </a:t>
            </a:r>
          </a:p>
          <a:p>
            <a:pPr lvl="2"/>
            <a:r>
              <a:rPr lang="bg-BG" dirty="0"/>
              <a:t>загуба на биоразнообразието в земеделските земи.</a:t>
            </a:r>
          </a:p>
          <a:p>
            <a:pPr lvl="3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2880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Регламент 1305/2013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7200" y="1777999"/>
            <a:ext cx="9777412" cy="4453468"/>
          </a:xfrm>
        </p:spPr>
        <p:txBody>
          <a:bodyPr>
            <a:normAutofit/>
          </a:bodyPr>
          <a:lstStyle/>
          <a:p>
            <a:r>
              <a:rPr lang="bg-BG" dirty="0"/>
              <a:t>Финансова подкрепа за земеделски стопани в районите с природни и други специфични ограничения – цели:</a:t>
            </a:r>
          </a:p>
          <a:p>
            <a:pPr lvl="1"/>
            <a:r>
              <a:rPr lang="bg-BG" dirty="0"/>
              <a:t>Насърчаване на постоянното използване на земеделските земи, </a:t>
            </a:r>
          </a:p>
          <a:p>
            <a:pPr lvl="1"/>
            <a:r>
              <a:rPr lang="bg-BG" dirty="0"/>
              <a:t>Поддържане на ландшафта, </a:t>
            </a:r>
          </a:p>
          <a:p>
            <a:pPr lvl="1"/>
            <a:r>
              <a:rPr lang="bg-BG" dirty="0"/>
              <a:t>Поддържане и насърчаване на системи за устойчиво селско стопанство.</a:t>
            </a:r>
          </a:p>
          <a:p>
            <a:pPr algn="just"/>
            <a:r>
              <a:rPr lang="bg-BG" dirty="0"/>
              <a:t>Гаранция за ефикасното използване на фондовете на Европейския Съюз и равностойно третиране на земеделските стопани на цялата територия на Съюза</a:t>
            </a:r>
            <a:r>
              <a:rPr lang="en-US" dirty="0"/>
              <a:t>: </a:t>
            </a:r>
            <a:r>
              <a:rPr lang="bg-BG" dirty="0"/>
              <a:t>определяне на районите с природни или други специфични ограничения чрез </a:t>
            </a:r>
            <a:r>
              <a:rPr lang="bg-BG" b="1" dirty="0"/>
              <a:t>общи обективни биофизични критерии:</a:t>
            </a:r>
          </a:p>
          <a:p>
            <a:pPr lvl="1"/>
            <a:r>
              <a:rPr lang="bg-BG" dirty="0"/>
              <a:t>Климатични – ниска температура, сухота</a:t>
            </a:r>
          </a:p>
          <a:p>
            <a:pPr lvl="1"/>
            <a:r>
              <a:rPr lang="bg-BG" dirty="0"/>
              <a:t>Почвени – недостатъчно отводняване на почвите, неблагоприятна текстура и каменистост, плитка дълбочина на вкореняване, незадоволителни химични свойства</a:t>
            </a:r>
          </a:p>
          <a:p>
            <a:pPr lvl="1"/>
            <a:r>
              <a:rPr lang="bg-BG" dirty="0"/>
              <a:t>Теренни – райони със стръмни склонове 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15498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Регламент 1305/2013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8666" y="1591733"/>
            <a:ext cx="9895945" cy="4944534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Допустимост за плащания: </a:t>
            </a:r>
            <a:r>
              <a:rPr lang="bg-BG" dirty="0" err="1"/>
              <a:t>н</a:t>
            </a:r>
            <a:r>
              <a:rPr lang="ru-RU" dirty="0"/>
              <a:t>ай-</a:t>
            </a:r>
            <a:r>
              <a:rPr lang="ru-RU" dirty="0" err="1"/>
              <a:t>малко</a:t>
            </a:r>
            <a:r>
              <a:rPr lang="ru-RU" dirty="0"/>
              <a:t> 60% от </a:t>
            </a:r>
            <a:r>
              <a:rPr lang="ru-RU" b="1" dirty="0" err="1"/>
              <a:t>земеделската</a:t>
            </a:r>
            <a:r>
              <a:rPr lang="ru-RU" dirty="0"/>
              <a:t> </a:t>
            </a:r>
            <a:r>
              <a:rPr lang="ru-RU" dirty="0" err="1"/>
              <a:t>площ</a:t>
            </a:r>
            <a:r>
              <a:rPr lang="ru-RU" dirty="0"/>
              <a:t> </a:t>
            </a:r>
            <a:r>
              <a:rPr lang="bg-BG" dirty="0"/>
              <a:t>в землището </a:t>
            </a:r>
            <a:r>
              <a:rPr lang="ru-RU" dirty="0"/>
              <a:t>да е </a:t>
            </a:r>
            <a:r>
              <a:rPr lang="ru-RU" dirty="0" err="1"/>
              <a:t>засегната</a:t>
            </a:r>
            <a:r>
              <a:rPr lang="ru-RU" dirty="0"/>
              <a:t> от </a:t>
            </a:r>
            <a:r>
              <a:rPr lang="ru-RU" dirty="0" err="1"/>
              <a:t>поне</a:t>
            </a:r>
            <a:r>
              <a:rPr lang="ru-RU" dirty="0"/>
              <a:t> един критерий за ограничения при </a:t>
            </a:r>
            <a:r>
              <a:rPr lang="ru-RU" dirty="0" err="1"/>
              <a:t>определената</a:t>
            </a:r>
            <a:r>
              <a:rPr lang="ru-RU" dirty="0"/>
              <a:t> </a:t>
            </a:r>
            <a:r>
              <a:rPr lang="ru-RU" dirty="0" err="1"/>
              <a:t>прагова</a:t>
            </a:r>
            <a:r>
              <a:rPr lang="ru-RU" dirty="0"/>
              <a:t> </a:t>
            </a:r>
            <a:r>
              <a:rPr lang="ru-RU" dirty="0" err="1"/>
              <a:t>стойност</a:t>
            </a:r>
            <a:r>
              <a:rPr lang="ru-RU" dirty="0"/>
              <a:t> по Регламент </a:t>
            </a:r>
            <a:endParaRPr lang="en-GB" dirty="0">
              <a:highlight>
                <a:srgbClr val="FFFF00"/>
              </a:highlight>
            </a:endParaRPr>
          </a:p>
          <a:p>
            <a:pPr algn="just"/>
            <a:r>
              <a:rPr lang="ru-RU" dirty="0" err="1"/>
              <a:t>Спазването</a:t>
            </a:r>
            <a:r>
              <a:rPr lang="ru-RU" dirty="0"/>
              <a:t> на тези условия се осигурява на ниво местни административни единици (ниво </a:t>
            </a:r>
            <a:r>
              <a:rPr lang="bg-BG" dirty="0"/>
              <a:t>LAU</a:t>
            </a:r>
            <a:r>
              <a:rPr lang="ru-RU" dirty="0"/>
              <a:t> 2) – землище. </a:t>
            </a:r>
          </a:p>
          <a:p>
            <a:pPr algn="just"/>
            <a:r>
              <a:rPr lang="ru-RU" dirty="0"/>
              <a:t>Държавите-членки трябва да извършат както дефиниране на районите с природни ограничения, така и прецизиране, основано на обективни критерии, с цел да се изключат области, в които има значителни природни ограничения, но те са преодолени чрез:</a:t>
            </a:r>
          </a:p>
          <a:p>
            <a:pPr lvl="1" algn="just"/>
            <a:r>
              <a:rPr lang="ru-RU" dirty="0"/>
              <a:t>инвестиции </a:t>
            </a:r>
          </a:p>
          <a:p>
            <a:pPr lvl="1" algn="just"/>
            <a:r>
              <a:rPr lang="ru-RU" dirty="0"/>
              <a:t>икономическа дейност, </a:t>
            </a:r>
          </a:p>
          <a:p>
            <a:pPr lvl="1" algn="just"/>
            <a:r>
              <a:rPr lang="ru-RU" dirty="0"/>
              <a:t>доказателства за нормална продуктивност на земята, </a:t>
            </a:r>
          </a:p>
          <a:p>
            <a:pPr lvl="1" algn="just"/>
            <a:r>
              <a:rPr lang="ru-RU" dirty="0"/>
              <a:t>производствените методи или системите на отглеждане са компенсирали загубата на доход или добавените разходи, свързани с ограниченията за селскостопанското производство в съответната област.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41778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D2D981-C43B-8245-AE9B-76A4282B5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9713" y="624110"/>
            <a:ext cx="9134899" cy="1280890"/>
          </a:xfrm>
        </p:spPr>
        <p:txBody>
          <a:bodyPr>
            <a:normAutofit fontScale="90000"/>
          </a:bodyPr>
          <a:lstStyle/>
          <a:p>
            <a:r>
              <a:rPr lang="bg-BG" dirty="0"/>
              <a:t>Насоки на ЕК/Съвместен Изследователски център за прилагане на критериите</a:t>
            </a:r>
            <a:br>
              <a:rPr lang="bg-BG" dirty="0"/>
            </a:b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696C10E-9D15-8F4F-8CEA-A1830AE50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1527" y="2133600"/>
            <a:ext cx="9753085" cy="3777622"/>
          </a:xfrm>
        </p:spPr>
        <p:txBody>
          <a:bodyPr>
            <a:normAutofit/>
          </a:bodyPr>
          <a:lstStyle/>
          <a:p>
            <a:r>
              <a:rPr lang="bg-BG" dirty="0"/>
              <a:t>Доклад EUR 27950 (Ж.-М. </a:t>
            </a:r>
            <a:r>
              <a:rPr lang="bg-BG" dirty="0" err="1"/>
              <a:t>Терес</a:t>
            </a:r>
            <a:r>
              <a:rPr lang="bg-BG" dirty="0"/>
              <a:t>, </a:t>
            </a:r>
            <a:r>
              <a:rPr lang="bg-BG" dirty="0" err="1"/>
              <a:t>Т</a:t>
            </a:r>
            <a:r>
              <a:rPr lang="bg-BG" dirty="0"/>
              <a:t>. </a:t>
            </a:r>
            <a:r>
              <a:rPr lang="bg-BG" dirty="0" err="1"/>
              <a:t>Тот</a:t>
            </a:r>
            <a:r>
              <a:rPr lang="bg-BG" dirty="0"/>
              <a:t>, А. </a:t>
            </a:r>
            <a:r>
              <a:rPr lang="bg-BG" dirty="0" err="1"/>
              <a:t>Уаня</a:t>
            </a:r>
            <a:r>
              <a:rPr lang="bg-BG" dirty="0"/>
              <a:t>, А. </a:t>
            </a:r>
            <a:r>
              <a:rPr lang="bg-BG" dirty="0" err="1"/>
              <a:t>Хагьо</a:t>
            </a:r>
            <a:r>
              <a:rPr lang="bg-BG" dirty="0"/>
              <a:t>, </a:t>
            </a:r>
            <a:r>
              <a:rPr lang="bg-BG" dirty="0" err="1"/>
              <a:t>Р</a:t>
            </a:r>
            <a:r>
              <a:rPr lang="bg-BG" dirty="0"/>
              <a:t>. </a:t>
            </a:r>
            <a:r>
              <a:rPr lang="bg-BG" dirty="0" err="1"/>
              <a:t>Кьобле</a:t>
            </a:r>
            <a:r>
              <a:rPr lang="bg-BG" dirty="0"/>
              <a:t>, </a:t>
            </a:r>
            <a:r>
              <a:rPr lang="bg-BG" dirty="0" err="1"/>
              <a:t>Л</a:t>
            </a:r>
            <a:r>
              <a:rPr lang="bg-BG" dirty="0"/>
              <a:t>. </a:t>
            </a:r>
            <a:r>
              <a:rPr lang="bg-BG" dirty="0" err="1"/>
              <a:t>Нисини</a:t>
            </a:r>
            <a:r>
              <a:rPr lang="bg-BG" dirty="0"/>
              <a:t>; Актуализирани насоки за прилагане на общи критерии за определяне на земеделски райони с природни ограничения)</a:t>
            </a:r>
            <a:r>
              <a:rPr lang="en-US" dirty="0"/>
              <a:t> </a:t>
            </a:r>
            <a:endParaRPr lang="en-GB" dirty="0"/>
          </a:p>
          <a:p>
            <a:r>
              <a:rPr lang="bg-BG" dirty="0"/>
              <a:t>Допълнително уточняване в райони със значителни природни и специфични ограничения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506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7857" y="624110"/>
            <a:ext cx="9716756" cy="928185"/>
          </a:xfrm>
        </p:spPr>
        <p:txBody>
          <a:bodyPr>
            <a:normAutofit fontScale="90000"/>
          </a:bodyPr>
          <a:lstStyle/>
          <a:p>
            <a:r>
              <a:rPr lang="bg-BG" dirty="0"/>
              <a:t>Почвени критерии и прагове</a:t>
            </a:r>
            <a:r>
              <a:rPr lang="en-GB" dirty="0"/>
              <a:t/>
            </a:r>
            <a:br>
              <a:rPr lang="en-GB" dirty="0"/>
            </a:br>
            <a:r>
              <a:rPr lang="ru-RU" sz="2000" b="1" dirty="0"/>
              <a:t>ПРИЛОЖЕНИЕ </a:t>
            </a:r>
            <a:r>
              <a:rPr lang="en-US" sz="2000" b="1" dirty="0"/>
              <a:t>III</a:t>
            </a:r>
            <a:r>
              <a:rPr lang="bg-BG" sz="2000" b="1" dirty="0"/>
              <a:t> на </a:t>
            </a:r>
            <a:r>
              <a:rPr lang="bg-BG" sz="2000" b="1" dirty="0" err="1"/>
              <a:t>Регл</a:t>
            </a:r>
            <a:r>
              <a:rPr lang="bg-BG" sz="2000" b="1" dirty="0"/>
              <a:t>. 1305/2013</a:t>
            </a:r>
            <a:r>
              <a:rPr lang="en-US" sz="2000" b="1" dirty="0"/>
              <a:t> </a:t>
            </a:r>
            <a:endParaRPr lang="bg-BG" sz="20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9B509B9B-D892-7641-BEF2-A15842E73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218" y="1485518"/>
            <a:ext cx="10699395" cy="3763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/>
              <a:t>БИОФИЗИЧНИ КРИТЕРИИ ЗА ОПРЕДЕЛЯНЕ НА ГРАНИЦИТЕ НА РАЙОНИТЕ С ПРИРОДНИ ОГРАНИЧЕНИЯ</a:t>
            </a:r>
            <a:endParaRPr 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244A9243-73C4-B647-A8C9-9733AE2004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51518"/>
              </p:ext>
            </p:extLst>
          </p:nvPr>
        </p:nvGraphicFramePr>
        <p:xfrm>
          <a:off x="436728" y="1861909"/>
          <a:ext cx="11313994" cy="4626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1451">
                  <a:extLst>
                    <a:ext uri="{9D8B030D-6E8A-4147-A177-3AD203B41FA5}">
                      <a16:colId xmlns:a16="http://schemas.microsoft.com/office/drawing/2014/main" xmlns="" val="2518345155"/>
                    </a:ext>
                  </a:extLst>
                </a:gridCol>
                <a:gridCol w="2260284">
                  <a:extLst>
                    <a:ext uri="{9D8B030D-6E8A-4147-A177-3AD203B41FA5}">
                      <a16:colId xmlns:a16="http://schemas.microsoft.com/office/drawing/2014/main" xmlns="" val="1089162337"/>
                    </a:ext>
                  </a:extLst>
                </a:gridCol>
                <a:gridCol w="6752259">
                  <a:extLst>
                    <a:ext uri="{9D8B030D-6E8A-4147-A177-3AD203B41FA5}">
                      <a16:colId xmlns:a16="http://schemas.microsoft.com/office/drawing/2014/main" xmlns="" val="1527532806"/>
                    </a:ext>
                  </a:extLst>
                </a:gridCol>
              </a:tblGrid>
              <a:tr h="90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КРИТЕРИЙ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ОПРЕДЕЛЕНИЕ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ПРАГ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538744884"/>
                  </a:ext>
                </a:extLst>
              </a:tr>
              <a:tr h="6156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effectLst/>
                        </a:rPr>
                        <a:t>Недостатъчно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отводняване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на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почвите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Райони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,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които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заблатени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през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голяма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част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годината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Влажни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до 80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cm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над 6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месеца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или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влажни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до 40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cm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над 11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месеца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или</a:t>
                      </a:r>
                      <a:endParaRPr lang="en-US" sz="1200" dirty="0">
                        <a:effectLst/>
                      </a:endParaRPr>
                    </a:p>
                    <a:p>
                      <a:pPr mar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Почви</a:t>
                      </a:r>
                      <a:r>
                        <a:rPr lang="ru-RU" sz="1200" dirty="0">
                          <a:effectLst/>
                        </a:rPr>
                        <a:t> с </a:t>
                      </a:r>
                      <a:r>
                        <a:rPr lang="ru-RU" sz="1200" dirty="0" err="1">
                          <a:effectLst/>
                        </a:rPr>
                        <a:t>лошо</a:t>
                      </a:r>
                      <a:r>
                        <a:rPr lang="ru-RU" sz="1200" dirty="0">
                          <a:effectLst/>
                        </a:rPr>
                        <a:t> или много </a:t>
                      </a:r>
                      <a:r>
                        <a:rPr lang="ru-RU" sz="1200" dirty="0" err="1">
                          <a:effectLst/>
                        </a:rPr>
                        <a:t>лошо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отводняване</a:t>
                      </a:r>
                      <a:r>
                        <a:rPr lang="ru-RU" sz="1200" dirty="0">
                          <a:effectLst/>
                        </a:rPr>
                        <a:t> или (2)</a:t>
                      </a:r>
                      <a:endParaRPr lang="en-US" sz="1200" dirty="0">
                        <a:effectLst/>
                      </a:endParaRPr>
                    </a:p>
                    <a:p>
                      <a:pPr mar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Глеевиден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цветови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профил</a:t>
                      </a:r>
                      <a:r>
                        <a:rPr lang="ru-RU" sz="1200" dirty="0">
                          <a:effectLst/>
                        </a:rPr>
                        <a:t> до 40</a:t>
                      </a:r>
                      <a:r>
                        <a:rPr lang="en-US" sz="1200" dirty="0">
                          <a:effectLst/>
                        </a:rPr>
                        <a:t> cm</a:t>
                      </a:r>
                      <a:r>
                        <a:rPr lang="ru-RU" sz="1200" dirty="0">
                          <a:effectLst/>
                        </a:rPr>
                        <a:t> от </a:t>
                      </a:r>
                      <a:r>
                        <a:rPr lang="ru-RU" sz="1200" dirty="0" err="1"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effectLst/>
                        </a:rPr>
                        <a:t> (2)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3186270894"/>
                  </a:ext>
                </a:extLst>
              </a:tr>
              <a:tr h="283125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effectLst/>
                        </a:rPr>
                        <a:t>Неблагоприятна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текстура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и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каменливост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Относително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изобилие на глина, утайки,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пясък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, органична материя (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тегловни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%) 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грубозърнест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материал (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волуметрични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%)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≥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%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обема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най-горния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почвен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слой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съставени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грубозърнест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материал,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включително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оголени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скали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,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големи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скални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късове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или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4019476525"/>
                  </a:ext>
                </a:extLst>
              </a:tr>
              <a:tr h="379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K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ласът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текстурата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в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половината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или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повече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сумарно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) от 100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cm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е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песъчлива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,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песъчливо-глинеста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, определена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като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: % утайки + (2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×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% глина) ≤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% или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853844035"/>
                  </a:ext>
                </a:extLst>
              </a:tr>
              <a:tr h="186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Клас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текстурата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най-горния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почвен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слой: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тежки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глинести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(≥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% глина) или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809152608"/>
                  </a:ext>
                </a:extLst>
              </a:tr>
              <a:tr h="186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effectLst/>
                        </a:rPr>
                        <a:t>Органични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почви</a:t>
                      </a:r>
                      <a:r>
                        <a:rPr lang="ru-RU" sz="1200" dirty="0">
                          <a:effectLst/>
                        </a:rPr>
                        <a:t> (≥</a:t>
                      </a:r>
                      <a:r>
                        <a:rPr lang="en-US" sz="1200" dirty="0">
                          <a:effectLst/>
                        </a:rPr>
                        <a:t> </a:t>
                      </a:r>
                      <a:r>
                        <a:rPr lang="ru-RU" sz="1200" dirty="0">
                          <a:effectLst/>
                        </a:rPr>
                        <a:t>30</a:t>
                      </a:r>
                      <a:r>
                        <a:rPr lang="en-US" sz="1200" dirty="0">
                          <a:effectLst/>
                        </a:rPr>
                        <a:t> </a:t>
                      </a:r>
                      <a:r>
                        <a:rPr lang="ru-RU" sz="1200" dirty="0">
                          <a:effectLst/>
                        </a:rPr>
                        <a:t>% органична материя) от минимум 40</a:t>
                      </a:r>
                      <a:r>
                        <a:rPr lang="en-US" sz="1200" dirty="0">
                          <a:effectLst/>
                        </a:rPr>
                        <a:t> cm</a:t>
                      </a:r>
                      <a:r>
                        <a:rPr lang="ru-RU" sz="1200" dirty="0">
                          <a:effectLst/>
                        </a:rPr>
                        <a:t> или (2)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878301290"/>
                  </a:ext>
                </a:extLst>
              </a:tr>
              <a:tr h="283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Най-горният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почвен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слой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съдържа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30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% или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повече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глина 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налице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вертични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свойства до 100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cm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почвата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983077499"/>
                  </a:ext>
                </a:extLst>
              </a:tr>
              <a:tr h="1867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Повърхностна дълбочина на вкореняване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Дълбочина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cm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)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до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консолидирани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твърди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скали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или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твърд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хоризонт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.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≤ 30 cm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701694007"/>
                  </a:ext>
                </a:extLst>
              </a:tr>
              <a:tr h="186712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effectLst/>
                        </a:rPr>
                        <a:t>Незадоволителни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химични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свойства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Наличие на соли, обменен натрий,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твърде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висока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киселинност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Съдържание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соли: ≥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4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deci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-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Siemens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метър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  <a:effectLst/>
                        </a:rPr>
                        <a:t>dS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)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най-горния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почвен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слой или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650013378"/>
                  </a:ext>
                </a:extLst>
              </a:tr>
              <a:tr h="2831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Съдържание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натрий: ≥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6 процента обменен натрий (ПОН) в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половината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или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повече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сумарно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) от 100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cm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от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или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78195907"/>
                  </a:ext>
                </a:extLst>
              </a:tr>
              <a:tr h="1867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Киселинност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: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pH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≤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5 (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във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водата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) в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повърхностния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</a:rPr>
                        <a:t> слой на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</a:rPr>
                        <a:t>почвата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2080138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500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5733" y="482442"/>
            <a:ext cx="9658879" cy="1280890"/>
          </a:xfrm>
        </p:spPr>
        <p:txBody>
          <a:bodyPr>
            <a:normAutofit fontScale="90000"/>
          </a:bodyPr>
          <a:lstStyle/>
          <a:p>
            <a:r>
              <a:rPr lang="bg-BG" sz="3100" dirty="0"/>
              <a:t>Прецизиране на площите с природни и други специфични ограничения, различни от планинските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5733" y="2133599"/>
            <a:ext cx="9658879" cy="448733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Цялостното прецизиране за районите, очертани като засегнати от </a:t>
            </a:r>
            <a:r>
              <a:rPr lang="ru-RU" dirty="0" err="1"/>
              <a:t>природни</a:t>
            </a:r>
            <a:r>
              <a:rPr lang="ru-RU" dirty="0"/>
              <a:t> ограничения, различни от планински, се основава на две основни групи критерии:</a:t>
            </a:r>
            <a:endParaRPr lang="bg-BG" dirty="0"/>
          </a:p>
          <a:p>
            <a:pPr algn="just"/>
            <a:r>
              <a:rPr lang="ru-RU" dirty="0"/>
              <a:t>Преодоляване на природните ограничения чрез инвестиции:</a:t>
            </a:r>
            <a:endParaRPr lang="bg-BG" dirty="0"/>
          </a:p>
          <a:p>
            <a:pPr lvl="1" algn="just"/>
            <a:r>
              <a:rPr lang="ru-RU" dirty="0"/>
              <a:t>напояване,</a:t>
            </a:r>
            <a:endParaRPr lang="bg-BG" dirty="0"/>
          </a:p>
          <a:p>
            <a:pPr lvl="1" algn="just"/>
            <a:r>
              <a:rPr lang="ru-RU" dirty="0"/>
              <a:t>изкуствен дренаж,</a:t>
            </a:r>
            <a:endParaRPr lang="bg-BG" dirty="0"/>
          </a:p>
          <a:p>
            <a:pPr lvl="1" algn="just"/>
            <a:r>
              <a:rPr lang="ru-RU" dirty="0"/>
              <a:t>оранжерии;</a:t>
            </a:r>
            <a:endParaRPr lang="bg-BG" dirty="0"/>
          </a:p>
          <a:p>
            <a:pPr algn="just"/>
            <a:r>
              <a:rPr lang="ru-RU" dirty="0"/>
              <a:t>Преодоляване на природните критерии чрез икономическа дейност:</a:t>
            </a:r>
            <a:endParaRPr lang="bg-BG" dirty="0"/>
          </a:p>
          <a:p>
            <a:pPr lvl="1" algn="just"/>
            <a:r>
              <a:rPr lang="ru-RU" dirty="0"/>
              <a:t>стандартна продукция,</a:t>
            </a:r>
            <a:endParaRPr lang="bg-BG" dirty="0"/>
          </a:p>
          <a:p>
            <a:pPr lvl="1" algn="just"/>
            <a:r>
              <a:rPr lang="ru-RU" dirty="0"/>
              <a:t>среден добив на доминираща култура,</a:t>
            </a:r>
            <a:endParaRPr lang="bg-BG" dirty="0"/>
          </a:p>
          <a:p>
            <a:pPr lvl="1" algn="just"/>
            <a:r>
              <a:rPr lang="ru-RU" dirty="0"/>
              <a:t>плътност на добитъка,</a:t>
            </a:r>
            <a:endParaRPr lang="bg-BG" dirty="0"/>
          </a:p>
          <a:p>
            <a:pPr lvl="1" algn="just"/>
            <a:r>
              <a:rPr lang="ru-RU" dirty="0"/>
              <a:t>дългогодишни култури – гъстота на дърветата,</a:t>
            </a:r>
            <a:endParaRPr lang="bg-BG" dirty="0"/>
          </a:p>
          <a:p>
            <a:pPr lvl="1" algn="just"/>
            <a:r>
              <a:rPr lang="ru-RU" dirty="0"/>
              <a:t>нормална производителност на земята,</a:t>
            </a:r>
            <a:endParaRPr lang="bg-BG" dirty="0"/>
          </a:p>
          <a:p>
            <a:pPr lvl="1" algn="just"/>
            <a:r>
              <a:rPr lang="ru-RU" dirty="0"/>
              <a:t>системи на земеделие и производствени методи.</a:t>
            </a:r>
            <a:endParaRPr lang="bg-BG" dirty="0"/>
          </a:p>
          <a:p>
            <a:pPr algn="just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21764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527" y="624110"/>
            <a:ext cx="9753085" cy="1280890"/>
          </a:xfrm>
        </p:spPr>
        <p:txBody>
          <a:bodyPr>
            <a:normAutofit fontScale="90000"/>
          </a:bodyPr>
          <a:lstStyle/>
          <a:p>
            <a:r>
              <a:rPr lang="bg-BG" sz="3100" dirty="0"/>
              <a:t>Прецизиране на площите с природни и други специфични ограничения, различни от планинските</a:t>
            </a:r>
            <a:r>
              <a:rPr lang="bg-BG" dirty="0"/>
              <a:t/>
            </a:r>
            <a:br>
              <a:rPr 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9251" y="2133599"/>
            <a:ext cx="10255361" cy="4385733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Анализът на </a:t>
            </a:r>
            <a:r>
              <a:rPr lang="ru-RU" dirty="0" err="1"/>
              <a:t>индикаторите</a:t>
            </a:r>
            <a:r>
              <a:rPr lang="ru-RU" dirty="0"/>
              <a:t> за </a:t>
            </a:r>
            <a:r>
              <a:rPr lang="ru-RU" dirty="0" err="1"/>
              <a:t>прецизиране</a:t>
            </a:r>
            <a:r>
              <a:rPr lang="ru-RU" dirty="0"/>
              <a:t> </a:t>
            </a:r>
            <a:r>
              <a:rPr lang="bg-BG" dirty="0"/>
              <a:t>чрез икономическа дейност за преодоляване на природните критерии </a:t>
            </a:r>
            <a:r>
              <a:rPr lang="ru-RU" dirty="0"/>
              <a:t>показа, че най-подходящо за икономическите  условията в  България и достъпната информация за определяне на индикаторите е използването на нормалната производителност на земята.</a:t>
            </a:r>
            <a:r>
              <a:rPr lang="en-US" dirty="0"/>
              <a:t> </a:t>
            </a:r>
            <a:endParaRPr lang="bg-BG" dirty="0"/>
          </a:p>
          <a:p>
            <a:pPr algn="just"/>
            <a:r>
              <a:rPr lang="bg-BG" dirty="0"/>
              <a:t>В България </a:t>
            </a:r>
            <a:r>
              <a:rPr lang="ru-RU" dirty="0"/>
              <a:t>има последователна система, която предоставя пълна информация за нормалната продуктивност на земята, която:</a:t>
            </a:r>
          </a:p>
          <a:p>
            <a:pPr lvl="1"/>
            <a:r>
              <a:rPr lang="ru-RU" dirty="0"/>
              <a:t>може да бъде надеждно отнесена към </a:t>
            </a:r>
            <a:r>
              <a:rPr lang="bg-BG" dirty="0"/>
              <a:t>ниво землище;</a:t>
            </a:r>
            <a:r>
              <a:rPr lang="ru-RU" dirty="0"/>
              <a:t> </a:t>
            </a:r>
          </a:p>
          <a:p>
            <a:pPr lvl="1" algn="just"/>
            <a:r>
              <a:rPr lang="ru-RU" dirty="0"/>
              <a:t>най-точно отразява недостатъците на земята и технологичните пречки, с които се сблъскват земеделските производители при осъществяването на тяхната селскостопанска дейност.</a:t>
            </a:r>
            <a:endParaRPr lang="bg-BG" dirty="0"/>
          </a:p>
          <a:p>
            <a:pPr lvl="0" algn="just">
              <a:buClr>
                <a:srgbClr val="A53010"/>
              </a:buClr>
            </a:pP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Производителността на земите в България се определя чрез методиката за тяхната 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бонитетна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оценка, разработена в Института по почвознание “Н. 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Пушкaров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” (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Petrov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et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., 1988) и е актуализирана с приемане на препоръчаните от ФАО принципи за оценка на земята (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Sys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et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bg-BG" sz="17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</a:t>
            </a:r>
            <a:r>
              <a:rPr lang="bg-BG" sz="17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., 1991). 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6282955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3980</TotalTime>
  <Words>1117</Words>
  <Application>Microsoft Office PowerPoint</Application>
  <PresentationFormat>Custom</PresentationFormat>
  <Paragraphs>108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Wisp</vt:lpstr>
      <vt:lpstr>Equation.3</vt:lpstr>
      <vt:lpstr>Почвени критерии за предефиниране на земеделските райони в България, различни от планинските, с природни и ограничения</vt:lpstr>
      <vt:lpstr>Съдържание</vt:lpstr>
      <vt:lpstr>Регламент 1305/2013 </vt:lpstr>
      <vt:lpstr>Регламент 1305/2013 </vt:lpstr>
      <vt:lpstr>Регламент 1305/2013</vt:lpstr>
      <vt:lpstr>Насоки на ЕК/Съвместен Изследователски център за прилагане на критериите </vt:lpstr>
      <vt:lpstr>Почвени критерии и прагове ПРИЛОЖЕНИЕ III на Регл. 1305/2013 </vt:lpstr>
      <vt:lpstr>Прецизиране на площите с природни и други специфични ограничения, различни от планинските </vt:lpstr>
      <vt:lpstr>Прецизиране на площите с природни и други специфични ограничения, различни от планинските </vt:lpstr>
      <vt:lpstr>Използвана почвена информация</vt:lpstr>
      <vt:lpstr>Резултат – прецизиране на площите с природни и други специфични ограничения, различни от планинските</vt:lpstr>
      <vt:lpstr>Резултат – землища в райони, различни от планинските, със съществени природни ограничения (НР2)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Svetla Rousseva</dc:creator>
  <cp:lastModifiedBy>Snezhana Grigorova</cp:lastModifiedBy>
  <cp:revision>68</cp:revision>
  <dcterms:created xsi:type="dcterms:W3CDTF">2019-09-24T07:35:35Z</dcterms:created>
  <dcterms:modified xsi:type="dcterms:W3CDTF">2020-01-13T13:13:59Z</dcterms:modified>
</cp:coreProperties>
</file>