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9" r:id="rId5"/>
    <p:sldId id="297" r:id="rId6"/>
    <p:sldId id="263" r:id="rId7"/>
    <p:sldId id="298" r:id="rId8"/>
    <p:sldId id="261" r:id="rId9"/>
    <p:sldId id="281" r:id="rId10"/>
    <p:sldId id="299" r:id="rId11"/>
  </p:sldIdLst>
  <p:sldSz cx="12192000" cy="6858000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95321"/>
  </p:normalViewPr>
  <p:slideViewPr>
    <p:cSldViewPr snapToGrid="0">
      <p:cViewPr varScale="1">
        <p:scale>
          <a:sx n="55" d="100"/>
          <a:sy n="55" d="100"/>
        </p:scale>
        <p:origin x="-84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7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2439" y="1094704"/>
            <a:ext cx="9212173" cy="2897067"/>
          </a:xfrm>
        </p:spPr>
        <p:txBody>
          <a:bodyPr>
            <a:noAutofit/>
          </a:bodyPr>
          <a:lstStyle/>
          <a:p>
            <a:r>
              <a:rPr lang="ru-RU" sz="3600" b="1" dirty="0" err="1"/>
              <a:t>Почвени</a:t>
            </a:r>
            <a:r>
              <a:rPr lang="ru-RU" sz="3600" b="1" dirty="0"/>
              <a:t> критерии за </a:t>
            </a:r>
            <a:r>
              <a:rPr lang="ru-RU" sz="3600" b="1" dirty="0" err="1"/>
              <a:t>предефиниране</a:t>
            </a:r>
            <a:r>
              <a:rPr lang="ru-RU" sz="3600" b="1" dirty="0"/>
              <a:t> на земеделските райони в </a:t>
            </a:r>
            <a:r>
              <a:rPr lang="ru-RU" sz="3600" b="1" dirty="0" err="1"/>
              <a:t>България</a:t>
            </a:r>
            <a:r>
              <a:rPr lang="ru-RU" sz="3600" b="1" dirty="0"/>
              <a:t>, </a:t>
            </a:r>
            <a:r>
              <a:rPr lang="ru-RU" sz="3600" b="1" dirty="0" err="1"/>
              <a:t>различни</a:t>
            </a:r>
            <a:r>
              <a:rPr lang="ru-RU" sz="3600" b="1" dirty="0"/>
              <a:t> от </a:t>
            </a:r>
            <a:r>
              <a:rPr lang="ru-RU" sz="3600" b="1" dirty="0" err="1"/>
              <a:t>планинските</a:t>
            </a:r>
            <a:r>
              <a:rPr lang="ru-RU" sz="3600" b="1" dirty="0"/>
              <a:t>, </a:t>
            </a:r>
            <a:r>
              <a:rPr lang="ru-RU" sz="3600" b="1" dirty="0" err="1"/>
              <a:t>засегнати</a:t>
            </a:r>
            <a:r>
              <a:rPr lang="ru-RU" sz="3600" b="1" dirty="0"/>
              <a:t> от </a:t>
            </a:r>
            <a:r>
              <a:rPr lang="ru-RU" sz="3600" b="1" dirty="0" err="1"/>
              <a:t>други</a:t>
            </a:r>
            <a:r>
              <a:rPr lang="ru-RU" sz="3600" b="1" dirty="0"/>
              <a:t> </a:t>
            </a:r>
            <a:r>
              <a:rPr lang="ru-RU" sz="3600" b="1" dirty="0" err="1"/>
              <a:t>специфични</a:t>
            </a:r>
            <a:r>
              <a:rPr lang="ru-RU" sz="3600" b="1" dirty="0"/>
              <a:t> ограничения</a:t>
            </a:r>
            <a:endParaRPr lang="bg-BG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Светла Русева, Вихра Стойнова, Милена </a:t>
            </a:r>
            <a:r>
              <a:rPr lang="ru-RU" sz="2000" dirty="0" err="1"/>
              <a:t>Керчева</a:t>
            </a:r>
            <a:r>
              <a:rPr lang="ru-RU" sz="2000" dirty="0"/>
              <a:t>, </a:t>
            </a:r>
            <a:r>
              <a:rPr lang="ru-RU" sz="2000" dirty="0" err="1"/>
              <a:t>Дияна</a:t>
            </a:r>
            <a:r>
              <a:rPr lang="ru-RU" sz="2000" dirty="0"/>
              <a:t> </a:t>
            </a:r>
            <a:r>
              <a:rPr lang="ru-RU" sz="2000" dirty="0" err="1"/>
              <a:t>Некова</a:t>
            </a:r>
            <a:r>
              <a:rPr lang="ru-RU" sz="2000" dirty="0"/>
              <a:t>, Иванка </a:t>
            </a:r>
            <a:r>
              <a:rPr lang="ru-RU" sz="2000" dirty="0" err="1"/>
              <a:t>Любенова</a:t>
            </a:r>
            <a:r>
              <a:rPr lang="ru-RU" sz="2000" dirty="0"/>
              <a:t>, Милена </a:t>
            </a:r>
            <a:r>
              <a:rPr lang="ru-RU" sz="2000" dirty="0" err="1"/>
              <a:t>Митова</a:t>
            </a:r>
            <a:r>
              <a:rPr lang="ru-RU" sz="2000" dirty="0"/>
              <a:t> 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293175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9748ED-51C0-FF41-8029-02319091C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2435" y="2133600"/>
            <a:ext cx="10062178" cy="3777622"/>
          </a:xfrm>
        </p:spPr>
        <p:txBody>
          <a:bodyPr>
            <a:normAutofit/>
          </a:bodyPr>
          <a:lstStyle/>
          <a:p>
            <a:r>
              <a:rPr lang="bg-BG" dirty="0"/>
              <a:t>По предварителни експертни оценки има  данни за :</a:t>
            </a:r>
          </a:p>
          <a:p>
            <a:pPr lvl="1"/>
            <a:r>
              <a:rPr lang="bg-BG" dirty="0"/>
              <a:t>О</a:t>
            </a:r>
            <a:r>
              <a:rPr lang="en-US" dirty="0" err="1"/>
              <a:t>трицателни</a:t>
            </a:r>
            <a:r>
              <a:rPr lang="en-US" dirty="0"/>
              <a:t> </a:t>
            </a:r>
            <a:r>
              <a:rPr lang="en-US" dirty="0" err="1"/>
              <a:t>синергии</a:t>
            </a:r>
            <a:r>
              <a:rPr lang="en-US" dirty="0"/>
              <a:t> </a:t>
            </a:r>
            <a:r>
              <a:rPr lang="en-US" dirty="0" err="1"/>
              <a:t>между</a:t>
            </a:r>
            <a:r>
              <a:rPr lang="bg-BG" dirty="0"/>
              <a:t> </a:t>
            </a:r>
            <a:r>
              <a:rPr lang="en-US" dirty="0" err="1"/>
              <a:t>почвените</a:t>
            </a:r>
            <a:r>
              <a:rPr lang="en-US" dirty="0"/>
              <a:t> </a:t>
            </a:r>
            <a:r>
              <a:rPr lang="en-US" dirty="0" err="1"/>
              <a:t>критерии</a:t>
            </a:r>
            <a:r>
              <a:rPr lang="bg-BG" dirty="0"/>
              <a:t> </a:t>
            </a:r>
          </a:p>
          <a:p>
            <a:pPr lvl="3"/>
            <a:r>
              <a:rPr lang="bg-BG" dirty="0"/>
              <a:t>високо съдържание на глина и киселинност на почвите в 7 землища от области Видин (Ружинци и Тошевци), Монтана (Буковец и Одоровци) и Хасково (Кладенец, Манастир и Текето) и </a:t>
            </a:r>
          </a:p>
          <a:p>
            <a:pPr lvl="3"/>
            <a:r>
              <a:rPr lang="bg-BG" dirty="0" err="1"/>
              <a:t>каменливост</a:t>
            </a:r>
            <a:r>
              <a:rPr lang="bg-BG" dirty="0"/>
              <a:t> и повърхностна дълбочина на вкореняване – също в 7 землища от области Видин (Граничак), София (Връдловци) и Кърджали (Звънарка, Лале, Овчари, Стремци и Три могили). </a:t>
            </a:r>
          </a:p>
          <a:p>
            <a:pPr lvl="1"/>
            <a:r>
              <a:rPr lang="bg-BG" dirty="0"/>
              <a:t>Отрицателни и неутрални </a:t>
            </a:r>
            <a:r>
              <a:rPr lang="bg-BG" dirty="0" err="1"/>
              <a:t>синергии</a:t>
            </a:r>
            <a:r>
              <a:rPr lang="bg-BG" dirty="0"/>
              <a:t> между климатични и почвени, климатични и теренни и теренни и почвени ограничения, в около 50 землища.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9565B600-8AB4-0F45-95AA-660C21725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1983" y="624110"/>
            <a:ext cx="9482629" cy="1280890"/>
          </a:xfrm>
        </p:spPr>
        <p:txBody>
          <a:bodyPr>
            <a:normAutofit fontScale="90000"/>
          </a:bodyPr>
          <a:lstStyle/>
          <a:p>
            <a:r>
              <a:rPr lang="bg-BG" sz="2800" dirty="0"/>
              <a:t>Резултат – землища  в райони, различни от планинските, засегнати от специфични природни ограничения (НР3) </a:t>
            </a:r>
          </a:p>
        </p:txBody>
      </p:sp>
    </p:spTree>
    <p:extLst>
      <p:ext uri="{BB962C8B-B14F-4D97-AF65-F5344CB8AC3E}">
        <p14:creationId xmlns:p14="http://schemas.microsoft.com/office/powerpoint/2010/main" val="1872219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Съдържание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2587" y="2133599"/>
            <a:ext cx="9972026" cy="4131733"/>
          </a:xfrm>
        </p:spPr>
        <p:txBody>
          <a:bodyPr>
            <a:normAutofit/>
          </a:bodyPr>
          <a:lstStyle/>
          <a:p>
            <a:r>
              <a:rPr lang="bg-BG" sz="2400" dirty="0"/>
              <a:t>Нормативна база – регламент 1305/2013</a:t>
            </a:r>
          </a:p>
          <a:p>
            <a:r>
              <a:rPr lang="bg-BG" sz="2400" dirty="0"/>
              <a:t>Насоки на ЕК / Съвместен Изследователски център за изпълнение на нормативната база</a:t>
            </a:r>
          </a:p>
          <a:p>
            <a:pPr algn="just"/>
            <a:r>
              <a:rPr lang="bg-BG" sz="2400" dirty="0"/>
              <a:t>Почвени критерии и прагове за дефиниране на земеделските райони с природни и други специфични ограничения</a:t>
            </a:r>
          </a:p>
          <a:p>
            <a:r>
              <a:rPr lang="bg-BG" sz="2400" dirty="0"/>
              <a:t>Прецизиране на площите с природни ограничения</a:t>
            </a:r>
          </a:p>
          <a:p>
            <a:r>
              <a:rPr lang="bg-BG" sz="2400" dirty="0"/>
              <a:t>Използвана почвена информация </a:t>
            </a:r>
          </a:p>
          <a:p>
            <a:r>
              <a:rPr lang="bg-BG" sz="2400" dirty="0"/>
              <a:t>Резултати </a:t>
            </a:r>
          </a:p>
        </p:txBody>
      </p:sp>
    </p:spTree>
    <p:extLst>
      <p:ext uri="{BB962C8B-B14F-4D97-AF65-F5344CB8AC3E}">
        <p14:creationId xmlns:p14="http://schemas.microsoft.com/office/powerpoint/2010/main" val="2382196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Регламент 1305/2013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0267" y="1777999"/>
            <a:ext cx="10041466" cy="484293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Подпомагане на развитието на селските райони от Европейския земеделски фонд за развитие на селските райони (ЕЗФРСР)</a:t>
            </a:r>
          </a:p>
          <a:p>
            <a:r>
              <a:rPr lang="bg-BG" dirty="0"/>
              <a:t>Райони с природни и други специфични ограничения:</a:t>
            </a:r>
          </a:p>
          <a:p>
            <a:pPr lvl="1"/>
            <a:r>
              <a:rPr lang="bg-BG" dirty="0"/>
              <a:t>Планински райони (НР1); </a:t>
            </a:r>
          </a:p>
          <a:p>
            <a:pPr lvl="1"/>
            <a:r>
              <a:rPr lang="bg-BG" dirty="0"/>
              <a:t>Райони, различни от планинските райони, със съществени природни ограничения (НР2); </a:t>
            </a:r>
          </a:p>
          <a:p>
            <a:pPr lvl="1"/>
            <a:r>
              <a:rPr lang="bg-BG" dirty="0"/>
              <a:t>Райони, засегнати от специфични ограничения (НР3).</a:t>
            </a:r>
          </a:p>
          <a:p>
            <a:pPr algn="just"/>
            <a:r>
              <a:rPr lang="bg-BG" dirty="0"/>
              <a:t>Гаранция за ефикасното използване на фондовете на Европейския Съюз и равностойно третиране на земеделските стопани на цялата територия на Съюза</a:t>
            </a:r>
            <a:r>
              <a:rPr lang="en-US" dirty="0"/>
              <a:t>: </a:t>
            </a:r>
            <a:r>
              <a:rPr lang="bg-BG" dirty="0"/>
              <a:t>определяне на районите с природни или други специфични ограничения чрез </a:t>
            </a:r>
            <a:r>
              <a:rPr lang="bg-BG" b="1" dirty="0"/>
              <a:t>общи обективни биофизични критерии:</a:t>
            </a:r>
          </a:p>
          <a:p>
            <a:pPr lvl="1"/>
            <a:r>
              <a:rPr lang="bg-BG" dirty="0"/>
              <a:t>Климатични – ниска температура, сухота</a:t>
            </a:r>
          </a:p>
          <a:p>
            <a:pPr lvl="1"/>
            <a:r>
              <a:rPr lang="bg-BG" dirty="0"/>
              <a:t>Почвени – недостатъчно отводняване на почвите, неблагоприятна текстура и </a:t>
            </a:r>
            <a:r>
              <a:rPr lang="bg-BG" dirty="0" err="1"/>
              <a:t>каменистост</a:t>
            </a:r>
            <a:r>
              <a:rPr lang="bg-BG" dirty="0"/>
              <a:t>, плитка дълбочина на вкореняване, незадоволителни химични свойства</a:t>
            </a:r>
          </a:p>
          <a:p>
            <a:pPr lvl="1"/>
            <a:r>
              <a:rPr lang="bg-BG" dirty="0"/>
              <a:t>Теренни – райони със стръмни склонове </a:t>
            </a:r>
          </a:p>
          <a:p>
            <a:pPr lvl="3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2880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Регламент 1305/2013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8666" y="1591733"/>
            <a:ext cx="9895945" cy="494453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Допустимост за плащания: най-малко 60% от </a:t>
            </a:r>
            <a:r>
              <a:rPr lang="ru-RU" b="1" dirty="0"/>
              <a:t>земеделската</a:t>
            </a:r>
            <a:r>
              <a:rPr lang="ru-RU" dirty="0"/>
              <a:t> </a:t>
            </a:r>
            <a:r>
              <a:rPr lang="ru-RU" dirty="0" err="1"/>
              <a:t>площ</a:t>
            </a:r>
            <a:r>
              <a:rPr lang="ru-RU" dirty="0"/>
              <a:t> </a:t>
            </a:r>
            <a:r>
              <a:rPr lang="bg-BG" dirty="0"/>
              <a:t>в землището </a:t>
            </a:r>
            <a:r>
              <a:rPr lang="ru-RU" dirty="0"/>
              <a:t>да е </a:t>
            </a:r>
            <a:r>
              <a:rPr lang="ru-RU" dirty="0" err="1"/>
              <a:t>засегната</a:t>
            </a:r>
            <a:r>
              <a:rPr lang="ru-RU" dirty="0"/>
              <a:t> </a:t>
            </a:r>
            <a:r>
              <a:rPr lang="ru-RU" dirty="0" err="1"/>
              <a:t>едновременно</a:t>
            </a:r>
            <a:r>
              <a:rPr lang="ru-RU"/>
              <a:t> </a:t>
            </a:r>
            <a:r>
              <a:rPr lang="bg-BG"/>
              <a:t>от </a:t>
            </a:r>
            <a:r>
              <a:rPr lang="bg-BG" dirty="0"/>
              <a:t>най-малко два критерия за ограничение при отклонение до 20 %  от определената прагова стойност при наличие на отрицателна </a:t>
            </a:r>
            <a:r>
              <a:rPr lang="bg-BG" dirty="0" err="1"/>
              <a:t>синергия</a:t>
            </a:r>
            <a:r>
              <a:rPr lang="bg-BG" dirty="0"/>
              <a:t> между тях. </a:t>
            </a:r>
          </a:p>
          <a:p>
            <a:pPr algn="just"/>
            <a:r>
              <a:rPr lang="ru-RU" dirty="0"/>
              <a:t>Спазването на тези условия се осигурява на ниво местни административни единици (ниво </a:t>
            </a:r>
            <a:r>
              <a:rPr lang="bg-BG" dirty="0"/>
              <a:t>LAU</a:t>
            </a:r>
            <a:r>
              <a:rPr lang="ru-RU" dirty="0"/>
              <a:t> 2) – землище. </a:t>
            </a:r>
          </a:p>
          <a:p>
            <a:pPr algn="just"/>
            <a:r>
              <a:rPr lang="ru-RU" dirty="0"/>
              <a:t>Държавите-членки трябва да извършат както дефиниране на </a:t>
            </a:r>
            <a:r>
              <a:rPr lang="ru-RU" dirty="0" err="1"/>
              <a:t>районите</a:t>
            </a:r>
            <a:r>
              <a:rPr lang="ru-RU" dirty="0"/>
              <a:t>, </a:t>
            </a:r>
            <a:r>
              <a:rPr lang="ru-RU" dirty="0" err="1"/>
              <a:t>засегнати</a:t>
            </a:r>
            <a:r>
              <a:rPr lang="ru-RU" dirty="0"/>
              <a:t> от </a:t>
            </a:r>
            <a:r>
              <a:rPr lang="ru-RU" dirty="0" err="1"/>
              <a:t>специфични</a:t>
            </a:r>
            <a:r>
              <a:rPr lang="ru-RU" dirty="0"/>
              <a:t> ограничения, така и прецизиране, основано на обективни критерии, с цел да се изключат области, в които има значителни природни ограничения, но те са преодолени чрез:</a:t>
            </a:r>
          </a:p>
          <a:p>
            <a:pPr lvl="1" algn="just"/>
            <a:r>
              <a:rPr lang="ru-RU" dirty="0"/>
              <a:t>инвестиции </a:t>
            </a:r>
          </a:p>
          <a:p>
            <a:pPr lvl="1" algn="just"/>
            <a:r>
              <a:rPr lang="ru-RU" dirty="0"/>
              <a:t>икономическа дейност, </a:t>
            </a:r>
          </a:p>
          <a:p>
            <a:pPr lvl="1" algn="just"/>
            <a:r>
              <a:rPr lang="ru-RU" dirty="0"/>
              <a:t>доказателства за нормална продуктивност на земята, </a:t>
            </a:r>
          </a:p>
          <a:p>
            <a:pPr lvl="1" algn="just"/>
            <a:r>
              <a:rPr lang="ru-RU" dirty="0"/>
              <a:t>производствените методи или системите на отглеждане са компенсирали загубата на доход или добавените разходи, свързани с ограниченията за селскостопанското производство в съответната област.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41778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D2D981-C43B-8245-AE9B-76A4282B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713" y="624110"/>
            <a:ext cx="9134899" cy="1280890"/>
          </a:xfrm>
        </p:spPr>
        <p:txBody>
          <a:bodyPr>
            <a:normAutofit fontScale="90000"/>
          </a:bodyPr>
          <a:lstStyle/>
          <a:p>
            <a:r>
              <a:rPr lang="bg-BG" dirty="0"/>
              <a:t>Насоки на ЕК/Съвместен Изследователски център за прилагане на критериите</a:t>
            </a:r>
            <a:br>
              <a:rPr lang="bg-BG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96C10E-9D15-8F4F-8CEA-A1830AE50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7" y="2133600"/>
            <a:ext cx="9753085" cy="3777622"/>
          </a:xfrm>
        </p:spPr>
        <p:txBody>
          <a:bodyPr>
            <a:normAutofit/>
          </a:bodyPr>
          <a:lstStyle/>
          <a:p>
            <a:r>
              <a:rPr lang="bg-BG" dirty="0"/>
              <a:t>Доклад EUR 26940 (Научен принос при комбинирането на биофизични критерии, залегнали в основата на определянето на границите на земеделските площи, засегнати от специфични ограничения. Методология и информационни справки относно приемливите комбинации от критерии.</a:t>
            </a:r>
            <a:r>
              <a:rPr lang="en-US" dirty="0"/>
              <a:t> </a:t>
            </a:r>
            <a:r>
              <a:rPr lang="bg-BG" dirty="0"/>
              <a:t>Редактори: Ж.М. Терес</a:t>
            </a:r>
            <a:r>
              <a:rPr lang="bg-BG" baseline="30000" dirty="0"/>
              <a:t>1</a:t>
            </a:r>
            <a:r>
              <a:rPr lang="bg-BG" dirty="0"/>
              <a:t>, А.Хагьо</a:t>
            </a:r>
            <a:r>
              <a:rPr lang="bg-BG" baseline="30000" dirty="0"/>
              <a:t>1</a:t>
            </a:r>
            <a:r>
              <a:rPr lang="bg-BG" dirty="0"/>
              <a:t>, А.Уаня</a:t>
            </a:r>
            <a:r>
              <a:rPr lang="bg-BG" baseline="30000" dirty="0"/>
              <a:t>1</a:t>
            </a:r>
            <a:r>
              <a:rPr lang="bg-BG" dirty="0"/>
              <a:t>Съавтори: </a:t>
            </a:r>
            <a:r>
              <a:rPr lang="bg-BG" dirty="0" err="1"/>
              <a:t>Р</a:t>
            </a:r>
            <a:r>
              <a:rPr lang="bg-BG" dirty="0"/>
              <a:t>. Конфалониери</a:t>
            </a:r>
            <a:r>
              <a:rPr lang="bg-BG" baseline="30000" dirty="0"/>
              <a:t>2</a:t>
            </a:r>
            <a:r>
              <a:rPr lang="bg-BG" dirty="0"/>
              <a:t>, </a:t>
            </a:r>
            <a:r>
              <a:rPr lang="bg-BG" dirty="0" err="1"/>
              <a:t>Б</a:t>
            </a:r>
            <a:r>
              <a:rPr lang="bg-BG" dirty="0"/>
              <a:t>. Джоунс</a:t>
            </a:r>
            <a:r>
              <a:rPr lang="bg-BG" baseline="30000" dirty="0"/>
              <a:t>3</a:t>
            </a:r>
            <a:r>
              <a:rPr lang="bg-BG" dirty="0"/>
              <a:t>, К. ван Дипен</a:t>
            </a:r>
            <a:r>
              <a:rPr lang="bg-BG" baseline="30000" dirty="0"/>
              <a:t>4</a:t>
            </a:r>
            <a:r>
              <a:rPr lang="bg-BG" dirty="0"/>
              <a:t>, Й. ван Орсховен</a:t>
            </a:r>
            <a:r>
              <a:rPr lang="bg-BG" baseline="30000" dirty="0"/>
              <a:t>5)</a:t>
            </a:r>
            <a:endParaRPr lang="en-US" dirty="0"/>
          </a:p>
          <a:p>
            <a:r>
              <a:rPr lang="bg-BG" dirty="0"/>
              <a:t>Допълнително уточняване в райони със значителни природни и специфични ограничения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506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9105" y="624110"/>
            <a:ext cx="9495508" cy="1280890"/>
          </a:xfrm>
        </p:spPr>
        <p:txBody>
          <a:bodyPr/>
          <a:lstStyle/>
          <a:p>
            <a:r>
              <a:rPr lang="bg-BG" dirty="0"/>
              <a:t>Почвени критерии и прагове (НР2 и НР3)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4902F6B7-9489-174D-964B-933C556C0C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3864200"/>
              </p:ext>
            </p:extLst>
          </p:nvPr>
        </p:nvGraphicFramePr>
        <p:xfrm>
          <a:off x="687387" y="1519706"/>
          <a:ext cx="11010408" cy="50313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21374">
                  <a:extLst>
                    <a:ext uri="{9D8B030D-6E8A-4147-A177-3AD203B41FA5}">
                      <a16:colId xmlns:a16="http://schemas.microsoft.com/office/drawing/2014/main" xmlns="" val="4291996084"/>
                    </a:ext>
                  </a:extLst>
                </a:gridCol>
                <a:gridCol w="2177432">
                  <a:extLst>
                    <a:ext uri="{9D8B030D-6E8A-4147-A177-3AD203B41FA5}">
                      <a16:colId xmlns:a16="http://schemas.microsoft.com/office/drawing/2014/main" xmlns="" val="3493072857"/>
                    </a:ext>
                  </a:extLst>
                </a:gridCol>
                <a:gridCol w="3834471">
                  <a:extLst>
                    <a:ext uri="{9D8B030D-6E8A-4147-A177-3AD203B41FA5}">
                      <a16:colId xmlns:a16="http://schemas.microsoft.com/office/drawing/2014/main" xmlns="" val="2532807236"/>
                    </a:ext>
                  </a:extLst>
                </a:gridCol>
                <a:gridCol w="3177131">
                  <a:extLst>
                    <a:ext uri="{9D8B030D-6E8A-4147-A177-3AD203B41FA5}">
                      <a16:colId xmlns:a16="http://schemas.microsoft.com/office/drawing/2014/main" xmlns="" val="821962584"/>
                    </a:ext>
                  </a:extLst>
                </a:gridCol>
              </a:tblGrid>
              <a:tr h="476519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/>
                      </a:r>
                      <a:br>
                        <a:rPr lang="bg-BG" sz="1000" dirty="0">
                          <a:effectLst/>
                        </a:rPr>
                      </a:br>
                      <a:r>
                        <a:rPr lang="bg-BG" sz="1000" dirty="0">
                          <a:effectLst/>
                        </a:rPr>
                        <a:t>КРИТЕРИЙ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ОПРЕДЕЛЕНИЕ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ПРАГ</a:t>
                      </a:r>
                      <a:endParaRPr lang="en-US" sz="1000" dirty="0">
                        <a:effectLst/>
                      </a:endParaRPr>
                    </a:p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Регламент ЕС 1305/2013 — Приложение ІІІ (НР2)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Допустимо отклонение ≤ 20% от пределната стойност по Регламент ЕС 1305/2013 (НР3)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843571399"/>
                  </a:ext>
                </a:extLst>
              </a:tr>
              <a:tr h="193183">
                <a:tc rowSpan="3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Недостатъчно отводняване на почвите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tc rowSpan="3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Райони, които са заблатени през голяма част от годината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Влажност на 80 см &gt; 6 месеца, или 40 см &gt; 11 месеца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Без промяна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1939272543"/>
                  </a:ext>
                </a:extLst>
              </a:tr>
              <a:tr h="1803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>
                          <a:effectLst/>
                        </a:rPr>
                        <a:t>Почви с лошо или много лошо отводняване</a:t>
                      </a:r>
                      <a:endParaRPr lang="en-US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Без промяна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419626574"/>
                  </a:ext>
                </a:extLst>
              </a:tr>
              <a:tr h="1416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>
                          <a:effectLst/>
                        </a:rPr>
                        <a:t>Глеевиден цветови профил в дълбочина от 40 см.</a:t>
                      </a:r>
                      <a:endParaRPr lang="en-US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Без промяна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935515482"/>
                  </a:ext>
                </a:extLst>
              </a:tr>
              <a:tr h="515165">
                <a:tc rowSpan="5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Неблагоприятна текстура и </a:t>
                      </a:r>
                      <a:r>
                        <a:rPr lang="bg-BG" sz="1000" dirty="0" err="1">
                          <a:effectLst/>
                        </a:rPr>
                        <a:t>каменливост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tc rowSpan="5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Относително изобилие на глина, утайки, пясък, органична материя (тегловни %) и </a:t>
                      </a:r>
                      <a:r>
                        <a:rPr lang="bg-BG" sz="1000" dirty="0" err="1">
                          <a:effectLst/>
                        </a:rPr>
                        <a:t>грубозърнест</a:t>
                      </a:r>
                      <a:r>
                        <a:rPr lang="bg-BG" sz="1000" dirty="0">
                          <a:effectLst/>
                        </a:rPr>
                        <a:t> материал (</a:t>
                      </a:r>
                      <a:r>
                        <a:rPr lang="bg-BG" sz="1000" dirty="0" err="1">
                          <a:effectLst/>
                        </a:rPr>
                        <a:t>волуметрични</a:t>
                      </a:r>
                      <a:r>
                        <a:rPr lang="bg-BG" sz="1000" dirty="0">
                          <a:effectLst/>
                        </a:rPr>
                        <a:t> %)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15 % от обема на най-горния почвен слой са съставени от </a:t>
                      </a:r>
                      <a:r>
                        <a:rPr lang="bg-BG" sz="1000" dirty="0" err="1">
                          <a:effectLst/>
                        </a:rPr>
                        <a:t>грубозърнест</a:t>
                      </a:r>
                      <a:r>
                        <a:rPr lang="bg-BG" sz="1000" dirty="0">
                          <a:effectLst/>
                        </a:rPr>
                        <a:t> материал, оголени скали, големи скални късове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10% от обема на най-горния почвен слой са съставени от </a:t>
                      </a:r>
                      <a:r>
                        <a:rPr lang="bg-BG" sz="1000" dirty="0" err="1">
                          <a:effectLst/>
                        </a:rPr>
                        <a:t>грубозърнест</a:t>
                      </a:r>
                      <a:r>
                        <a:rPr lang="bg-BG" sz="1000" dirty="0">
                          <a:effectLst/>
                        </a:rPr>
                        <a:t> материал, оголени скали, големи скални късове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4293956637"/>
                  </a:ext>
                </a:extLst>
              </a:tr>
              <a:tr h="4616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 dirty="0">
                          <a:effectLst/>
                        </a:rPr>
                        <a:t>Класът на текстурата в половината или повече (сумарно) от 100 cm от повърхността на почвата е песъчлива, глинесто-песъчлива</a:t>
                      </a:r>
                      <a:endParaRPr lang="en-US" dirty="0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40% песъчлива или глинесто песъчлива в дълбочина от 100 см от повърхностния слой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2781667807"/>
                  </a:ext>
                </a:extLst>
              </a:tr>
              <a:tr h="3378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>
                          <a:effectLst/>
                        </a:rPr>
                        <a:t>Класът на текстурата на повърхностния слой на почвата е тежка глина (</a:t>
                      </a:r>
                      <a:r>
                        <a:rPr lang="bg-BG" sz="100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>
                          <a:effectLst/>
                        </a:rPr>
                        <a:t> 60% глина)</a:t>
                      </a:r>
                      <a:endParaRPr lang="en-US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Текстурата на повърхностния слой на почвата е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50% глина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293861817"/>
                  </a:ext>
                </a:extLst>
              </a:tr>
              <a:tr h="4507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>
                          <a:effectLst/>
                        </a:rPr>
                        <a:t>Органични почви ( </a:t>
                      </a:r>
                      <a:r>
                        <a:rPr lang="bg-BG" sz="100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>
                          <a:effectLst/>
                        </a:rPr>
                        <a:t>30 % органична материя) от минимум 40 см.</a:t>
                      </a:r>
                      <a:endParaRPr lang="en-US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30% органична материя на най-малко 30 см в дълбочина от 100 см от повърхностния слой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467669490"/>
                  </a:ext>
                </a:extLst>
              </a:tr>
              <a:tr h="4250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>
                          <a:effectLst/>
                        </a:rPr>
                        <a:t>Най-горният почвен слой съдържа 30% или повече глина и са налице вертични свойства до 100cm от повърхността на почвата</a:t>
                      </a:r>
                      <a:endParaRPr lang="en-US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Без промяна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2447601744"/>
                  </a:ext>
                </a:extLst>
              </a:tr>
              <a:tr h="502822"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Повърхностна дълбочина на вкореняване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Дълбочина (cm) от повърхността на почвата до консолидирани твърди скали или твърд хоризонт.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Дълбочина на вкореняване </a:t>
                      </a:r>
                      <a:r>
                        <a:rPr lang="bg-BG" sz="1000">
                          <a:effectLst/>
                          <a:sym typeface="Symbol" pitchFamily="2" charset="2"/>
                        </a:rPr>
                        <a:t></a:t>
                      </a:r>
                      <a:r>
                        <a:rPr lang="bg-BG" sz="1000">
                          <a:effectLst/>
                        </a:rPr>
                        <a:t> 30 см.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Дълбочина на вкореняване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</a:t>
                      </a:r>
                      <a:r>
                        <a:rPr lang="bg-BG" sz="1000" dirty="0">
                          <a:effectLst/>
                        </a:rPr>
                        <a:t> 35 см.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extLst>
                  <a:ext uri="{0D108BD9-81ED-4DB2-BD59-A6C34878D82A}">
                    <a16:rowId xmlns:a16="http://schemas.microsoft.com/office/drawing/2014/main" xmlns="" val="1100217087"/>
                  </a:ext>
                </a:extLst>
              </a:tr>
              <a:tr h="301692">
                <a:tc rowSpan="3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>
                          <a:effectLst/>
                        </a:rPr>
                        <a:t>Незадоволителни химични свойства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 anchor="ctr"/>
                </a:tc>
                <a:tc rowSpan="3"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</a:rPr>
                        <a:t>Наличие на соли, обменен натрий, твърде висока киселинност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Съдържание на соли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4 </a:t>
                      </a:r>
                      <a:r>
                        <a:rPr lang="bg-BG" sz="1000" dirty="0" err="1">
                          <a:effectLst/>
                        </a:rPr>
                        <a:t>dS</a:t>
                      </a:r>
                      <a:r>
                        <a:rPr lang="bg-BG" sz="1000" dirty="0">
                          <a:effectLst/>
                        </a:rPr>
                        <a:t>/</a:t>
                      </a:r>
                      <a:r>
                        <a:rPr lang="bg-BG" sz="1000" dirty="0" err="1">
                          <a:effectLst/>
                        </a:rPr>
                        <a:t>м</a:t>
                      </a:r>
                      <a:r>
                        <a:rPr lang="bg-BG" sz="1000" dirty="0">
                          <a:effectLst/>
                        </a:rPr>
                        <a:t> в повърхностния слой на почвата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Съдържание на соли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3,2 </a:t>
                      </a:r>
                      <a:r>
                        <a:rPr lang="bg-BG" sz="1000" dirty="0" err="1">
                          <a:effectLst/>
                        </a:rPr>
                        <a:t>dS</a:t>
                      </a:r>
                      <a:r>
                        <a:rPr lang="bg-BG" sz="1000" dirty="0">
                          <a:effectLst/>
                        </a:rPr>
                        <a:t>/</a:t>
                      </a:r>
                      <a:r>
                        <a:rPr lang="bg-BG" sz="1000" dirty="0" err="1">
                          <a:effectLst/>
                        </a:rPr>
                        <a:t>м</a:t>
                      </a:r>
                      <a:r>
                        <a:rPr lang="bg-BG" sz="1000" dirty="0">
                          <a:effectLst/>
                        </a:rPr>
                        <a:t> в повърхностния слой на почвата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3311789122"/>
                  </a:ext>
                </a:extLst>
              </a:tr>
              <a:tr h="533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 dirty="0">
                          <a:effectLst/>
                        </a:rPr>
                        <a:t>Съдържание на процент обменен натрий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6 в половината или повече от 100 см повърхностен слой на почвата</a:t>
                      </a:r>
                      <a:endParaRPr lang="en-US" dirty="0"/>
                    </a:p>
                  </a:txBody>
                  <a:tcPr marL="30689" marR="30689" marT="0" marB="0"/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>
                          <a:effectLst/>
                        </a:rPr>
                        <a:t>Съдържание на процент обменен натрий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</a:t>
                      </a:r>
                      <a:r>
                        <a:rPr lang="bg-BG" sz="1000" dirty="0">
                          <a:effectLst/>
                        </a:rPr>
                        <a:t> 4,8 в половината или повече от 100 см повърхностен слой на почвата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2415634571"/>
                  </a:ext>
                </a:extLst>
              </a:tr>
              <a:tr h="3379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</a:rPr>
                        <a:t>Киселинност на повърхностния слой на почвата  </a:t>
                      </a:r>
                      <a:r>
                        <a:rPr lang="bg-BG" sz="1000" b="0" dirty="0" err="1">
                          <a:solidFill>
                            <a:schemeClr val="tx1"/>
                          </a:solidFill>
                          <a:effectLst/>
                        </a:rPr>
                        <a:t>pH</a:t>
                      </a:r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</a:rPr>
                        <a:t> (H</a:t>
                      </a:r>
                      <a:r>
                        <a:rPr lang="bg-BG" sz="1000" b="0" baseline="-25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</a:rPr>
                        <a:t>0) </a:t>
                      </a:r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  <a:sym typeface="Symbol" pitchFamily="2" charset="2"/>
                        </a:rPr>
                        <a:t></a:t>
                      </a:r>
                      <a:r>
                        <a:rPr lang="bg-BG" sz="1000" b="0" dirty="0">
                          <a:solidFill>
                            <a:schemeClr val="tx1"/>
                          </a:solidFill>
                          <a:effectLst/>
                        </a:rPr>
                        <a:t> 5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 marL="30689" marR="30689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bg-BG" sz="1000" dirty="0" err="1">
                          <a:effectLst/>
                        </a:rPr>
                        <a:t>рН</a:t>
                      </a:r>
                      <a:r>
                        <a:rPr lang="bg-BG" sz="1000" dirty="0">
                          <a:effectLst/>
                        </a:rPr>
                        <a:t> на повърхностния слой на почвата (H</a:t>
                      </a:r>
                      <a:r>
                        <a:rPr lang="bg-BG" sz="1000" baseline="-25000" dirty="0">
                          <a:effectLst/>
                        </a:rPr>
                        <a:t>2</a:t>
                      </a:r>
                      <a:r>
                        <a:rPr lang="bg-BG" sz="1000" dirty="0">
                          <a:effectLst/>
                        </a:rPr>
                        <a:t>0) </a:t>
                      </a:r>
                      <a:r>
                        <a:rPr lang="bg-BG" sz="1000" dirty="0">
                          <a:effectLst/>
                          <a:sym typeface="Symbol" pitchFamily="2" charset="2"/>
                        </a:rPr>
                        <a:t></a:t>
                      </a:r>
                      <a:r>
                        <a:rPr lang="bg-BG" sz="1000" dirty="0">
                          <a:effectLst/>
                        </a:rPr>
                        <a:t> 5,5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0689" marR="30689" marT="0" marB="0"/>
                </a:tc>
                <a:extLst>
                  <a:ext uri="{0D108BD9-81ED-4DB2-BD59-A6C34878D82A}">
                    <a16:rowId xmlns:a16="http://schemas.microsoft.com/office/drawing/2014/main" xmlns="" val="1304135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500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0ED88D-5B97-7248-9715-83DF1FD54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Отрицателни </a:t>
            </a:r>
            <a:r>
              <a:rPr lang="bg-BG" dirty="0" err="1"/>
              <a:t>синергии</a:t>
            </a:r>
            <a:r>
              <a:rPr lang="bg-BG" dirty="0"/>
              <a:t> между критериите за ограничение (НР3)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3B9146-F4D6-C04D-9936-9A31A5EBCB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4552" y="2133599"/>
            <a:ext cx="4662152" cy="4434625"/>
          </a:xfrm>
        </p:spPr>
        <p:txBody>
          <a:bodyPr>
            <a:normAutofit lnSpcReduction="10000"/>
          </a:bodyPr>
          <a:lstStyle/>
          <a:p>
            <a:r>
              <a:rPr lang="bg-BG" b="1" dirty="0"/>
              <a:t>Климат-почви</a:t>
            </a:r>
            <a:endParaRPr lang="en-US" dirty="0"/>
          </a:p>
          <a:p>
            <a:pPr lvl="1"/>
            <a:r>
              <a:rPr lang="bg-BG" dirty="0"/>
              <a:t>Сухота – каменисти почви</a:t>
            </a:r>
            <a:endParaRPr lang="en-US" dirty="0"/>
          </a:p>
          <a:p>
            <a:pPr lvl="1"/>
            <a:r>
              <a:rPr lang="bg-BG" dirty="0"/>
              <a:t>Сухота – </a:t>
            </a:r>
            <a:r>
              <a:rPr lang="bg-BG" dirty="0" err="1"/>
              <a:t>песъкливи</a:t>
            </a:r>
            <a:r>
              <a:rPr lang="bg-BG" dirty="0"/>
              <a:t> почви</a:t>
            </a:r>
            <a:endParaRPr lang="en-US" dirty="0"/>
          </a:p>
          <a:p>
            <a:pPr lvl="1"/>
            <a:r>
              <a:rPr lang="bg-BG" dirty="0"/>
              <a:t>Сухота – глинести почви</a:t>
            </a:r>
            <a:endParaRPr lang="en-US" dirty="0"/>
          </a:p>
          <a:p>
            <a:pPr lvl="1"/>
            <a:r>
              <a:rPr lang="bg-BG" dirty="0"/>
              <a:t>Сухота – плитки почви</a:t>
            </a:r>
            <a:endParaRPr lang="en-US" dirty="0"/>
          </a:p>
          <a:p>
            <a:pPr lvl="1"/>
            <a:r>
              <a:rPr lang="bg-BG" dirty="0"/>
              <a:t>Сухота – засолени почви</a:t>
            </a:r>
            <a:endParaRPr lang="en-US" dirty="0"/>
          </a:p>
          <a:p>
            <a:pPr lvl="1"/>
            <a:r>
              <a:rPr lang="bg-BG" dirty="0"/>
              <a:t>Сухота – натриево засолени почви </a:t>
            </a:r>
          </a:p>
          <a:p>
            <a:r>
              <a:rPr lang="bg-BG" b="1" dirty="0"/>
              <a:t>Климат – терен</a:t>
            </a:r>
            <a:endParaRPr lang="en-US" dirty="0"/>
          </a:p>
          <a:p>
            <a:pPr lvl="1"/>
            <a:r>
              <a:rPr lang="bg-BG" dirty="0"/>
              <a:t>Сухота – стръмен наклон</a:t>
            </a:r>
          </a:p>
          <a:p>
            <a:r>
              <a:rPr lang="bg-BG" b="1" dirty="0"/>
              <a:t>Почви – терен   </a:t>
            </a:r>
            <a:endParaRPr lang="en-US" dirty="0"/>
          </a:p>
          <a:p>
            <a:pPr lvl="1"/>
            <a:r>
              <a:rPr lang="bg-BG" dirty="0"/>
              <a:t>Каменисти почви – стръмен склон</a:t>
            </a:r>
            <a:endParaRPr lang="en-US" dirty="0"/>
          </a:p>
          <a:p>
            <a:pPr lvl="1"/>
            <a:r>
              <a:rPr lang="bg-BG" dirty="0"/>
              <a:t>Плитки почви – стръмен склон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BA457AF8-9D21-DB40-8748-267DFE42F7C0}"/>
              </a:ext>
            </a:extLst>
          </p:cNvPr>
          <p:cNvSpPr txBox="1">
            <a:spLocks/>
          </p:cNvSpPr>
          <p:nvPr/>
        </p:nvSpPr>
        <p:spPr>
          <a:xfrm>
            <a:off x="6164686" y="2133599"/>
            <a:ext cx="5503573" cy="44346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b="1" dirty="0"/>
              <a:t>Почви-почви</a:t>
            </a:r>
            <a:endParaRPr lang="en-US" dirty="0"/>
          </a:p>
          <a:p>
            <a:pPr lvl="1"/>
            <a:r>
              <a:rPr lang="bg-BG" dirty="0"/>
              <a:t>Каменисти почви – </a:t>
            </a:r>
            <a:r>
              <a:rPr lang="bg-BG" dirty="0" err="1"/>
              <a:t>песъкливи</a:t>
            </a:r>
            <a:r>
              <a:rPr lang="bg-BG" dirty="0"/>
              <a:t> почви</a:t>
            </a:r>
            <a:endParaRPr lang="en-US" dirty="0"/>
          </a:p>
          <a:p>
            <a:pPr lvl="1"/>
            <a:r>
              <a:rPr lang="bg-BG" dirty="0"/>
              <a:t>Каменисти почви – плитки почви</a:t>
            </a:r>
            <a:endParaRPr lang="en-US" dirty="0"/>
          </a:p>
          <a:p>
            <a:pPr lvl="1"/>
            <a:r>
              <a:rPr lang="bg-BG" dirty="0" err="1"/>
              <a:t>Песъкливи</a:t>
            </a:r>
            <a:r>
              <a:rPr lang="bg-BG" dirty="0"/>
              <a:t> почви – плитки почви</a:t>
            </a:r>
            <a:endParaRPr lang="en-US" dirty="0"/>
          </a:p>
          <a:p>
            <a:pPr lvl="1"/>
            <a:r>
              <a:rPr lang="bg-BG" dirty="0" err="1"/>
              <a:t>Песъкливи</a:t>
            </a:r>
            <a:r>
              <a:rPr lang="bg-BG" dirty="0"/>
              <a:t> почви – засолени почви</a:t>
            </a:r>
            <a:endParaRPr lang="en-US" dirty="0"/>
          </a:p>
          <a:p>
            <a:pPr lvl="1"/>
            <a:r>
              <a:rPr lang="bg-BG" dirty="0"/>
              <a:t>Глинести  почви – плитки почви</a:t>
            </a:r>
            <a:endParaRPr lang="en-US" dirty="0"/>
          </a:p>
          <a:p>
            <a:pPr lvl="1"/>
            <a:r>
              <a:rPr lang="bg-BG" dirty="0"/>
              <a:t>Глинести почви – засолени почви</a:t>
            </a:r>
            <a:endParaRPr lang="en-US" dirty="0"/>
          </a:p>
          <a:p>
            <a:pPr lvl="1"/>
            <a:r>
              <a:rPr lang="bg-BG" dirty="0"/>
              <a:t>Глинести почви – натриево засолени почви</a:t>
            </a:r>
            <a:endParaRPr lang="en-US" dirty="0"/>
          </a:p>
          <a:p>
            <a:pPr lvl="1"/>
            <a:r>
              <a:rPr lang="bg-BG" dirty="0"/>
              <a:t>Глинести почви – кисели почви</a:t>
            </a:r>
            <a:endParaRPr lang="en-US" dirty="0"/>
          </a:p>
          <a:p>
            <a:pPr lvl="1"/>
            <a:r>
              <a:rPr lang="bg-BG" dirty="0"/>
              <a:t>Плитки почви – засолени почви</a:t>
            </a:r>
            <a:endParaRPr lang="en-US" dirty="0"/>
          </a:p>
          <a:p>
            <a:pPr lvl="1"/>
            <a:r>
              <a:rPr lang="bg-BG" dirty="0"/>
              <a:t>Плитки почви – натриево засолени почви</a:t>
            </a:r>
            <a:endParaRPr lang="en-US" dirty="0"/>
          </a:p>
          <a:p>
            <a:pPr lvl="1"/>
            <a:r>
              <a:rPr lang="bg-BG" dirty="0"/>
              <a:t>Засолени почви – натриево засолени почви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86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Използвана почвена информация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323838"/>
            <a:ext cx="10817224" cy="541563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err="1"/>
              <a:t>Цифрови</a:t>
            </a:r>
            <a:r>
              <a:rPr lang="ru-RU" dirty="0"/>
              <a:t> </a:t>
            </a:r>
            <a:r>
              <a:rPr lang="ru-RU" dirty="0" err="1"/>
              <a:t>карти</a:t>
            </a:r>
            <a:r>
              <a:rPr lang="ru-RU" dirty="0"/>
              <a:t> на </a:t>
            </a:r>
            <a:r>
              <a:rPr lang="ru-RU" dirty="0" err="1"/>
              <a:t>границите</a:t>
            </a:r>
            <a:r>
              <a:rPr lang="ru-RU" dirty="0"/>
              <a:t> на </a:t>
            </a:r>
            <a:r>
              <a:rPr lang="ru-RU" dirty="0" err="1"/>
              <a:t>почвените</a:t>
            </a:r>
            <a:r>
              <a:rPr lang="ru-RU" dirty="0"/>
              <a:t> </a:t>
            </a:r>
            <a:r>
              <a:rPr lang="ru-RU" dirty="0" err="1"/>
              <a:t>единици</a:t>
            </a:r>
            <a:r>
              <a:rPr lang="ru-RU" dirty="0"/>
              <a:t> на </a:t>
            </a:r>
            <a:r>
              <a:rPr lang="ru-RU" dirty="0" err="1"/>
              <a:t>територията</a:t>
            </a:r>
            <a:r>
              <a:rPr lang="ru-RU" dirty="0"/>
              <a:t> на </a:t>
            </a:r>
            <a:r>
              <a:rPr lang="ru-RU" dirty="0" err="1"/>
              <a:t>земеделските</a:t>
            </a:r>
            <a:r>
              <a:rPr lang="ru-RU" dirty="0"/>
              <a:t> </a:t>
            </a:r>
            <a:r>
              <a:rPr lang="ru-RU" dirty="0" err="1"/>
              <a:t>земи</a:t>
            </a:r>
            <a:r>
              <a:rPr lang="ru-RU" dirty="0"/>
              <a:t> в </a:t>
            </a:r>
            <a:r>
              <a:rPr lang="ru-RU" dirty="0" err="1"/>
              <a:t>страната</a:t>
            </a:r>
            <a:r>
              <a:rPr lang="ru-RU" dirty="0"/>
              <a:t>, </a:t>
            </a:r>
            <a:r>
              <a:rPr lang="ru-RU" dirty="0" err="1"/>
              <a:t>очертани</a:t>
            </a:r>
            <a:r>
              <a:rPr lang="ru-RU" dirty="0"/>
              <a:t> </a:t>
            </a:r>
            <a:r>
              <a:rPr lang="ru-RU" dirty="0" err="1"/>
              <a:t>въз</a:t>
            </a:r>
            <a:r>
              <a:rPr lang="ru-RU" dirty="0"/>
              <a:t> основа на </a:t>
            </a:r>
            <a:r>
              <a:rPr lang="ru-RU" dirty="0" err="1"/>
              <a:t>едромащабните</a:t>
            </a:r>
            <a:r>
              <a:rPr lang="ru-RU" dirty="0"/>
              <a:t> почвени проучвания М 1: 10 000 и 1: 25 000, извършени в периода между 1949 и 1992 г., </a:t>
            </a:r>
            <a:r>
              <a:rPr lang="ru-RU" dirty="0" err="1"/>
              <a:t>осъвременени</a:t>
            </a:r>
            <a:r>
              <a:rPr lang="ru-RU" dirty="0"/>
              <a:t> чрез </a:t>
            </a:r>
            <a:r>
              <a:rPr lang="ru-RU" dirty="0" err="1"/>
              <a:t>спътникови</a:t>
            </a:r>
            <a:r>
              <a:rPr lang="ru-RU" dirty="0"/>
              <a:t> и </a:t>
            </a:r>
            <a:r>
              <a:rPr lang="ru-RU" dirty="0" err="1"/>
              <a:t>аеро</a:t>
            </a:r>
            <a:r>
              <a:rPr lang="ru-RU" dirty="0"/>
              <a:t>-фотоснимки след 2000 г.  </a:t>
            </a:r>
          </a:p>
          <a:p>
            <a:pPr algn="just"/>
            <a:r>
              <a:rPr lang="ru-RU" dirty="0"/>
              <a:t>Бази </a:t>
            </a:r>
            <a:r>
              <a:rPr lang="ru-RU" dirty="0" err="1"/>
              <a:t>данни</a:t>
            </a:r>
            <a:r>
              <a:rPr lang="ru-RU" dirty="0"/>
              <a:t> за </a:t>
            </a:r>
            <a:r>
              <a:rPr lang="ru-RU" dirty="0" err="1"/>
              <a:t>почвените</a:t>
            </a:r>
            <a:r>
              <a:rPr lang="ru-RU" dirty="0"/>
              <a:t> профили в </a:t>
            </a:r>
            <a:r>
              <a:rPr lang="ru-RU" dirty="0" err="1"/>
              <a:t>електронен</a:t>
            </a:r>
            <a:r>
              <a:rPr lang="ru-RU" dirty="0"/>
              <a:t> формат, </a:t>
            </a:r>
            <a:r>
              <a:rPr lang="ru-RU" dirty="0" err="1"/>
              <a:t>основани</a:t>
            </a:r>
            <a:r>
              <a:rPr lang="ru-RU" dirty="0"/>
              <a:t> на </a:t>
            </a:r>
            <a:r>
              <a:rPr lang="ru-RU" dirty="0" err="1"/>
              <a:t>едромащабните</a:t>
            </a:r>
            <a:r>
              <a:rPr lang="ru-RU" dirty="0"/>
              <a:t> </a:t>
            </a:r>
            <a:r>
              <a:rPr lang="ru-RU" dirty="0" err="1"/>
              <a:t>почвени</a:t>
            </a:r>
            <a:r>
              <a:rPr lang="ru-RU" dirty="0"/>
              <a:t> </a:t>
            </a:r>
            <a:r>
              <a:rPr lang="ru-RU" dirty="0" err="1"/>
              <a:t>проучвания</a:t>
            </a:r>
            <a:r>
              <a:rPr lang="ru-RU" dirty="0"/>
              <a:t> и </a:t>
            </a:r>
            <a:r>
              <a:rPr lang="ru-RU" dirty="0" err="1"/>
              <a:t>научни</a:t>
            </a:r>
            <a:r>
              <a:rPr lang="ru-RU" dirty="0"/>
              <a:t> и научно-</a:t>
            </a:r>
            <a:r>
              <a:rPr lang="ru-RU" dirty="0" err="1"/>
              <a:t>приложни</a:t>
            </a:r>
            <a:r>
              <a:rPr lang="ru-RU" dirty="0"/>
              <a:t> </a:t>
            </a:r>
            <a:r>
              <a:rPr lang="ru-RU" dirty="0" err="1"/>
              <a:t>изследвания</a:t>
            </a:r>
            <a:r>
              <a:rPr lang="ru-RU" dirty="0"/>
              <a:t> след 2000 г.</a:t>
            </a:r>
          </a:p>
          <a:p>
            <a:pPr algn="just"/>
            <a:r>
              <a:rPr lang="bg-BG" dirty="0"/>
              <a:t>Почвените единици са кодирани въз основа на данни от почвени профили:</a:t>
            </a:r>
          </a:p>
          <a:p>
            <a:pPr marL="0" indent="0" algn="just">
              <a:buNone/>
            </a:pPr>
            <a:endParaRPr lang="bg-BG" dirty="0"/>
          </a:p>
          <a:p>
            <a:pPr marL="0" indent="0" algn="just">
              <a:buNone/>
            </a:pPr>
            <a:endParaRPr lang="bg-BG" dirty="0"/>
          </a:p>
          <a:p>
            <a:pPr lvl="1" algn="just"/>
            <a:r>
              <a:rPr lang="bg-BG" dirty="0"/>
              <a:t>N</a:t>
            </a:r>
            <a:r>
              <a:rPr lang="bg-BG" baseline="30000" dirty="0"/>
              <a:t>a</a:t>
            </a:r>
            <a:r>
              <a:rPr lang="ru-RU" dirty="0"/>
              <a:t> е бонитетната категория на земята при неполивни условия; </a:t>
            </a:r>
          </a:p>
          <a:p>
            <a:pPr lvl="1" algn="just"/>
            <a:r>
              <a:rPr lang="bg-BG" dirty="0" err="1"/>
              <a:t>N</a:t>
            </a:r>
            <a:r>
              <a:rPr lang="bg-BG" baseline="30000" dirty="0" err="1"/>
              <a:t>b</a:t>
            </a:r>
            <a:r>
              <a:rPr lang="ru-RU" dirty="0"/>
              <a:t> е бонитетния бал; </a:t>
            </a:r>
          </a:p>
          <a:p>
            <a:pPr lvl="1" algn="just"/>
            <a:r>
              <a:rPr lang="bg-BG" dirty="0"/>
              <a:t>SU</a:t>
            </a:r>
            <a:r>
              <a:rPr lang="ru-RU" dirty="0"/>
              <a:t> е код за почвената катрографска единица; </a:t>
            </a:r>
          </a:p>
          <a:p>
            <a:pPr lvl="1" algn="just"/>
            <a:r>
              <a:rPr lang="bg-BG" dirty="0" err="1"/>
              <a:t>Sv</a:t>
            </a:r>
            <a:r>
              <a:rPr lang="ru-RU" dirty="0"/>
              <a:t> е под-вид код за степен на почвена ерозия или мощност на хумусния хоризонт; </a:t>
            </a:r>
          </a:p>
          <a:p>
            <a:pPr lvl="1" algn="just"/>
            <a:r>
              <a:rPr lang="bg-BG" dirty="0"/>
              <a:t>T</a:t>
            </a:r>
            <a:r>
              <a:rPr lang="ru-RU" dirty="0"/>
              <a:t> е код за почвената текстура, </a:t>
            </a:r>
          </a:p>
          <a:p>
            <a:pPr lvl="1" algn="just"/>
            <a:r>
              <a:rPr lang="bg-BG" dirty="0" err="1"/>
              <a:t>St</a:t>
            </a:r>
            <a:r>
              <a:rPr lang="ru-RU" dirty="0"/>
              <a:t> е код за почвена каменистост, </a:t>
            </a:r>
          </a:p>
          <a:p>
            <a:pPr lvl="1" algn="just"/>
            <a:r>
              <a:rPr lang="ru-RU" dirty="0"/>
              <a:t>Р е код за </a:t>
            </a:r>
            <a:r>
              <a:rPr lang="ru-RU" dirty="0" err="1"/>
              <a:t>почвообразуващия</a:t>
            </a:r>
            <a:r>
              <a:rPr lang="ru-RU" dirty="0"/>
              <a:t> материал</a:t>
            </a:r>
          </a:p>
          <a:p>
            <a:pPr lvl="1" algn="just"/>
            <a:endParaRPr lang="bg-BG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249976" y="3228837"/>
          <a:ext cx="1669142" cy="778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850531" imgH="393529" progId="Equation.3">
                  <p:embed/>
                </p:oleObj>
              </mc:Choice>
              <mc:Fallback>
                <p:oleObj r:id="rId3" imgW="850531" imgH="393529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976" y="3228837"/>
                        <a:ext cx="1669142" cy="7789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4968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0700" y="2133600"/>
            <a:ext cx="9969500" cy="4292600"/>
          </a:xfrm>
        </p:spPr>
        <p:txBody>
          <a:bodyPr/>
          <a:lstStyle/>
          <a:p>
            <a:pPr algn="just"/>
            <a:r>
              <a:rPr lang="bg-BG" dirty="0"/>
              <a:t>Оценката на производителността на земята се основава на най-важните фактори за развитието на земеделските растения и продуктивността на земите, като </a:t>
            </a:r>
            <a:r>
              <a:rPr lang="bg-BG" dirty="0" err="1"/>
              <a:t>бонитетният</a:t>
            </a:r>
            <a:r>
              <a:rPr lang="bg-BG" dirty="0"/>
              <a:t> бал на земята (от 0 до 100) по отношение на специфичните изисквания към културата се определя за 22 култури чрез 9 основни характеристики на почвата</a:t>
            </a:r>
          </a:p>
          <a:p>
            <a:pPr algn="just"/>
            <a:r>
              <a:rPr lang="bg-BG" dirty="0"/>
              <a:t>Изчислената 80-процентна стойност на средно-претегления </a:t>
            </a:r>
            <a:r>
              <a:rPr lang="bg-BG" dirty="0" err="1"/>
              <a:t>бонитетен</a:t>
            </a:r>
            <a:r>
              <a:rPr lang="bg-BG" dirty="0"/>
              <a:t> бал на земеделските земи за цялата територия на страната съответства на </a:t>
            </a:r>
            <a:r>
              <a:rPr lang="bg-BG" dirty="0" err="1"/>
              <a:t>бонитетна</a:t>
            </a:r>
            <a:r>
              <a:rPr lang="bg-BG" dirty="0"/>
              <a:t> категория 6, Т.е. землища с </a:t>
            </a:r>
            <a:r>
              <a:rPr lang="en-US" b="1" dirty="0"/>
              <a:t>CAT</a:t>
            </a:r>
            <a:r>
              <a:rPr lang="en-US" b="1" baseline="-25000" dirty="0"/>
              <a:t>MW</a:t>
            </a:r>
            <a:r>
              <a:rPr lang="ru-RU" dirty="0"/>
              <a:t> ≥ 6</a:t>
            </a:r>
            <a:r>
              <a:rPr lang="bg-BG" dirty="0"/>
              <a:t> трябва да се приемат като административни единици, в които ограниченията, основани на биофизичните критерии не са преодолени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5B542F8F-563C-F849-B650-3B9763738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0701" y="624110"/>
            <a:ext cx="9713912" cy="1280890"/>
          </a:xfrm>
        </p:spPr>
        <p:txBody>
          <a:bodyPr>
            <a:normAutofit fontScale="90000"/>
          </a:bodyPr>
          <a:lstStyle/>
          <a:p>
            <a:r>
              <a:rPr lang="bg-BG" sz="3100" dirty="0"/>
              <a:t>Прецизиране на площите, различни от планинските, засегнати от специфични ограничения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60729727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3894</TotalTime>
  <Words>1289</Words>
  <Application>Microsoft Office PowerPoint</Application>
  <PresentationFormat>Custom</PresentationFormat>
  <Paragraphs>117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Wisp</vt:lpstr>
      <vt:lpstr>Equation.3</vt:lpstr>
      <vt:lpstr>Почвени критерии за предефиниране на земеделските райони в България, различни от планинските, засегнати от други специфични ограничения</vt:lpstr>
      <vt:lpstr>Съдържание</vt:lpstr>
      <vt:lpstr>Регламент 1305/2013 </vt:lpstr>
      <vt:lpstr>Регламент 1305/2013</vt:lpstr>
      <vt:lpstr>Насоки на ЕК/Съвместен Изследователски център за прилагане на критериите </vt:lpstr>
      <vt:lpstr>Почвени критерии и прагове (НР2 и НР3)</vt:lpstr>
      <vt:lpstr>Отрицателни синергии между критериите за ограничение (НР3)</vt:lpstr>
      <vt:lpstr>Използвана почвена информация</vt:lpstr>
      <vt:lpstr>Прецизиране на площите, различни от планинските, засегнати от специфични ограничения </vt:lpstr>
      <vt:lpstr>Резултат – землища  в райони, различни от планинските, засегнати от специфични природни ограничения (НР3)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Svetla Rousseva</dc:creator>
  <cp:lastModifiedBy>Snezhana Grigorova</cp:lastModifiedBy>
  <cp:revision>62</cp:revision>
  <dcterms:created xsi:type="dcterms:W3CDTF">2019-09-24T07:35:35Z</dcterms:created>
  <dcterms:modified xsi:type="dcterms:W3CDTF">2020-01-13T13:14:16Z</dcterms:modified>
</cp:coreProperties>
</file>