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768" r:id="rId2"/>
    <p:sldMasterId id="2147483828" r:id="rId3"/>
    <p:sldMasterId id="2147483864" r:id="rId4"/>
  </p:sldMasterIdLst>
  <p:notesMasterIdLst>
    <p:notesMasterId r:id="rId11"/>
  </p:notesMasterIdLst>
  <p:sldIdLst>
    <p:sldId id="256" r:id="rId5"/>
    <p:sldId id="262" r:id="rId6"/>
    <p:sldId id="257" r:id="rId7"/>
    <p:sldId id="270" r:id="rId8"/>
    <p:sldId id="267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27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0443" autoAdjust="0"/>
  </p:normalViewPr>
  <p:slideViewPr>
    <p:cSldViewPr>
      <p:cViewPr varScale="1">
        <p:scale>
          <a:sx n="105" d="100"/>
          <a:sy n="105" d="100"/>
        </p:scale>
        <p:origin x="-17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322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rigorg\Desktop\RDP%202014-2020%20ARM%202018_12_31_measur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Year%20doc\&#1048;&#1079;&#1087;&#1098;&#1083;&#1085;&#1077;&#1085;&#1080;&#1077;%20&#1085;&#1072;%20&#1055;&#1056;&#1057;&#1056;%202014-2020\&#1048;&#1079;&#1087;&#1098;&#1083;&#1085;&#1077;&#1085;&#1080;&#1077;%20&#1085;&#1072;%20&#1055;&#1056;&#1057;&#1056;%202014-2020%20&#1082;&#1098;&#1084;%2030.10.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AP_2015\Za%20semi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QL.xlsb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121\All_stat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pivotSource>
    <c:name>[RDP 2014-2020 ARM 2018_12_31_measures.xlsx]Sheet1!PivotTable1</c:name>
    <c:fmtId val="6"/>
  </c:pivotSource>
  <c:chart>
    <c:autoTitleDeleted val="1"/>
    <c:pivotFmts>
      <c:pivotFmt>
        <c:idx val="0"/>
      </c:pivotFmt>
      <c:pivotFmt>
        <c:idx val="1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2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3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4"/>
        <c:dLbl>
          <c:idx val="0"/>
          <c:spPr/>
          <c:txPr>
            <a:bodyPr/>
            <a:lstStyle/>
            <a:p>
              <a:pPr>
                <a:defRPr b="1"/>
              </a:pPr>
              <a:endParaRPr lang="en-US"/>
            </a:p>
          </c:txPr>
          <c:showLegendKey val="1"/>
          <c:showVal val="1"/>
          <c:showCatName val="1"/>
          <c:showSerName val="1"/>
          <c:showPercent val="1"/>
          <c:showBubbleSize val="1"/>
        </c:dLbl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</c:pivotFmt>
      <c:pivotFmt>
        <c:idx val="10"/>
      </c:pivotFmt>
      <c:pivotFmt>
        <c:idx val="11"/>
      </c:pivotFmt>
      <c:pivotFmt>
        <c:idx val="12"/>
      </c:pivotFmt>
      <c:pivotFmt>
        <c:idx val="13"/>
      </c:pivotFmt>
      <c:pivotFmt>
        <c:idx val="14"/>
      </c:pivotFmt>
      <c:pivotFmt>
        <c:idx val="15"/>
      </c:pivotFmt>
      <c:pivotFmt>
        <c:idx val="16"/>
      </c:pivotFmt>
      <c:pivotFmt>
        <c:idx val="17"/>
        <c:marker>
          <c:symbol val="none"/>
        </c:marker>
      </c:pivotFmt>
      <c:pivotFmt>
        <c:idx val="18"/>
        <c:marker>
          <c:symbol val="none"/>
        </c:marker>
      </c:pivotFmt>
      <c:pivotFmt>
        <c:idx val="19"/>
        <c:marker>
          <c:symbol val="none"/>
        </c:marker>
      </c:pivotFmt>
      <c:pivotFmt>
        <c:idx val="20"/>
        <c:marker>
          <c:symbol val="none"/>
        </c:marker>
      </c:pivotFmt>
      <c:pivotFmt>
        <c:idx val="21"/>
        <c:marker>
          <c:symbol val="none"/>
        </c:marker>
      </c:pivotFmt>
      <c:pivotFmt>
        <c:idx val="22"/>
        <c:marker>
          <c:symbol val="none"/>
        </c:marker>
      </c:pivotFmt>
      <c:pivotFmt>
        <c:idx val="23"/>
        <c:marker>
          <c:symbol val="none"/>
        </c:marker>
      </c:pivotFmt>
      <c:pivotFmt>
        <c:idx val="24"/>
        <c:marker>
          <c:symbol val="none"/>
        </c:marker>
      </c:pivotFmt>
      <c:pivotFmt>
        <c:idx val="25"/>
        <c:marker>
          <c:symbol val="none"/>
        </c:marker>
      </c:pivotFmt>
      <c:pivotFmt>
        <c:idx val="26"/>
        <c:marker>
          <c:symbol val="none"/>
        </c:marker>
      </c:pivotFmt>
      <c:pivotFmt>
        <c:idx val="27"/>
        <c:marker>
          <c:symbol val="none"/>
        </c:marker>
      </c:pivotFmt>
      <c:pivotFmt>
        <c:idx val="28"/>
        <c:marker>
          <c:symbol val="none"/>
        </c:marker>
      </c:pivotFmt>
      <c:pivotFmt>
        <c:idx val="29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0"/>
        <c:marker>
          <c:symbol val="none"/>
        </c:marker>
      </c:pivotFmt>
      <c:pivotFmt>
        <c:idx val="31"/>
        <c:marker>
          <c:symbol val="none"/>
        </c:marker>
      </c:pivotFmt>
      <c:pivotFmt>
        <c:idx val="32"/>
        <c:marker>
          <c:symbol val="none"/>
        </c:marker>
      </c:pivotFmt>
      <c:pivotFmt>
        <c:idx val="33"/>
        <c:marker>
          <c:symbol val="none"/>
        </c:marker>
      </c:pivotFmt>
      <c:pivotFmt>
        <c:idx val="34"/>
        <c:marker>
          <c:symbol val="none"/>
        </c:marker>
      </c:pivotFmt>
      <c:pivotFmt>
        <c:idx val="35"/>
        <c:marker>
          <c:symbol val="none"/>
        </c:marker>
      </c:pivotFmt>
      <c:pivotFmt>
        <c:idx val="36"/>
        <c:marker>
          <c:symbol val="none"/>
        </c:marker>
      </c:pivotFmt>
      <c:pivotFmt>
        <c:idx val="37"/>
        <c:marker>
          <c:symbol val="none"/>
        </c:marker>
      </c:pivotFmt>
      <c:pivotFmt>
        <c:idx val="38"/>
        <c:marker>
          <c:symbol val="none"/>
        </c:marker>
      </c:pivotFmt>
      <c:pivotFmt>
        <c:idx val="39"/>
        <c:marker>
          <c:symbol val="none"/>
        </c:marker>
      </c:pivotFmt>
      <c:pivotFmt>
        <c:idx val="40"/>
        <c:marker>
          <c:symbol val="none"/>
        </c:marker>
      </c:pivotFmt>
      <c:pivotFmt>
        <c:idx val="41"/>
        <c:marker>
          <c:symbol val="none"/>
        </c:marker>
      </c:pivotFmt>
      <c:pivotFmt>
        <c:idx val="4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view3D>
      <c:rotX val="-1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Sheet1!$K$3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cat>
            <c:strRef>
              <c:f>Sheet1!$J$4:$J$16</c:f>
              <c:strCache>
                <c:ptCount val="12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</c:strCache>
            </c:strRef>
          </c:cat>
          <c:val>
            <c:numRef>
              <c:f>Sheet1!$K$4:$K$16</c:f>
              <c:numCache>
                <c:formatCode>General</c:formatCode>
                <c:ptCount val="12"/>
                <c:pt idx="0">
                  <c:v>1463</c:v>
                </c:pt>
                <c:pt idx="1">
                  <c:v>1446</c:v>
                </c:pt>
                <c:pt idx="2">
                  <c:v>1781</c:v>
                </c:pt>
                <c:pt idx="3">
                  <c:v>1972</c:v>
                </c:pt>
                <c:pt idx="4">
                  <c:v>2630</c:v>
                </c:pt>
                <c:pt idx="5">
                  <c:v>5180</c:v>
                </c:pt>
                <c:pt idx="6">
                  <c:v>4768</c:v>
                </c:pt>
                <c:pt idx="7">
                  <c:v>8507</c:v>
                </c:pt>
                <c:pt idx="8">
                  <c:v>9956</c:v>
                </c:pt>
                <c:pt idx="9">
                  <c:v>9687</c:v>
                </c:pt>
                <c:pt idx="10">
                  <c:v>8328</c:v>
                </c:pt>
                <c:pt idx="11">
                  <c:v>8080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75467008"/>
        <c:axId val="75468800"/>
        <c:axId val="0"/>
      </c:bar3DChart>
      <c:catAx>
        <c:axId val="75467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75468800"/>
        <c:crosses val="autoZero"/>
        <c:auto val="1"/>
        <c:lblAlgn val="ctr"/>
        <c:lblOffset val="100"/>
        <c:noMultiLvlLbl val="0"/>
      </c:catAx>
      <c:valAx>
        <c:axId val="75468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5467008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2">
          <a:lumMod val="60000"/>
          <a:lumOff val="40000"/>
        </a:schemeClr>
      </a:solidFill>
    </a:ln>
    <a:effectLst>
      <a:outerShdw blurRad="50800" dist="50800" dir="5400000" algn="ctr" rotWithShape="0">
        <a:schemeClr val="tx2">
          <a:lumMod val="60000"/>
          <a:lumOff val="40000"/>
        </a:schemeClr>
      </a:outerShdw>
    </a:effectLst>
    <a:scene3d>
      <a:camera prst="orthographicFront"/>
      <a:lightRig rig="threePt" dir="t"/>
    </a:scene3d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[Изпълнение на ПРСР 2014-2020 към 30.10.2017.xlsx]Sheet1!PivotTable2</c:name>
    <c:fmtId val="-1"/>
  </c:pivotSource>
  <c:chart>
    <c:autoTitleDeleted val="1"/>
    <c:pivotFmts>
      <c:pivotFmt>
        <c:idx val="0"/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Sheet1!$G$1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2910872843022285E-2"/>
                  <c:y val="-0.172636154855643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941698777014575E-2"/>
                  <c:y val="-1.5273540026246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693723125034902E-2"/>
                  <c:y val="2.63820538057742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Sheet1!$F$2:$F$5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3"/>
                <c:pt idx="0">
                  <c:v>5351</c:v>
                </c:pt>
                <c:pt idx="1">
                  <c:v>4235</c:v>
                </c:pt>
                <c:pt idx="2">
                  <c:v>2553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258309938023613"/>
          <c:y val="0.56806422781576571"/>
          <c:w val="0.24311330764505501"/>
          <c:h val="0.27968257874015751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pivotSource>
    <c:name>[Za semi.xlsx]Направления!PivotTable7</c:name>
    <c:fmtId val="-1"/>
  </c:pivotSource>
  <c:chart>
    <c:autoTitleDeleted val="1"/>
    <c:pivotFmts>
      <c:pivotFmt>
        <c:idx val="0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4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layout>
            <c:manualLayout>
              <c:x val="-9.166666666666666E-2"/>
              <c:y val="1.8518518518518517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8.0555555555555575E-2"/>
              <c:y val="-5.5555555555555601E-2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Направления!$AA$3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9.7971425772244852E-2"/>
                  <c:y val="-0.184684684684684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146368281532335"/>
                  <c:y val="0.108608569199120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627565353498132"/>
                  <c:y val="-0.10060048237213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Направления!$Z$4:$Z$7</c:f>
              <c:strCache>
                <c:ptCount val="3"/>
                <c:pt idx="0">
                  <c:v>Мярка 10</c:v>
                </c:pt>
                <c:pt idx="1">
                  <c:v>Мярка 11</c:v>
                </c:pt>
                <c:pt idx="2">
                  <c:v>Мярка 214</c:v>
                </c:pt>
              </c:strCache>
            </c:strRef>
          </c:cat>
          <c:val>
            <c:numRef>
              <c:f>Направления!$AA$4:$AA$7</c:f>
              <c:numCache>
                <c:formatCode>General</c:formatCode>
                <c:ptCount val="3"/>
                <c:pt idx="0">
                  <c:v>5539</c:v>
                </c:pt>
                <c:pt idx="1">
                  <c:v>4255</c:v>
                </c:pt>
                <c:pt idx="2">
                  <c:v>1879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666695295237275"/>
          <c:y val="0.65058026530467472"/>
          <c:w val="0.26485533528984756"/>
          <c:h val="0.25115157480314959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[All_statis.xlsx]Sheet2!PivotTable4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delete val="1"/>
        </c:dLbl>
      </c:pivotFmt>
      <c:pivotFmt>
        <c:idx val="1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"/>
        <c:marker>
          <c:symbol val="none"/>
        </c:marker>
        <c:dLbl>
          <c:idx val="0"/>
          <c:delete val="1"/>
        </c:dLbl>
      </c:pivotFmt>
      <c:pivotFmt>
        <c:idx val="4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5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6"/>
        <c:marker>
          <c:symbol val="none"/>
        </c:marker>
        <c:dLbl>
          <c:idx val="0"/>
          <c:delete val="1"/>
        </c:dLbl>
      </c:pivotFmt>
      <c:pivotFmt>
        <c:idx val="7"/>
        <c:dLbl>
          <c:idx val="0"/>
          <c:layout>
            <c:manualLayout>
              <c:x val="7.4999999999999997E-2"/>
              <c:y val="-0.18055555555555555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layout>
            <c:manualLayout>
              <c:x val="-7.2222222222222243E-2"/>
              <c:y val="-0.11574074074074074"/>
            </c:manualLayout>
          </c:layout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Sheet2!$F$27</c:f>
              <c:strCache>
                <c:ptCount val="1"/>
                <c:pt idx="0">
                  <c:v>Total</c:v>
                </c:pt>
              </c:strCache>
            </c:strRef>
          </c:tx>
          <c:explosion val="23"/>
          <c:dLbls>
            <c:dLbl>
              <c:idx val="0"/>
              <c:layout>
                <c:manualLayout>
                  <c:x val="7.0670424010271099E-2"/>
                  <c:y val="-0.322712289640265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7083460892557751E-3"/>
                  <c:y val="-0.23338775667747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Sheet2!$E$28:$E$30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Sheet2!$F$28:$F$30</c:f>
              <c:numCache>
                <c:formatCode>General</c:formatCode>
                <c:ptCount val="2"/>
                <c:pt idx="0">
                  <c:v>5576</c:v>
                </c:pt>
                <c:pt idx="1">
                  <c:v>3848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[SQL.xlsb]Sheet1!PivotTable4</c:name>
    <c:fmtId val="3"/>
  </c:pivotSource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2019</a:t>
            </a:r>
            <a:endParaRPr lang="en-US" dirty="0"/>
          </a:p>
        </c:rich>
      </c:tx>
      <c:layout/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</c:pivotFmts>
    <c:view3D>
      <c:rotX val="50"/>
      <c:rotY val="0"/>
      <c:rAngAx val="0"/>
      <c:perspective val="11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Sheet1!$B$15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6349019364705395E-2"/>
                  <c:y val="-0.27518320209973751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030504061008122"/>
                  <c:y val="-0.12572860892388452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Sheet1!$A$16:$A$18</c:f>
              <c:strCache>
                <c:ptCount val="2"/>
                <c:pt idx="0">
                  <c:v>Мярка 10</c:v>
                </c:pt>
                <c:pt idx="1">
                  <c:v>Мярка 11</c:v>
                </c:pt>
              </c:strCache>
            </c:strRef>
          </c:cat>
          <c:val>
            <c:numRef>
              <c:f>Sheet1!$B$16:$B$18</c:f>
              <c:numCache>
                <c:formatCode>General</c:formatCode>
                <c:ptCount val="2"/>
                <c:pt idx="0">
                  <c:v>5428</c:v>
                </c:pt>
                <c:pt idx="1">
                  <c:v>3713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[All_statis.xlsx]Sheet2!PivotTable5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</c:dLbl>
      </c:pivotFmt>
      <c:pivotFmt>
        <c:idx val="1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</c:dLbl>
      </c:pivotFmt>
      <c:pivotFmt>
        <c:idx val="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bestFit"/>
          <c:showLegendKey val="0"/>
          <c:showVal val="0"/>
          <c:showCatName val="1"/>
          <c:showSerName val="0"/>
          <c:showPercent val="0"/>
          <c:showBubbleSize val="0"/>
        </c:dLbl>
      </c:pivotFmt>
    </c:pivotFmts>
    <c:view3D>
      <c:rotX val="4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Sheet2!$K$56</c:f>
              <c:strCache>
                <c:ptCount val="1"/>
                <c:pt idx="0">
                  <c:v>Total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8.8880470408573484E-2"/>
                  <c:y val="-3.948671943568658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0684520373170511E-2"/>
                  <c:y val="-1.708216193253896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3707762803370802E-2"/>
                  <c:y val="7.007217588606100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8356387300875618E-2"/>
                  <c:y val="0.2255246165871235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3.358177013872593E-2"/>
                  <c:y val="-1.83532160281704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7.6605495364023288E-3"/>
                  <c:y val="-3.699334175288229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2.0382140145182867E-3"/>
                  <c:y val="9.08352568053655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/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Sheet2!$J$57:$J$67</c:f>
              <c:strCache>
                <c:ptCount val="10"/>
                <c:pt idx="0">
                  <c:v>Биологично животновъдство</c:v>
                </c:pt>
                <c:pt idx="1">
                  <c:v>Биологично пчеларство</c:v>
                </c:pt>
                <c:pt idx="2">
                  <c:v>Поддържане на местообитанията на Царски орел (Aquila heliaca) и Египетски лешояд (Neophron percnopterus) в обработваеми земи с орнитологично значение (ВПС-4.2)</c:v>
                </c:pt>
                <c:pt idx="3">
                  <c:v>Биологично растениевъдство</c:v>
                </c:pt>
                <c:pt idx="4">
                  <c:v>Възстановяване и поддържане на затревени площи с висока природна стойност (ВПС-1)</c:v>
                </c:pt>
                <c:pt idx="5">
                  <c:v>Контрол на почвената ерозия</c:v>
                </c:pt>
                <c:pt idx="6">
                  <c:v>Опазване на застрашени от изчезване местни породи</c:v>
                </c:pt>
                <c:pt idx="7">
                  <c:v>Опазване на застрашени от изчезване местни сортове</c:v>
                </c:pt>
                <c:pt idx="8">
                  <c:v>Поддържане на местообитанията на зимуващите видове гъски и ливаден блатар в обработваеми земи с орнитологично значение (ВПС-4.1)</c:v>
                </c:pt>
                <c:pt idx="9">
                  <c:v>Традиционни практики за сезонна паша на животните (пасторализъм)</c:v>
                </c:pt>
              </c:strCache>
            </c:strRef>
          </c:cat>
          <c:val>
            <c:numRef>
              <c:f>Sheet2!$K$57:$K$67</c:f>
              <c:numCache>
                <c:formatCode>General</c:formatCode>
                <c:ptCount val="10"/>
                <c:pt idx="0">
                  <c:v>84</c:v>
                </c:pt>
                <c:pt idx="1">
                  <c:v>952</c:v>
                </c:pt>
                <c:pt idx="2">
                  <c:v>2</c:v>
                </c:pt>
                <c:pt idx="3">
                  <c:v>2938</c:v>
                </c:pt>
                <c:pt idx="4">
                  <c:v>811</c:v>
                </c:pt>
                <c:pt idx="5">
                  <c:v>1793</c:v>
                </c:pt>
                <c:pt idx="6">
                  <c:v>1921</c:v>
                </c:pt>
                <c:pt idx="7">
                  <c:v>472</c:v>
                </c:pt>
                <c:pt idx="8">
                  <c:v>777</c:v>
                </c:pt>
                <c:pt idx="9">
                  <c:v>393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  <c14:dropZonesVisible val="1"/>
      </c14:pivotOptions>
    </c:ext>
  </c:extLst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4D93D-736D-4A34-8815-A0FE85E4294D}" type="datetimeFigureOut">
              <a:rPr lang="bg-BG" smtClean="0"/>
              <a:t>10.1.2020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6BE38-A2C7-49C5-8A36-324DB9AD96DE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81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През новия програмен период продължава прилагането на мярка 214 „</a:t>
            </a:r>
            <a:r>
              <a:rPr lang="bg-BG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Агроекологични</a:t>
            </a:r>
            <a:r>
              <a:rPr lang="bg-BG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плащания” от ПРСР за периода 2007-2013 г., като заявление могат да се подават единствено за вече поети ангажименти, които към момента не са изцяло изпълнени.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евро /1 EUR= 1.9558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лв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**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Към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мярка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 </a:t>
            </a:r>
            <a:r>
              <a:rPr lang="bg-BG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мярка 11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включени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подадените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разплатени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заявления по АЕП от ПРСР 2007-2013,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които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 </a:t>
            </a:r>
            <a:r>
              <a:rPr lang="ru-RU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финансират</a:t>
            </a:r>
            <a:r>
              <a:rPr lang="ru-RU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бюджета на ПРСР 2014-2020</a:t>
            </a:r>
            <a:endParaRPr lang="bg-BG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6BE38-A2C7-49C5-8A36-324DB9AD96DE}" type="slidenum">
              <a:rPr lang="bg-BG" smtClean="0"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724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5" Type="http://schemas.openxmlformats.org/officeDocument/2006/relationships/chart" Target="../charts/char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0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</a:schemeClr>
            </a:gs>
            <a:gs pos="99000">
              <a:schemeClr val="bg2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81600" y="1376878"/>
            <a:ext cx="3657600" cy="1671122"/>
          </a:xfrm>
        </p:spPr>
        <p:txBody>
          <a:bodyPr>
            <a:noAutofit/>
          </a:bodyPr>
          <a:lstStyle/>
          <a:p>
            <a:r>
              <a:rPr lang="bg-BG" b="1" dirty="0">
                <a:solidFill>
                  <a:schemeClr val="bg1"/>
                </a:solidFill>
              </a:rPr>
              <a:t>Информация за напредъка на ПРСР (2014-2020</a:t>
            </a:r>
            <a:r>
              <a:rPr lang="bg-BG" b="1" dirty="0" smtClean="0">
                <a:solidFill>
                  <a:schemeClr val="bg1"/>
                </a:solidFill>
              </a:rPr>
              <a:t>)</a:t>
            </a:r>
            <a:endParaRPr lang="bg-BG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27"/>
          <a:stretch/>
        </p:blipFill>
        <p:spPr bwMode="auto">
          <a:xfrm>
            <a:off x="3112667" y="557213"/>
            <a:ext cx="1699273" cy="213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284" y="2694236"/>
            <a:ext cx="833657" cy="119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77" y="2698870"/>
            <a:ext cx="852607" cy="119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3"/>
          <a:stretch/>
        </p:blipFill>
        <p:spPr bwMode="auto">
          <a:xfrm>
            <a:off x="738325" y="557213"/>
            <a:ext cx="2400026" cy="3333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9" b="5203"/>
          <a:stretch/>
        </p:blipFill>
        <p:spPr bwMode="auto">
          <a:xfrm>
            <a:off x="738325" y="3876475"/>
            <a:ext cx="2001916" cy="244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59" y="3891105"/>
            <a:ext cx="2080282" cy="243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9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941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51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/>
              <a:t>1</a:t>
            </a:r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393054" y="1117997"/>
            <a:ext cx="7086600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Заявления с </a:t>
            </a:r>
            <a:r>
              <a:rPr lang="bg-BG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Агроекология</a:t>
            </a:r>
            <a:r>
              <a:rPr lang="bg-BG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към момента</a:t>
            </a:r>
            <a:endParaRPr lang="bg-BG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838700" y="234141"/>
            <a:ext cx="209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Участие в </a:t>
            </a:r>
            <a:r>
              <a:rPr lang="bg-BG" b="1" dirty="0" err="1" smtClean="0"/>
              <a:t>Агроекологията</a:t>
            </a:r>
            <a:endParaRPr lang="bg-BG" b="1" dirty="0"/>
          </a:p>
        </p:txBody>
      </p:sp>
      <p:sp>
        <p:nvSpPr>
          <p:cNvPr id="20" name="Striped Right Arrow 19"/>
          <p:cNvSpPr/>
          <p:nvPr/>
        </p:nvSpPr>
        <p:spPr>
          <a:xfrm rot="5400000">
            <a:off x="2265781" y="31134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296237"/>
              </p:ext>
            </p:extLst>
          </p:nvPr>
        </p:nvGraphicFramePr>
        <p:xfrm>
          <a:off x="1390649" y="1600200"/>
          <a:ext cx="7124700" cy="3024488"/>
        </p:xfrm>
        <a:graphic>
          <a:graphicData uri="http://schemas.openxmlformats.org/drawingml/2006/table">
            <a:tbl>
              <a:tblPr>
                <a:effectLst>
                  <a:reflection blurRad="6350" stA="50000" endA="300" endPos="90000" dir="5400000" sy="-100000" algn="bl" rotWithShape="0"/>
                </a:effectLst>
                <a:tableStyleId>{5C22544A-7EE6-4342-B048-85BDC9FD1C3A}</a:tableStyleId>
              </a:tblPr>
              <a:tblGrid>
                <a:gridCol w="1106642"/>
                <a:gridCol w="1308273"/>
                <a:gridCol w="2344012"/>
                <a:gridCol w="1057500"/>
                <a:gridCol w="1308273"/>
              </a:tblGrid>
              <a:tr h="50939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Кампания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Подадени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err="1">
                          <a:effectLst/>
                        </a:rPr>
                        <a:t>Одобрени</a:t>
                      </a:r>
                      <a:r>
                        <a:rPr lang="ru-RU" sz="1200" b="1" u="none" strike="noStrike" dirty="0">
                          <a:effectLst/>
                        </a:rPr>
                        <a:t> заявления (само ново </a:t>
                      </a:r>
                      <a:r>
                        <a:rPr lang="ru-RU" sz="1200" b="1" u="none" strike="noStrike" dirty="0" err="1">
                          <a:effectLst/>
                        </a:rPr>
                        <a:t>одобрените</a:t>
                      </a:r>
                      <a:r>
                        <a:rPr lang="ru-RU" sz="1200" b="1" u="none" strike="noStrike" dirty="0">
                          <a:effectLst/>
                        </a:rPr>
                        <a:t>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Одобрени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effectLst/>
                        </a:rPr>
                        <a:t>Отхвърлени заявления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u="none" strike="noStrike" dirty="0">
                          <a:effectLst/>
                        </a:rPr>
                        <a:t>(бр.)</a:t>
                      </a:r>
                      <a:endParaRPr lang="bg-BG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1 463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058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405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2009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1 446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59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243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197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1 781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1 972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1 828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06233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2012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2 630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954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2 503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141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5 180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5 000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2014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4 768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4 699</a:t>
                      </a:r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2015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8 507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5 246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8 203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400</a:t>
                      </a:r>
                      <a:endParaRPr lang="bg-BG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9 956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3 932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9 572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9 687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646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9 179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8 328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200" b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091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64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8 080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bg-BG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Striped Right Arrow 14"/>
          <p:cNvSpPr/>
          <p:nvPr/>
        </p:nvSpPr>
        <p:spPr>
          <a:xfrm rot="5400000">
            <a:off x="2265780" y="4561242"/>
            <a:ext cx="664283" cy="533400"/>
          </a:xfrm>
          <a:prstGeom prst="stripedRigh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aphicFrame>
        <p:nvGraphicFramePr>
          <p:cNvPr id="19" name="Chart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072276"/>
              </p:ext>
            </p:extLst>
          </p:nvPr>
        </p:nvGraphicFramePr>
        <p:xfrm>
          <a:off x="1393054" y="4652961"/>
          <a:ext cx="7086600" cy="22050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0543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2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431248" y="1085671"/>
            <a:ext cx="8103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0070C0"/>
                </a:solidFill>
              </a:rPr>
              <a:t>Разпределение по мерки от ПРСР 2007-2013 и ПРСР 2014-2020</a:t>
            </a:r>
            <a:endParaRPr lang="bg-BG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215265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err="1" smtClean="0"/>
              <a:t>Агроекологични</a:t>
            </a:r>
            <a:r>
              <a:rPr lang="bg-BG" b="1" dirty="0" smtClean="0"/>
              <a:t> мерки</a:t>
            </a:r>
            <a:endParaRPr lang="bg-BG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2" y="1541253"/>
            <a:ext cx="2285998" cy="18014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1902041"/>
              </p:ext>
            </p:extLst>
          </p:nvPr>
        </p:nvGraphicFramePr>
        <p:xfrm>
          <a:off x="2835863" y="1864592"/>
          <a:ext cx="3352800" cy="1792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121607"/>
              </p:ext>
            </p:extLst>
          </p:nvPr>
        </p:nvGraphicFramePr>
        <p:xfrm>
          <a:off x="5943600" y="1893332"/>
          <a:ext cx="3200400" cy="175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Rectangle 14"/>
          <p:cNvSpPr/>
          <p:nvPr/>
        </p:nvSpPr>
        <p:spPr>
          <a:xfrm>
            <a:off x="2133600" y="15240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2015</a:t>
            </a:r>
            <a:endParaRPr lang="bg-BG" b="1" dirty="0"/>
          </a:p>
        </p:txBody>
      </p:sp>
      <p:sp>
        <p:nvSpPr>
          <p:cNvPr id="16" name="Rectangle 15"/>
          <p:cNvSpPr/>
          <p:nvPr/>
        </p:nvSpPr>
        <p:spPr>
          <a:xfrm>
            <a:off x="5021580" y="2072627"/>
            <a:ext cx="7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2016</a:t>
            </a:r>
            <a:endParaRPr lang="bg-BG" b="1" dirty="0"/>
          </a:p>
        </p:txBody>
      </p:sp>
      <p:sp>
        <p:nvSpPr>
          <p:cNvPr id="18" name="Rectangle 17"/>
          <p:cNvSpPr/>
          <p:nvPr/>
        </p:nvSpPr>
        <p:spPr>
          <a:xfrm>
            <a:off x="3276600" y="4267200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2018</a:t>
            </a:r>
            <a:endParaRPr lang="bg-BG" b="1" dirty="0"/>
          </a:p>
        </p:txBody>
      </p:sp>
      <p:sp>
        <p:nvSpPr>
          <p:cNvPr id="19" name="Rectangle 18"/>
          <p:cNvSpPr/>
          <p:nvPr/>
        </p:nvSpPr>
        <p:spPr>
          <a:xfrm>
            <a:off x="8115300" y="1893332"/>
            <a:ext cx="838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/>
              <a:t>2017</a:t>
            </a:r>
            <a:endParaRPr lang="bg-BG" b="1" dirty="0"/>
          </a:p>
        </p:txBody>
      </p:sp>
      <p:graphicFrame>
        <p:nvGraphicFramePr>
          <p:cNvPr id="20" name="Chart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7986711"/>
              </p:ext>
            </p:extLst>
          </p:nvPr>
        </p:nvGraphicFramePr>
        <p:xfrm>
          <a:off x="2362200" y="4287328"/>
          <a:ext cx="2933278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6135223"/>
              </p:ext>
            </p:extLst>
          </p:nvPr>
        </p:nvGraphicFramePr>
        <p:xfrm>
          <a:off x="5562600" y="4343400"/>
          <a:ext cx="2903220" cy="19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7239000" y="360630"/>
            <a:ext cx="685800" cy="355600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3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4724400" y="215265"/>
            <a:ext cx="213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/>
              <a:t>Направления и </a:t>
            </a:r>
            <a:r>
              <a:rPr lang="bg-BG" b="1" dirty="0" smtClean="0"/>
              <a:t>дейности</a:t>
            </a:r>
            <a:endParaRPr lang="bg-BG" b="1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2176488"/>
              </p:ext>
            </p:extLst>
          </p:nvPr>
        </p:nvGraphicFramePr>
        <p:xfrm>
          <a:off x="457200" y="1098332"/>
          <a:ext cx="8305801" cy="5663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71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05600" y="234732"/>
            <a:ext cx="685800" cy="356085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000" dirty="0" smtClean="0"/>
              <a:t>4</a:t>
            </a:r>
            <a:endParaRPr lang="bg-BG" sz="2000" dirty="0"/>
          </a:p>
        </p:txBody>
      </p:sp>
      <p:pic>
        <p:nvPicPr>
          <p:cNvPr id="4" name="Picture 19" descr="C:\Documents and Settings\svilenbk\My Documents\DFZ_LOGO\LOGO_DFZ_ALL\LOGO_DFZ_for WEB\LOGO_DFZ_BG and ENG_RGB\Logo_DFZ_BG_RGB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0" y="51197"/>
            <a:ext cx="264717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22"/>
          <p:cNvGrpSpPr>
            <a:grpSpLocks noChangeAspect="1"/>
          </p:cNvGrpSpPr>
          <p:nvPr/>
        </p:nvGrpSpPr>
        <p:grpSpPr bwMode="auto">
          <a:xfrm>
            <a:off x="3276600" y="190678"/>
            <a:ext cx="1235663" cy="796132"/>
            <a:chOff x="5088" y="96"/>
            <a:chExt cx="596" cy="384"/>
          </a:xfrm>
        </p:grpSpPr>
        <p:sp>
          <p:nvSpPr>
            <p:cNvPr id="6" name="AutoShape 21"/>
            <p:cNvSpPr>
              <a:spLocks noChangeAspect="1" noChangeArrowheads="1" noTextEdit="1"/>
            </p:cNvSpPr>
            <p:nvPr/>
          </p:nvSpPr>
          <p:spPr bwMode="auto">
            <a:xfrm>
              <a:off x="5088" y="96"/>
              <a:ext cx="59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pic>
          <p:nvPicPr>
            <p:cNvPr id="7" name="Picture 2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8" y="96"/>
              <a:ext cx="598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Subtitle 2"/>
          <p:cNvSpPr txBox="1">
            <a:spLocks/>
          </p:cNvSpPr>
          <p:nvPr/>
        </p:nvSpPr>
        <p:spPr>
          <a:xfrm>
            <a:off x="4800600" y="227434"/>
            <a:ext cx="2057400" cy="6107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bg-BG" sz="1800" b="1" dirty="0" smtClean="0">
                <a:solidFill>
                  <a:schemeClr val="tx1"/>
                </a:solidFill>
              </a:rPr>
              <a:t>Изпълнение на ПРСР 2014 - 2020</a:t>
            </a:r>
            <a:endParaRPr lang="bg-BG" sz="1800" b="1" dirty="0">
              <a:solidFill>
                <a:schemeClr val="tx1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6463" y="5638800"/>
            <a:ext cx="8991600" cy="99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tx1"/>
              </a:buClr>
              <a:buFont typeface="Calibri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>
                <a:solidFill>
                  <a:schemeClr val="tx1"/>
                </a:solidFill>
              </a:rPr>
              <a:t>*</a:t>
            </a:r>
            <a:r>
              <a:rPr lang="ru-RU" sz="1800" dirty="0" err="1">
                <a:solidFill>
                  <a:schemeClr val="tx1"/>
                </a:solidFill>
              </a:rPr>
              <a:t>Сумите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в евро /1 EUR= 1.9558 </a:t>
            </a:r>
            <a:r>
              <a:rPr lang="ru-RU" sz="1800" dirty="0" err="1">
                <a:solidFill>
                  <a:schemeClr val="tx1"/>
                </a:solidFill>
              </a:rPr>
              <a:t>лв</a:t>
            </a:r>
            <a:r>
              <a:rPr lang="ru-RU" sz="1800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</a:rPr>
              <a:t>** </a:t>
            </a:r>
            <a:r>
              <a:rPr lang="ru-RU" sz="1800" dirty="0" err="1">
                <a:solidFill>
                  <a:schemeClr val="tx1"/>
                </a:solidFill>
              </a:rPr>
              <a:t>Към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мярка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10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bg-BG" sz="1800" dirty="0" smtClean="0">
                <a:solidFill>
                  <a:schemeClr val="tx1"/>
                </a:solidFill>
              </a:rPr>
              <a:t>и мярка 11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са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включени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подадените</a:t>
            </a:r>
            <a:r>
              <a:rPr lang="ru-RU" sz="1800" dirty="0">
                <a:solidFill>
                  <a:schemeClr val="tx1"/>
                </a:solidFill>
              </a:rPr>
              <a:t> и </a:t>
            </a:r>
            <a:r>
              <a:rPr lang="ru-RU" sz="1800" dirty="0" err="1">
                <a:solidFill>
                  <a:schemeClr val="tx1"/>
                </a:solidFill>
              </a:rPr>
              <a:t>разплатени</a:t>
            </a:r>
            <a:r>
              <a:rPr lang="ru-RU" sz="1800" dirty="0">
                <a:solidFill>
                  <a:schemeClr val="tx1"/>
                </a:solidFill>
              </a:rPr>
              <a:t> заявления по АЕП от ПРСР 2007-2013, </a:t>
            </a:r>
            <a:r>
              <a:rPr lang="ru-RU" sz="1800" dirty="0" err="1">
                <a:solidFill>
                  <a:schemeClr val="tx1"/>
                </a:solidFill>
              </a:rPr>
              <a:t>които</a:t>
            </a:r>
            <a:r>
              <a:rPr lang="ru-RU" sz="1800" dirty="0">
                <a:solidFill>
                  <a:schemeClr val="tx1"/>
                </a:solidFill>
              </a:rPr>
              <a:t> се </a:t>
            </a:r>
            <a:r>
              <a:rPr lang="ru-RU" sz="1800" dirty="0" err="1">
                <a:solidFill>
                  <a:schemeClr val="tx1"/>
                </a:solidFill>
              </a:rPr>
              <a:t>финансират</a:t>
            </a:r>
            <a:r>
              <a:rPr lang="ru-RU" sz="1800" dirty="0">
                <a:solidFill>
                  <a:schemeClr val="tx1"/>
                </a:solidFill>
              </a:rPr>
              <a:t> от бюджета на ПРСР 2014-2020</a:t>
            </a:r>
            <a:endParaRPr lang="bg-BG" sz="1800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470945"/>
              </p:ext>
            </p:extLst>
          </p:nvPr>
        </p:nvGraphicFramePr>
        <p:xfrm>
          <a:off x="234460" y="1383361"/>
          <a:ext cx="8376140" cy="34954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4199"/>
                <a:gridCol w="1371601"/>
                <a:gridCol w="1289540"/>
                <a:gridCol w="1219200"/>
                <a:gridCol w="1371600"/>
              </a:tblGrid>
              <a:tr h="116734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US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endParaRPr lang="en-US" sz="14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Приложим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дял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финансиране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ЕЗФРСР,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проценти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Бюджет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публични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средства, евро (ЕЗФРСР+НФ)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Изплатени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суми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.201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(ЕЗФРСР+НФ*)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нa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усвояване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спрямо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общ бюджет по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мярката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(ЕЗФРСР)</a:t>
                      </a:r>
                    </a:p>
                  </a:txBody>
                  <a:tcPr marL="7219" marR="7219" marT="7219" marB="0" anchor="ctr">
                    <a:noFill/>
                  </a:tcPr>
                </a:tc>
              </a:tr>
              <a:tr h="40647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10-Агроекология и климат.**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223 346 669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143 783 240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64.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38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0647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 11-Биологично земеделие</a:t>
                      </a:r>
                      <a:r>
                        <a:rPr lang="bg-BG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.**</a:t>
                      </a:r>
                      <a:endParaRPr lang="bg-BG" sz="14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151 593 439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106 147 038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02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154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12-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„Натура-2000” и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Рамковата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директива  за водите.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139 676 037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92 987 263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66.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57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6197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13-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Плащания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за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райони,изправени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пред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природни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други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специфични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ограничения.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275 604 675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230 195 626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.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52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4154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Мярка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14-Хуманно отношение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към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животните</a:t>
                      </a:r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85.00%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bg-BG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56 859 511</a:t>
                      </a:r>
                    </a:p>
                  </a:txBody>
                  <a:tcPr marL="7219" marR="7219" marT="7219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3 855 690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.7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  <a:r>
                        <a:rPr lang="bg-BG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%</a:t>
                      </a:r>
                      <a:endParaRPr lang="bg-BG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9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2057400"/>
            <a:ext cx="7315200" cy="2571565"/>
          </a:xfrm>
          <a:prstGeom prst="ellipse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Благодаря</a:t>
            </a:r>
            <a:endParaRPr lang="en-US" sz="4800" dirty="0" smtClean="0">
              <a:cs typeface="Aparajita" panose="020B0604020202020204" pitchFamily="34" charset="0"/>
            </a:endParaRPr>
          </a:p>
          <a:p>
            <a:pPr algn="ctr"/>
            <a:r>
              <a:rPr lang="bg-BG" sz="4800" dirty="0" smtClean="0">
                <a:cs typeface="Aparajita" panose="020B0604020202020204" pitchFamily="34" charset="0"/>
              </a:rPr>
              <a:t>За вниманието!</a:t>
            </a:r>
            <a:endParaRPr lang="bg-BG" sz="4800" dirty="0"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3353</TotalTime>
  <Words>495</Words>
  <Application>Microsoft Office PowerPoint</Application>
  <PresentationFormat>On-screen Show (4:3)</PresentationFormat>
  <Paragraphs>147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Urban</vt:lpstr>
      <vt:lpstr>Oriel</vt:lpstr>
      <vt:lpstr>Thatch</vt:lpstr>
      <vt:lpstr>Executive</vt:lpstr>
      <vt:lpstr>PowerPoint Presentation</vt:lpstr>
      <vt:lpstr>1</vt:lpstr>
      <vt:lpstr>2</vt:lpstr>
      <vt:lpstr>3</vt:lpstr>
      <vt:lpstr>4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Grigor Stoyanov Georgiev</dc:creator>
  <cp:lastModifiedBy>Snezhana Grigorova</cp:lastModifiedBy>
  <cp:revision>171</cp:revision>
  <dcterms:created xsi:type="dcterms:W3CDTF">2006-08-16T00:00:00Z</dcterms:created>
  <dcterms:modified xsi:type="dcterms:W3CDTF">2020-01-10T15:27:39Z</dcterms:modified>
</cp:coreProperties>
</file>