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8.xml" ContentType="application/vnd.openxmlformats-officedocument.drawingml.chart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9.xml" ContentType="application/vnd.openxmlformats-officedocument.drawingml.chart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10.xml" ContentType="application/vnd.openxmlformats-officedocument.drawingml.chart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11.xml" ContentType="application/vnd.openxmlformats-officedocument.drawingml.chart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9" r:id="rId2"/>
    <p:sldId id="328" r:id="rId3"/>
    <p:sldId id="330" r:id="rId4"/>
    <p:sldId id="340" r:id="rId5"/>
    <p:sldId id="282" r:id="rId6"/>
    <p:sldId id="341" r:id="rId7"/>
    <p:sldId id="342" r:id="rId8"/>
    <p:sldId id="343" r:id="rId9"/>
    <p:sldId id="305" r:id="rId10"/>
    <p:sldId id="315" r:id="rId11"/>
    <p:sldId id="334" r:id="rId12"/>
    <p:sldId id="352" r:id="rId13"/>
    <p:sldId id="353" r:id="rId14"/>
    <p:sldId id="354" r:id="rId15"/>
    <p:sldId id="355" r:id="rId16"/>
    <p:sldId id="356" r:id="rId17"/>
    <p:sldId id="357" r:id="rId18"/>
    <p:sldId id="359" r:id="rId19"/>
    <p:sldId id="350" r:id="rId20"/>
    <p:sldId id="358" r:id="rId21"/>
    <p:sldId id="324" r:id="rId22"/>
    <p:sldId id="268" r:id="rId23"/>
  </p:sldIdLst>
  <p:sldSz cx="9144000" cy="6858000" type="screen4x3"/>
  <p:notesSz cx="6858000" cy="9144000"/>
  <p:custDataLst>
    <p:tags r:id="rId26"/>
  </p:custDataLst>
  <p:defaultTextStyle>
    <a:defPPr>
      <a:defRPr lang="bg-BG"/>
    </a:defPPr>
    <a:lvl1pPr marL="0" algn="l" defTabSz="914400" rtl="0" eaLnBrk="1" latinLnBrk="0" hangingPunct="1">
      <a:defRPr lang="bg-BG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bg-BG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bg-BG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bg-BG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bg-BG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bg-BG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bg-BG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bg-BG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bg-BG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подразбиране" id="{779CC93D-E52E-4D84-901B-11D7331DD495}">
          <p14:sldIdLst>
            <p14:sldId id="259"/>
          </p14:sldIdLst>
        </p14:section>
        <p14:section name="Преглед и цели" id="{ABA716BF-3A5C-4ADB-94C9-CFEF84EBA240}">
          <p14:sldIdLst>
            <p14:sldId id="328"/>
            <p14:sldId id="330"/>
            <p14:sldId id="340"/>
            <p14:sldId id="282"/>
            <p14:sldId id="341"/>
            <p14:sldId id="342"/>
            <p14:sldId id="343"/>
            <p14:sldId id="305"/>
            <p14:sldId id="315"/>
            <p14:sldId id="334"/>
            <p14:sldId id="352"/>
            <p14:sldId id="353"/>
            <p14:sldId id="354"/>
            <p14:sldId id="355"/>
            <p14:sldId id="356"/>
            <p14:sldId id="357"/>
            <p14:sldId id="359"/>
            <p14:sldId id="350"/>
            <p14:sldId id="358"/>
            <p14:sldId id="324"/>
          </p14:sldIdLst>
        </p14:section>
        <p14:section name="Примерни слайдове за визуални материали" id="{BAB3A466-96C9-4230-9978-795378D75699}">
          <p14:sldIdLst>
            <p14:sldId id="268"/>
          </p14:sldIdLst>
        </p14:section>
        <p14:section name="Конкретен пример" id="{8C0305C9-B152-4FBA-A789-FE1976D53990}">
          <p14:sldIdLst/>
        </p14:section>
        <p14:section name="Заключение и изводи" id="{790CEF5B-569A-4C2F-BED5-750B08C0E5AD}">
          <p14:sldIdLst/>
        </p14:section>
        <p14:section name="Приложение" id="{3F78B471-41DA-46F2-A8E4-97E471896AB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74" autoAdjust="0"/>
    <p:restoredTop sz="79299" autoAdjust="0"/>
  </p:normalViewPr>
  <p:slideViewPr>
    <p:cSldViewPr>
      <p:cViewPr>
        <p:scale>
          <a:sx n="87" d="100"/>
          <a:sy n="87" d="100"/>
        </p:scale>
        <p:origin x="-2418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sspasov\Desktop\&#1050;&#1053;%20&#1075;&#1088;&#1072;&#1092;&#1080;&#1082;&#1080;%202018.xlsx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0;&#1053;%20&#1103;&#1085;&#1091;&#1072;&#1088;&#1080;%202020\&#1050;&#1053;%20&#1075;&#1088;&#1072;&#1092;&#1080;&#1082;&#1080;%20&#1103;&#1085;&#1091;&#1072;&#1088;&#1080;%202020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0;&#1053;%20&#1103;&#1085;&#1091;&#1072;&#1088;&#1080;%202020\&#1050;&#1053;%20&#1075;&#1088;&#1072;&#1092;&#1080;&#1082;&#1080;%20&#1103;&#1085;&#1091;&#1072;&#1088;&#1080;%202020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D:\MYDOCS\LEADER\Events\Annual%20Review%20Meetings\January%202018%20Brussels\Charts%20ARM%2020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0;&#1053;%20&#1103;&#1085;&#1091;&#1072;&#1088;&#1080;%202020\&#1050;&#1053;%20&#1075;&#1088;&#1072;&#1092;&#1080;&#1082;&#1080;%20&#1103;&#1085;&#1091;&#1072;&#1088;&#1080;%202020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0;&#1053;%20&#1103;&#1085;&#1091;&#1072;&#1088;&#1080;%202020\&#1050;&#1053;%20&#1075;&#1088;&#1072;&#1092;&#1080;&#1082;&#1080;%20&#1103;&#1085;&#1091;&#1072;&#1088;&#1080;%202020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0;&#1053;%20&#1103;&#1085;&#1091;&#1072;&#1088;&#1080;%202020\&#1050;&#1053;%20&#1075;&#1088;&#1072;&#1092;&#1080;&#1082;&#1080;%20&#1103;&#1085;&#1091;&#1072;&#1088;&#1080;%202020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0;&#1053;%20&#1103;&#1085;&#1091;&#1072;&#1088;&#1080;%202020\&#1050;&#1053;%20&#1075;&#1088;&#1072;&#1092;&#1080;&#1082;&#1080;%20&#1103;&#1085;&#1091;&#1072;&#1088;&#1080;%202020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0;&#1053;%20&#1103;&#1085;&#1091;&#1072;&#1088;&#1080;%202020\&#1050;&#1053;%20&#1075;&#1088;&#1072;&#1092;&#1080;&#1082;&#1080;%20&#1103;&#1085;&#1091;&#1072;&#1088;&#1080;%202020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0;&#1053;%20&#1103;&#1085;&#1091;&#1072;&#1088;&#1080;%202020\&#1050;&#1053;%20&#1075;&#1088;&#1072;&#1092;&#1080;&#1082;&#1080;%20&#1103;&#1085;&#1091;&#1072;&#1088;&#1080;%202020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0;&#1053;%20&#1103;&#1085;&#1091;&#1072;&#1088;&#1080;%202020\&#1050;&#1053;%20&#1075;&#1088;&#1072;&#1092;&#1080;&#1082;&#1080;%20&#1103;&#1085;&#1091;&#1072;&#1088;&#1080;%2020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explosion val="25"/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Sheet2!$B$29:$B$33</c:f>
              <c:strCache>
                <c:ptCount val="5"/>
                <c:pt idx="0">
                  <c:v>ПРСР</c:v>
                </c:pt>
                <c:pt idx="1">
                  <c:v>ОПИК</c:v>
                </c:pt>
                <c:pt idx="2">
                  <c:v>ОПРЧР</c:v>
                </c:pt>
                <c:pt idx="3">
                  <c:v>ОПОС</c:v>
                </c:pt>
                <c:pt idx="4">
                  <c:v>ОПНОИР</c:v>
                </c:pt>
              </c:strCache>
            </c:strRef>
          </c:cat>
          <c:val>
            <c:numRef>
              <c:f>Sheet2!$C$29:$C$33</c:f>
              <c:numCache>
                <c:formatCode>#,##0.00</c:formatCode>
                <c:ptCount val="5"/>
                <c:pt idx="0">
                  <c:v>131.4</c:v>
                </c:pt>
                <c:pt idx="1">
                  <c:v>63.5</c:v>
                </c:pt>
                <c:pt idx="2">
                  <c:v>50</c:v>
                </c:pt>
                <c:pt idx="3">
                  <c:v>19.5</c:v>
                </c:pt>
                <c:pt idx="4">
                  <c:v>40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'Sheet1 (2)'!$B$98:$B$99</c:f>
              <c:strCache>
                <c:ptCount val="2"/>
                <c:pt idx="0">
                  <c:v>активирани</c:v>
                </c:pt>
                <c:pt idx="1">
                  <c:v>в подготовка</c:v>
                </c:pt>
              </c:strCache>
            </c:strRef>
          </c:cat>
          <c:val>
            <c:numRef>
              <c:f>'Sheet1 (2)'!$C$98:$C$99</c:f>
              <c:numCache>
                <c:formatCode>General</c:formatCode>
                <c:ptCount val="2"/>
                <c:pt idx="0">
                  <c:v>9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7"/>
        <c:axId val="93851008"/>
        <c:axId val="93881472"/>
      </c:barChart>
      <c:catAx>
        <c:axId val="93851008"/>
        <c:scaling>
          <c:orientation val="minMax"/>
        </c:scaling>
        <c:delete val="0"/>
        <c:axPos val="b"/>
        <c:majorTickMark val="out"/>
        <c:minorTickMark val="none"/>
        <c:tickLblPos val="nextTo"/>
        <c:crossAx val="93881472"/>
        <c:crosses val="autoZero"/>
        <c:auto val="1"/>
        <c:lblAlgn val="ctr"/>
        <c:lblOffset val="100"/>
        <c:noMultiLvlLbl val="0"/>
      </c:catAx>
      <c:valAx>
        <c:axId val="93881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38510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bg-BG" dirty="0"/>
              <a:t>общ бюджет </a:t>
            </a:r>
            <a:r>
              <a:rPr lang="en-GB" dirty="0" smtClean="0"/>
              <a:t>– </a:t>
            </a:r>
            <a:r>
              <a:rPr lang="bg-BG" smtClean="0"/>
              <a:t>364 </a:t>
            </a:r>
            <a:r>
              <a:rPr lang="bg-BG"/>
              <a:t>млн. </a:t>
            </a:r>
            <a:r>
              <a:rPr lang="bg-BG" dirty="0"/>
              <a:t>лв.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bg-BG" sz="1800" b="1" i="0" baseline="0" dirty="0">
                <a:effectLst/>
              </a:rPr>
              <a:t>общо договорени – 4</a:t>
            </a:r>
            <a:r>
              <a:rPr lang="en-GB" sz="1800" b="1" i="0" baseline="0" dirty="0">
                <a:effectLst/>
              </a:rPr>
              <a:t>6</a:t>
            </a:r>
            <a:r>
              <a:rPr lang="bg-BG" sz="1800" b="1" i="0" baseline="0" dirty="0">
                <a:effectLst/>
              </a:rPr>
              <a:t> млн. лв.</a:t>
            </a:r>
            <a:endParaRPr lang="en-GB" dirty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bg-BG" dirty="0"/>
          </a:p>
        </c:rich>
      </c:tx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055555555555558E-2"/>
          <c:y val="0.24225424060798373"/>
          <c:w val="0.81388888888888888"/>
          <c:h val="0.53794272730834014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  <c:spPr>
              <a:solidFill>
                <a:srgbClr val="00B050"/>
              </a:solidFill>
            </c:spPr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'Sheet1 (2)'!$B$141:$B$144</c:f>
              <c:strCache>
                <c:ptCount val="4"/>
                <c:pt idx="0">
                  <c:v>недоговорени средства</c:v>
                </c:pt>
                <c:pt idx="1">
                  <c:v>договорени средства ОПИК</c:v>
                </c:pt>
                <c:pt idx="2">
                  <c:v>договорени средства ОПРЧР</c:v>
                </c:pt>
                <c:pt idx="3">
                  <c:v>договорени средства ПРСР</c:v>
                </c:pt>
              </c:strCache>
            </c:strRef>
          </c:cat>
          <c:val>
            <c:numRef>
              <c:f>'Sheet1 (2)'!$C$141:$C$144</c:f>
              <c:numCache>
                <c:formatCode>General</c:formatCode>
                <c:ptCount val="4"/>
                <c:pt idx="0">
                  <c:v>318</c:v>
                </c:pt>
                <c:pt idx="1">
                  <c:v>24</c:v>
                </c:pt>
                <c:pt idx="2">
                  <c:v>19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7.8959755030621179E-2"/>
          <c:y val="0.83970164923414425"/>
          <c:w val="0.81985826771653547"/>
          <c:h val="0.13797343988717828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25"/>
          <c:dPt>
            <c:idx val="3"/>
            <c:bubble3D val="0"/>
            <c:spPr>
              <a:solidFill>
                <a:srgbClr val="FFC000"/>
              </a:solidFill>
            </c:spPr>
          </c:dPt>
          <c:dLbls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Sheet2!$B$3:$B$6</c:f>
              <c:strCache>
                <c:ptCount val="4"/>
                <c:pt idx="0">
                  <c:v>M 19.1</c:v>
                </c:pt>
                <c:pt idx="1">
                  <c:v>M 19.2</c:v>
                </c:pt>
                <c:pt idx="2">
                  <c:v>M 19.3</c:v>
                </c:pt>
                <c:pt idx="3">
                  <c:v>M 19.4</c:v>
                </c:pt>
              </c:strCache>
            </c:strRef>
          </c:cat>
          <c:val>
            <c:numRef>
              <c:f>Sheet2!$C$3:$C$6</c:f>
              <c:numCache>
                <c:formatCode>#,##0.00</c:formatCode>
                <c:ptCount val="4"/>
                <c:pt idx="0">
                  <c:v>4766442.2</c:v>
                </c:pt>
                <c:pt idx="1">
                  <c:v>90163875.599999994</c:v>
                </c:pt>
                <c:pt idx="2">
                  <c:v>6500000</c:v>
                </c:pt>
                <c:pt idx="3">
                  <c:v>30053958.899999999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'Sheet1 (2)'!$B$2:$B$4</c:f>
              <c:strCache>
                <c:ptCount val="3"/>
                <c:pt idx="0">
                  <c:v>приключили</c:v>
                </c:pt>
                <c:pt idx="1">
                  <c:v>активни</c:v>
                </c:pt>
                <c:pt idx="2">
                  <c:v>подготвящи се</c:v>
                </c:pt>
              </c:strCache>
            </c:strRef>
          </c:cat>
          <c:val>
            <c:numRef>
              <c:f>'Sheet1 (2)'!$C$2:$C$4</c:f>
              <c:numCache>
                <c:formatCode>General</c:formatCode>
                <c:ptCount val="3"/>
                <c:pt idx="0">
                  <c:v>219</c:v>
                </c:pt>
                <c:pt idx="1">
                  <c:v>43</c:v>
                </c:pt>
                <c:pt idx="2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74517120"/>
        <c:axId val="74523008"/>
      </c:barChart>
      <c:catAx>
        <c:axId val="74517120"/>
        <c:scaling>
          <c:orientation val="minMax"/>
        </c:scaling>
        <c:delete val="0"/>
        <c:axPos val="b"/>
        <c:majorTickMark val="out"/>
        <c:minorTickMark val="none"/>
        <c:tickLblPos val="nextTo"/>
        <c:crossAx val="74523008"/>
        <c:crosses val="autoZero"/>
        <c:auto val="1"/>
        <c:lblAlgn val="ctr"/>
        <c:lblOffset val="100"/>
        <c:noMultiLvlLbl val="0"/>
      </c:catAx>
      <c:valAx>
        <c:axId val="74523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45171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'Sheet1 (2)'!$B$25:$B$29</c:f>
              <c:strCache>
                <c:ptCount val="5"/>
                <c:pt idx="0">
                  <c:v>постъпили</c:v>
                </c:pt>
                <c:pt idx="1">
                  <c:v>в обработка</c:v>
                </c:pt>
                <c:pt idx="2">
                  <c:v>одобрени</c:v>
                </c:pt>
                <c:pt idx="3">
                  <c:v>рестартирани</c:v>
                </c:pt>
                <c:pt idx="4">
                  <c:v>отказани</c:v>
                </c:pt>
              </c:strCache>
            </c:strRef>
          </c:cat>
          <c:val>
            <c:numRef>
              <c:f>'Sheet1 (2)'!$C$25:$C$29</c:f>
              <c:numCache>
                <c:formatCode>General</c:formatCode>
                <c:ptCount val="5"/>
                <c:pt idx="0">
                  <c:v>234</c:v>
                </c:pt>
                <c:pt idx="1">
                  <c:v>149</c:v>
                </c:pt>
                <c:pt idx="2">
                  <c:v>88</c:v>
                </c:pt>
                <c:pt idx="3">
                  <c:v>6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4562560"/>
        <c:axId val="76288768"/>
      </c:barChart>
      <c:catAx>
        <c:axId val="74562560"/>
        <c:scaling>
          <c:orientation val="minMax"/>
        </c:scaling>
        <c:delete val="0"/>
        <c:axPos val="b"/>
        <c:majorTickMark val="out"/>
        <c:minorTickMark val="none"/>
        <c:tickLblPos val="nextTo"/>
        <c:crossAx val="76288768"/>
        <c:crosses val="autoZero"/>
        <c:auto val="1"/>
        <c:lblAlgn val="ctr"/>
        <c:lblOffset val="100"/>
        <c:noMultiLvlLbl val="0"/>
      </c:catAx>
      <c:valAx>
        <c:axId val="762887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45625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'Sheet1 (2)'!$L$39:$L$41</c:f>
              <c:strCache>
                <c:ptCount val="3"/>
                <c:pt idx="0">
                  <c:v>приключили</c:v>
                </c:pt>
                <c:pt idx="1">
                  <c:v>активни</c:v>
                </c:pt>
                <c:pt idx="2">
                  <c:v>подготвящи се</c:v>
                </c:pt>
              </c:strCache>
            </c:strRef>
          </c:cat>
          <c:val>
            <c:numRef>
              <c:f>'Sheet1 (2)'!$M$39:$M$41</c:f>
              <c:numCache>
                <c:formatCode>General</c:formatCode>
                <c:ptCount val="3"/>
                <c:pt idx="0">
                  <c:v>50</c:v>
                </c:pt>
                <c:pt idx="1">
                  <c:v>6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0"/>
        <c:axId val="76327936"/>
        <c:axId val="76354304"/>
      </c:barChart>
      <c:catAx>
        <c:axId val="76327936"/>
        <c:scaling>
          <c:orientation val="minMax"/>
        </c:scaling>
        <c:delete val="0"/>
        <c:axPos val="b"/>
        <c:majorTickMark val="out"/>
        <c:minorTickMark val="none"/>
        <c:tickLblPos val="nextTo"/>
        <c:crossAx val="76354304"/>
        <c:crosses val="autoZero"/>
        <c:auto val="1"/>
        <c:lblAlgn val="ctr"/>
        <c:lblOffset val="100"/>
        <c:noMultiLvlLbl val="0"/>
      </c:catAx>
      <c:valAx>
        <c:axId val="76354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63279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'Sheet1 (2)'!$B$40:$B$42</c:f>
              <c:strCache>
                <c:ptCount val="3"/>
                <c:pt idx="0">
                  <c:v>сключени договори</c:v>
                </c:pt>
                <c:pt idx="1">
                  <c:v>изпълнени договори</c:v>
                </c:pt>
                <c:pt idx="2">
                  <c:v>субсидия, млн. лв.</c:v>
                </c:pt>
              </c:strCache>
            </c:strRef>
          </c:cat>
          <c:val>
            <c:numRef>
              <c:f>'Sheet1 (2)'!$C$40:$C$42</c:f>
              <c:numCache>
                <c:formatCode>General</c:formatCode>
                <c:ptCount val="3"/>
                <c:pt idx="0">
                  <c:v>98</c:v>
                </c:pt>
                <c:pt idx="1">
                  <c:v>13</c:v>
                </c:pt>
                <c:pt idx="2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0"/>
        <c:axId val="76389760"/>
        <c:axId val="76407936"/>
      </c:barChart>
      <c:catAx>
        <c:axId val="76389760"/>
        <c:scaling>
          <c:orientation val="minMax"/>
        </c:scaling>
        <c:delete val="0"/>
        <c:axPos val="b"/>
        <c:majorTickMark val="out"/>
        <c:minorTickMark val="none"/>
        <c:tickLblPos val="nextTo"/>
        <c:crossAx val="76407936"/>
        <c:crosses val="autoZero"/>
        <c:auto val="1"/>
        <c:lblAlgn val="ctr"/>
        <c:lblOffset val="100"/>
        <c:noMultiLvlLbl val="0"/>
      </c:catAx>
      <c:valAx>
        <c:axId val="76407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63897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'Sheet1 (2)'!$L$57:$L$59</c:f>
              <c:strCache>
                <c:ptCount val="3"/>
                <c:pt idx="0">
                  <c:v>приключили</c:v>
                </c:pt>
                <c:pt idx="1">
                  <c:v>активни</c:v>
                </c:pt>
                <c:pt idx="2">
                  <c:v>в подготовка</c:v>
                </c:pt>
              </c:strCache>
            </c:strRef>
          </c:cat>
          <c:val>
            <c:numRef>
              <c:f>'Sheet1 (2)'!$M$57:$M$59</c:f>
              <c:numCache>
                <c:formatCode>General</c:formatCode>
                <c:ptCount val="3"/>
                <c:pt idx="0">
                  <c:v>111</c:v>
                </c:pt>
                <c:pt idx="1">
                  <c:v>12</c:v>
                </c:pt>
                <c:pt idx="2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6"/>
        <c:axId val="76791168"/>
        <c:axId val="76797056"/>
      </c:barChart>
      <c:catAx>
        <c:axId val="76791168"/>
        <c:scaling>
          <c:orientation val="minMax"/>
        </c:scaling>
        <c:delete val="0"/>
        <c:axPos val="b"/>
        <c:majorTickMark val="out"/>
        <c:minorTickMark val="none"/>
        <c:tickLblPos val="nextTo"/>
        <c:crossAx val="76797056"/>
        <c:crosses val="autoZero"/>
        <c:auto val="1"/>
        <c:lblAlgn val="ctr"/>
        <c:lblOffset val="100"/>
        <c:noMultiLvlLbl val="0"/>
      </c:catAx>
      <c:valAx>
        <c:axId val="76797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67911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'Sheet1 (2)'!$B$57:$B$58</c:f>
              <c:strCache>
                <c:ptCount val="2"/>
                <c:pt idx="0">
                  <c:v>сключени договори</c:v>
                </c:pt>
                <c:pt idx="1">
                  <c:v>договори, млн. лв.</c:v>
                </c:pt>
              </c:strCache>
            </c:strRef>
          </c:cat>
          <c:val>
            <c:numRef>
              <c:f>'Sheet1 (2)'!$C$57:$C$58</c:f>
              <c:numCache>
                <c:formatCode>General</c:formatCode>
                <c:ptCount val="2"/>
                <c:pt idx="0">
                  <c:v>148</c:v>
                </c:pt>
                <c:pt idx="1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3"/>
        <c:axId val="76819840"/>
        <c:axId val="76833920"/>
      </c:barChart>
      <c:catAx>
        <c:axId val="76819840"/>
        <c:scaling>
          <c:orientation val="minMax"/>
        </c:scaling>
        <c:delete val="0"/>
        <c:axPos val="b"/>
        <c:majorTickMark val="out"/>
        <c:minorTickMark val="none"/>
        <c:tickLblPos val="nextTo"/>
        <c:crossAx val="76833920"/>
        <c:crosses val="autoZero"/>
        <c:auto val="1"/>
        <c:lblAlgn val="ctr"/>
        <c:lblOffset val="100"/>
        <c:noMultiLvlLbl val="0"/>
      </c:catAx>
      <c:valAx>
        <c:axId val="768339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68198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'Sheet1 (2)'!$B$77:$B$80</c:f>
              <c:strCache>
                <c:ptCount val="4"/>
                <c:pt idx="0">
                  <c:v>приключили</c:v>
                </c:pt>
                <c:pt idx="1">
                  <c:v>обявени</c:v>
                </c:pt>
                <c:pt idx="2">
                  <c:v>прекратени</c:v>
                </c:pt>
                <c:pt idx="3">
                  <c:v>в подготвка</c:v>
                </c:pt>
              </c:strCache>
            </c:strRef>
          </c:cat>
          <c:val>
            <c:numRef>
              <c:f>'Sheet1 (2)'!$C$77:$C$80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1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0"/>
        <c:axId val="76860800"/>
        <c:axId val="76969088"/>
      </c:barChart>
      <c:catAx>
        <c:axId val="76860800"/>
        <c:scaling>
          <c:orientation val="minMax"/>
        </c:scaling>
        <c:delete val="0"/>
        <c:axPos val="b"/>
        <c:majorTickMark val="out"/>
        <c:minorTickMark val="none"/>
        <c:tickLblPos val="nextTo"/>
        <c:crossAx val="76969088"/>
        <c:crosses val="autoZero"/>
        <c:auto val="1"/>
        <c:lblAlgn val="ctr"/>
        <c:lblOffset val="100"/>
        <c:noMultiLvlLbl val="0"/>
      </c:catAx>
      <c:valAx>
        <c:axId val="769690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68608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0.71884</cdr:x>
      <cdr:y>0.01938</cdr:y>
    </cdr:from>
    <cdr:to>
      <cdr:x>1</cdr:x>
      <cdr:y>0.23744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752528" y="85146"/>
          <a:ext cx="1858843" cy="957825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0.7002</cdr:x>
      <cdr:y>0.01984</cdr:y>
    </cdr:from>
    <cdr:to>
      <cdr:x>1</cdr:x>
      <cdr:y>0.24291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981663" y="72008"/>
          <a:ext cx="1704762" cy="809524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bg-BG" sz="1200"/>
            </a:lvl1pPr>
          </a:lstStyle>
          <a:p>
            <a:endParaRPr lang="bg-BG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bg-BG" sz="1200"/>
            </a:lvl1pPr>
          </a:lstStyle>
          <a:p>
            <a:fld id="{D83FDC75-7F73-4A4A-A77C-09AADF00E0EA}" type="datetimeFigureOut">
              <a:rPr lang="bg-BG" smtClean="0"/>
              <a:pPr/>
              <a:t>10.1.2020 г.</a:t>
            </a:fld>
            <a:endParaRPr lang="bg-B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bg-BG" sz="1200"/>
            </a:lvl1pPr>
          </a:lstStyle>
          <a:p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bg-BG" sz="1200"/>
            </a:lvl1pPr>
          </a:lstStyle>
          <a:p>
            <a:fld id="{459226BF-1F13-42D3-80DC-373E7ADD1EBC}" type="slidenum">
              <a:rPr lang="bg-BG" smtClean="0"/>
              <a:pPr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4443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bg-BG"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bg-BG" sz="1200"/>
            </a:lvl1pPr>
          </a:lstStyle>
          <a:p>
            <a:fld id="{48AEF76B-3757-4A0B-AF93-28494465C1DD}" type="datetimeFigureOut">
              <a:rPr lang="en-US"/>
              <a:pPr/>
              <a:t>1/10/2020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bg-BG"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bg-BG" sz="1200"/>
            </a:lvl1pPr>
          </a:lstStyle>
          <a:p>
            <a:fld id="{75693FD4-8F83-4EF7-AC3F-0DC0388986B0}" type="slidenum">
              <a:rPr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3660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bg-BG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bg-BG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bg-BG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bg-BG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bg-BG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bg-BG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bg-BG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bg-BG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bg-BG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dirty="0" smtClean="0"/>
              <a:t>Този шаблон може да бъде използван като начален файл за представяне на учебни материали в групова постановка.</a:t>
            </a:r>
          </a:p>
          <a:p>
            <a:endParaRPr lang="bg-BG" dirty="0" smtClean="0"/>
          </a:p>
          <a:p>
            <a:pPr lvl="0"/>
            <a:r>
              <a:rPr lang="bg-BG" sz="1200" b="1" dirty="0" smtClean="0"/>
              <a:t>Раздели</a:t>
            </a:r>
            <a:endParaRPr lang="bg-BG" sz="1200" b="0" dirty="0" smtClean="0"/>
          </a:p>
          <a:p>
            <a:pPr lvl="0"/>
            <a:r>
              <a:rPr lang="bg-BG" sz="1200" b="0" dirty="0" smtClean="0"/>
              <a:t>Щракнете с десния бутон върху слайд, за да добавите раздели.</a:t>
            </a:r>
            <a:r>
              <a:rPr lang="bg-BG" sz="1200" b="0" baseline="0" dirty="0" smtClean="0"/>
              <a:t> Разделите могат да ви помогнат да организирате слайдовете си или да улеснят сътрудничеството между няколко автора.</a:t>
            </a:r>
            <a:endParaRPr lang="bg-BG" sz="1200" b="0" dirty="0" smtClean="0"/>
          </a:p>
          <a:p>
            <a:pPr lvl="0"/>
            <a:endParaRPr lang="bg-BG" sz="1200" b="1" dirty="0" smtClean="0"/>
          </a:p>
          <a:p>
            <a:pPr lvl="0"/>
            <a:r>
              <a:rPr lang="bg-BG" sz="1200" b="1" dirty="0" smtClean="0"/>
              <a:t>Бележки</a:t>
            </a:r>
          </a:p>
          <a:p>
            <a:pPr lvl="0"/>
            <a:r>
              <a:rPr lang="bg-BG" sz="1200" dirty="0" smtClean="0"/>
              <a:t>Използвайте раздела "Бележки" за бележки за доставка или за предоставяне на допълнителни подробности на аудиторията.</a:t>
            </a:r>
            <a:r>
              <a:rPr lang="bg-BG" sz="1200" baseline="0" dirty="0" smtClean="0"/>
              <a:t> При вашата презентация разглеждайте тези бележки в изглед за презентация. </a:t>
            </a:r>
          </a:p>
          <a:p>
            <a:pPr lvl="0">
              <a:buFontTx/>
              <a:buNone/>
            </a:pPr>
            <a:r>
              <a:rPr lang="bg-BG" sz="1200" dirty="0" smtClean="0"/>
              <a:t>Не забравяйте размера на шрифта (важен за достъпност, видимост, записване на видео и подготовка на онлайн материали)</a:t>
            </a:r>
          </a:p>
          <a:p>
            <a:pPr lvl="0"/>
            <a:endParaRPr lang="bg-BG" sz="1200" dirty="0" smtClean="0"/>
          </a:p>
          <a:p>
            <a:pPr lvl="0">
              <a:buFontTx/>
              <a:buNone/>
            </a:pPr>
            <a:r>
              <a:rPr lang="bg-BG" sz="1200" b="1" dirty="0" smtClean="0"/>
              <a:t>Съгласувани цветове </a:t>
            </a:r>
          </a:p>
          <a:p>
            <a:pPr lvl="0">
              <a:buFontTx/>
              <a:buNone/>
            </a:pPr>
            <a:r>
              <a:rPr lang="bg-BG" sz="1200" dirty="0" smtClean="0"/>
              <a:t>Обърнете особено внимание на графиките, диаграмите и текстовите полета.</a:t>
            </a:r>
            <a:r>
              <a:rPr lang="bg-BG" sz="1200" baseline="0" dirty="0" smtClean="0"/>
              <a:t> </a:t>
            </a:r>
            <a:endParaRPr lang="bg-BG" sz="1200" dirty="0" smtClean="0"/>
          </a:p>
          <a:p>
            <a:pPr lvl="0"/>
            <a:r>
              <a:rPr lang="bg-BG" sz="1200" dirty="0" smtClean="0"/>
              <a:t>Помислете дали участниците ще отпечатват в черно-бяло, или </a:t>
            </a:r>
            <a:r>
              <a:rPr lang="bg-BG" sz="1200" dirty="0" err="1" smtClean="0"/>
              <a:t>нива на сивото</a:t>
            </a:r>
            <a:r>
              <a:rPr lang="bg-BG" sz="1200" dirty="0" smtClean="0"/>
              <a:t>. Пуснете пробна разпечатка, за да проверите дали цветовете действат, когато отпечатването е само в черно и бяло, и </a:t>
            </a:r>
            <a:r>
              <a:rPr lang="bg-BG" sz="1200" dirty="0" err="1" smtClean="0"/>
              <a:t>нива на сивото</a:t>
            </a:r>
            <a:r>
              <a:rPr lang="bg-BG" sz="1200" dirty="0" smtClean="0"/>
              <a:t>.</a:t>
            </a:r>
          </a:p>
          <a:p>
            <a:pPr lvl="0">
              <a:buFontTx/>
              <a:buNone/>
            </a:pPr>
            <a:endParaRPr lang="bg-BG" sz="1200" dirty="0" smtClean="0"/>
          </a:p>
          <a:p>
            <a:pPr lvl="0">
              <a:buFontTx/>
              <a:buNone/>
            </a:pPr>
            <a:r>
              <a:rPr lang="bg-BG" sz="1200" b="1" dirty="0" smtClean="0"/>
              <a:t>Графики, таблици и диаграми</a:t>
            </a:r>
          </a:p>
          <a:p>
            <a:pPr lvl="0"/>
            <a:r>
              <a:rPr lang="bg-BG" sz="1200" dirty="0" smtClean="0"/>
              <a:t>Не усложнявайте: Ако е възможно, използвайте еднотипни, неотвличащи стилове и цветове.</a:t>
            </a:r>
          </a:p>
          <a:p>
            <a:pPr lvl="0"/>
            <a:r>
              <a:rPr lang="bg-BG" sz="1200" dirty="0" smtClean="0"/>
              <a:t>Означете всички графики и таблици.</a:t>
            </a:r>
          </a:p>
          <a:p>
            <a:endParaRPr lang="bg-BG" dirty="0" smtClean="0"/>
          </a:p>
          <a:p>
            <a:endParaRPr lang="bg-BG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1</a:t>
            </a:fld>
            <a:endParaRPr lang="bg-BG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10</a:t>
            </a:fld>
            <a:endParaRPr lang="bg-BG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11</a:t>
            </a:fld>
            <a:endParaRPr lang="bg-BG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12</a:t>
            </a:fld>
            <a:endParaRPr lang="bg-BG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13</a:t>
            </a:fld>
            <a:endParaRPr lang="bg-BG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14</a:t>
            </a:fld>
            <a:endParaRPr lang="bg-BG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15</a:t>
            </a:fld>
            <a:endParaRPr lang="bg-BG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smtClean="0">
                <a:solidFill>
                  <a:prstClr val="black"/>
                </a:solidFill>
              </a:rPr>
              <a:pPr/>
              <a:t>16</a:t>
            </a:fld>
            <a:endParaRPr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smtClean="0">
                <a:solidFill>
                  <a:prstClr val="black"/>
                </a:solidFill>
              </a:rPr>
              <a:pPr/>
              <a:t>17</a:t>
            </a:fld>
            <a:endParaRPr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smtClean="0">
                <a:solidFill>
                  <a:prstClr val="black"/>
                </a:solidFill>
              </a:rPr>
              <a:pPr/>
              <a:t>18</a:t>
            </a:fld>
            <a:endParaRPr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19</a:t>
            </a:fld>
            <a:endParaRPr lang="bg-B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2</a:t>
            </a:fld>
            <a:endParaRPr lang="bg-BG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defTabSz="897301"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20</a:t>
            </a:fld>
            <a:endParaRPr lang="bg-BG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21</a:t>
            </a:fld>
            <a:endParaRPr lang="bg-BG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Бъдете лаконични. Текстовете ви трябва да са колкото е възможно по-кратки, за да се поддържа по-голям размер на шрифта.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22</a:t>
            </a:fld>
            <a:endParaRPr lang="bg-B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3</a:t>
            </a:fld>
            <a:endParaRPr lang="bg-BG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4</a:t>
            </a:fld>
            <a:endParaRPr lang="bg-B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bg-BG" smtClean="0"/>
              <a:pPr/>
              <a:t>5</a:t>
            </a:fld>
            <a:endParaRPr lang="bg-BG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6</a:t>
            </a:fld>
            <a:endParaRPr lang="bg-BG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79460">
            <a:noAutofit/>
          </a:bodyPr>
          <a:lstStyle/>
          <a:p>
            <a:pPr marL="224325" indent="-224325" defTabSz="897301">
              <a:defRPr lang="bg-BG"/>
            </a:pPr>
            <a:r>
              <a:rPr lang="bg-BG" dirty="0"/>
              <a:t>Това е друга опция за слайд на прегледа.</a:t>
            </a:r>
          </a:p>
          <a:p>
            <a:pPr marL="224325" indent="-224325"/>
            <a:endParaRPr lang="bg-BG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4838" cy="2359025"/>
          </a:xfr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79460">
            <a:noAutofit/>
          </a:bodyPr>
          <a:lstStyle/>
          <a:p>
            <a:pPr marL="224325" indent="-224325" defTabSz="897301">
              <a:defRPr lang="bg-BG"/>
            </a:pPr>
            <a:r>
              <a:rPr lang="bg-BG" dirty="0"/>
              <a:t>Това е друга опция за слайд на прегледа.</a:t>
            </a:r>
          </a:p>
          <a:p>
            <a:pPr marL="224325" indent="-224325"/>
            <a:endParaRPr lang="bg-BG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>
          <a:xfrm>
            <a:off x="539750" y="503238"/>
            <a:ext cx="3144838" cy="2359025"/>
          </a:xfr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bg-BG"/>
            </a:pPr>
            <a:r>
              <a:rPr lang="bg-BG" b="0" dirty="0" smtClean="0"/>
              <a:t>Какво</a:t>
            </a:r>
            <a:r>
              <a:rPr lang="bg-BG" b="0" baseline="0" dirty="0" smtClean="0"/>
              <a:t> ще може ли аудиторията да го прави след приключване на това обучение?</a:t>
            </a:r>
            <a:r>
              <a:rPr lang="bg-BG" dirty="0" smtClean="0"/>
              <a:t> Опишете накратко всяка цел, как аудиторията</a:t>
            </a:r>
            <a:r>
              <a:rPr lang="bg-BG" baseline="0" dirty="0" smtClean="0"/>
              <a:t> </a:t>
            </a:r>
            <a:r>
              <a:rPr lang="bg-BG" dirty="0" smtClean="0"/>
              <a:t>ще има полза от тази</a:t>
            </a:r>
            <a:r>
              <a:rPr lang="bg-BG" baseline="0" dirty="0" smtClean="0"/>
              <a:t> презентация.</a:t>
            </a:r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bg-BG" smtClean="0"/>
              <a:pPr/>
              <a:t>9</a:t>
            </a:fld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 eaLnBrk="1" latinLnBrk="0" hangingPunct="1">
              <a:defRPr kumimoji="0" lang="bg-BG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 eaLnBrk="1" latinLnBrk="0" hangingPunct="1">
              <a:buNone/>
              <a:defRPr kumimoji="0" lang="bg-BG"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 eaLnBrk="1" latinLnBrk="0" hangingPunct="1">
              <a:buNone/>
              <a:defRPr kumimoji="0" lang="bg-BG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bg-BG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bg-BG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bg-BG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bg-BG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bg-BG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bg-BG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bg-BG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en-US" smtClean="0"/>
              <a:t>Click to edit Master subtitle style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bg-BG" sz="2000" baseline="0"/>
            </a:lvl1pPr>
          </a:lstStyle>
          <a:p>
            <a:r>
              <a:rPr kumimoji="0" lang="bg-BG"/>
              <a:t>Емблема на фирмата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амо фо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kumimoji="0" lang="bg-B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Горен колонтитул на 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3161049" y="-3176815"/>
            <a:ext cx="2819400" cy="91730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0" y="3048000"/>
            <a:ext cx="4343400" cy="1362075"/>
          </a:xfrm>
        </p:spPr>
        <p:txBody>
          <a:bodyPr anchor="b" anchorCtr="0"/>
          <a:lstStyle>
            <a:lvl1pPr algn="l" eaLnBrk="1" latinLnBrk="0" hangingPunct="1">
              <a:defRPr kumimoji="0" lang="bg-BG" sz="4000" b="1" cap="small" baseline="0">
                <a:solidFill>
                  <a:srgbClr val="003300"/>
                </a:solidFill>
              </a:defRPr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 eaLnBrk="1" latinLnBrk="0" hangingPunct="1">
              <a:buNone/>
              <a:defRPr kumimoji="0" lang="bg-BG" sz="1800"/>
            </a:lvl1pPr>
          </a:lstStyle>
          <a:p>
            <a:r>
              <a:rPr kumimoji="0" lang="bg-BG"/>
              <a:t>Емблема на фирмата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лавие и съдържание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269632"/>
            <a:ext cx="8077200" cy="1143000"/>
          </a:xfrm>
        </p:spPr>
        <p:txBody>
          <a:bodyPr anchor="ctr" anchorCtr="0"/>
          <a:lstStyle>
            <a:lvl1pPr algn="l" eaLnBrk="1" latinLnBrk="0" hangingPunct="1">
              <a:defRPr kumimoji="0" lang="bg-BG"/>
            </a:lvl1pPr>
          </a:lstStyle>
          <a:p>
            <a:r>
              <a:rPr kumimoji="0" lang="bg-BG"/>
              <a:t>Щракнете, за да редактирате стила на заглавието в образеца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 eaLnBrk="1" latinLnBrk="0" hangingPunct="1">
              <a:defRPr kumimoji="0" lang="bg-BG" sz="3200">
                <a:latin typeface="+mn-lt"/>
              </a:defRPr>
            </a:lvl1pPr>
            <a:lvl2pPr eaLnBrk="1" latinLnBrk="0" hangingPunct="1">
              <a:defRPr kumimoji="0" lang="bg-BG" sz="2800">
                <a:latin typeface="+mn-lt"/>
              </a:defRPr>
            </a:lvl2pPr>
            <a:lvl3pPr eaLnBrk="1" latinLnBrk="0" hangingPunct="1">
              <a:defRPr kumimoji="0" lang="bg-BG" sz="2400">
                <a:latin typeface="+mn-lt"/>
              </a:defRPr>
            </a:lvl3pPr>
            <a:lvl4pPr eaLnBrk="1" latinLnBrk="0" hangingPunct="1">
              <a:defRPr kumimoji="0" lang="bg-BG" sz="2400">
                <a:latin typeface="+mn-lt"/>
              </a:defRPr>
            </a:lvl4pPr>
            <a:lvl5pPr eaLnBrk="1" latinLnBrk="0" hangingPunct="1">
              <a:defRPr kumimoji="0" lang="bg-BG" sz="2400">
                <a:latin typeface="+mn-lt"/>
              </a:defRPr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 eaLnBrk="1" latinLnBrk="0" hangingPunct="1">
              <a:defRPr kumimoji="0" lang="bg-BG" sz="2800"/>
            </a:lvl1pPr>
            <a:lvl2pPr eaLnBrk="1" latinLnBrk="0" hangingPunct="1">
              <a:defRPr kumimoji="0" lang="bg-BG" sz="2400"/>
            </a:lvl2pPr>
            <a:lvl3pPr eaLnBrk="1" latinLnBrk="0" hangingPunct="1">
              <a:defRPr kumimoji="0" lang="bg-BG" sz="2000"/>
            </a:lvl3pPr>
            <a:lvl4pPr eaLnBrk="1" latinLnBrk="0" hangingPunct="1">
              <a:defRPr kumimoji="0" lang="bg-BG" sz="1800"/>
            </a:lvl4pPr>
            <a:lvl5pPr eaLnBrk="1" latinLnBrk="0" hangingPunct="1">
              <a:defRPr kumimoji="0" lang="bg-BG" sz="1800"/>
            </a:lvl5pPr>
            <a:lvl6pPr eaLnBrk="1" latinLnBrk="0" hangingPunct="1">
              <a:defRPr kumimoji="0" lang="bg-BG" sz="1800"/>
            </a:lvl6pPr>
            <a:lvl7pPr eaLnBrk="1" latinLnBrk="0" hangingPunct="1">
              <a:defRPr kumimoji="0" lang="bg-BG" sz="1800"/>
            </a:lvl7pPr>
            <a:lvl8pPr eaLnBrk="1" latinLnBrk="0" hangingPunct="1">
              <a:defRPr kumimoji="0" lang="bg-BG" sz="1800"/>
            </a:lvl8pPr>
            <a:lvl9pPr eaLnBrk="1" latinLnBrk="0" hangingPunct="1">
              <a:defRPr kumimoji="0" lang="bg-BG"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 eaLnBrk="1" latinLnBrk="0" hangingPunct="1">
              <a:defRPr kumimoji="0" lang="bg-BG" sz="2800"/>
            </a:lvl1pPr>
            <a:lvl2pPr eaLnBrk="1" latinLnBrk="0" hangingPunct="1">
              <a:defRPr kumimoji="0" lang="bg-BG" sz="2400"/>
            </a:lvl2pPr>
            <a:lvl3pPr eaLnBrk="1" latinLnBrk="0" hangingPunct="1">
              <a:defRPr kumimoji="0" lang="bg-BG" sz="2000"/>
            </a:lvl3pPr>
            <a:lvl4pPr eaLnBrk="1" latinLnBrk="0" hangingPunct="1">
              <a:defRPr kumimoji="0" lang="bg-BG" sz="1800"/>
            </a:lvl4pPr>
            <a:lvl5pPr eaLnBrk="1" latinLnBrk="0" hangingPunct="1">
              <a:defRPr kumimoji="0" lang="bg-BG" sz="1800"/>
            </a:lvl5pPr>
            <a:lvl6pPr eaLnBrk="1" latinLnBrk="0" hangingPunct="1">
              <a:defRPr kumimoji="0" lang="bg-BG" sz="1800"/>
            </a:lvl6pPr>
            <a:lvl7pPr eaLnBrk="1" latinLnBrk="0" hangingPunct="1">
              <a:defRPr kumimoji="0" lang="bg-BG" sz="1800"/>
            </a:lvl7pPr>
            <a:lvl8pPr eaLnBrk="1" latinLnBrk="0" hangingPunct="1">
              <a:defRPr kumimoji="0" lang="bg-BG" sz="1800"/>
            </a:lvl8pPr>
            <a:lvl9pPr eaLnBrk="1" latinLnBrk="0" hangingPunct="1">
              <a:defRPr kumimoji="0" lang="bg-BG" sz="18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eaLnBrk="1" latinLnBrk="0" hangingPunct="1">
              <a:defRPr kumimoji="0" lang="bg-BG"/>
            </a:lvl1pPr>
          </a:lstStyle>
          <a:p>
            <a:pPr eaLnBrk="1" latinLnBrk="0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bg-BG" sz="2400" b="1"/>
            </a:lvl1pPr>
            <a:lvl2pPr marL="457200" indent="0" eaLnBrk="1" latinLnBrk="0" hangingPunct="1">
              <a:buNone/>
              <a:defRPr kumimoji="0" lang="bg-BG" sz="2000" b="1"/>
            </a:lvl2pPr>
            <a:lvl3pPr marL="914400" indent="0" eaLnBrk="1" latinLnBrk="0" hangingPunct="1">
              <a:buNone/>
              <a:defRPr kumimoji="0" lang="bg-BG" sz="1800" b="1"/>
            </a:lvl3pPr>
            <a:lvl4pPr marL="1371600" indent="0" eaLnBrk="1" latinLnBrk="0" hangingPunct="1">
              <a:buNone/>
              <a:defRPr kumimoji="0" lang="bg-BG" sz="1600" b="1"/>
            </a:lvl4pPr>
            <a:lvl5pPr marL="1828800" indent="0" eaLnBrk="1" latinLnBrk="0" hangingPunct="1">
              <a:buNone/>
              <a:defRPr kumimoji="0" lang="bg-BG" sz="1600" b="1"/>
            </a:lvl5pPr>
            <a:lvl6pPr marL="2286000" indent="0" eaLnBrk="1" latinLnBrk="0" hangingPunct="1">
              <a:buNone/>
              <a:defRPr kumimoji="0" lang="bg-BG" sz="1600" b="1"/>
            </a:lvl6pPr>
            <a:lvl7pPr marL="2743200" indent="0" eaLnBrk="1" latinLnBrk="0" hangingPunct="1">
              <a:buNone/>
              <a:defRPr kumimoji="0" lang="bg-BG" sz="1600" b="1"/>
            </a:lvl7pPr>
            <a:lvl8pPr marL="3200400" indent="0" eaLnBrk="1" latinLnBrk="0" hangingPunct="1">
              <a:buNone/>
              <a:defRPr kumimoji="0" lang="bg-BG" sz="1600" b="1"/>
            </a:lvl8pPr>
            <a:lvl9pPr marL="3657600" indent="0" eaLnBrk="1" latinLnBrk="0" hangingPunct="1">
              <a:buNone/>
              <a:defRPr kumimoji="0" lang="bg-BG" sz="1600" b="1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 eaLnBrk="1" latinLnBrk="0" hangingPunct="1">
              <a:defRPr kumimoji="0" lang="bg-BG" sz="2400"/>
            </a:lvl1pPr>
            <a:lvl2pPr eaLnBrk="1" latinLnBrk="0" hangingPunct="1">
              <a:defRPr kumimoji="0" lang="bg-BG" sz="2000"/>
            </a:lvl2pPr>
            <a:lvl3pPr eaLnBrk="1" latinLnBrk="0" hangingPunct="1">
              <a:defRPr kumimoji="0" lang="bg-BG" sz="1800"/>
            </a:lvl3pPr>
            <a:lvl4pPr eaLnBrk="1" latinLnBrk="0" hangingPunct="1">
              <a:defRPr kumimoji="0" lang="bg-BG" sz="1600"/>
            </a:lvl4pPr>
            <a:lvl5pPr eaLnBrk="1" latinLnBrk="0" hangingPunct="1">
              <a:defRPr kumimoji="0" lang="bg-BG" sz="1600"/>
            </a:lvl5pPr>
            <a:lvl6pPr eaLnBrk="1" latinLnBrk="0" hangingPunct="1">
              <a:defRPr kumimoji="0" lang="bg-BG" sz="1600"/>
            </a:lvl6pPr>
            <a:lvl7pPr eaLnBrk="1" latinLnBrk="0" hangingPunct="1">
              <a:defRPr kumimoji="0" lang="bg-BG" sz="1600"/>
            </a:lvl7pPr>
            <a:lvl8pPr eaLnBrk="1" latinLnBrk="0" hangingPunct="1">
              <a:defRPr kumimoji="0" lang="bg-BG" sz="1600"/>
            </a:lvl8pPr>
            <a:lvl9pPr eaLnBrk="1" latinLnBrk="0" hangingPunct="1">
              <a:defRPr kumimoji="0" lang="bg-BG"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 eaLnBrk="1" latinLnBrk="0" hangingPunct="1">
              <a:buNone/>
              <a:defRPr kumimoji="0" lang="bg-BG" sz="2400" b="1"/>
            </a:lvl1pPr>
            <a:lvl2pPr marL="457200" indent="0" eaLnBrk="1" latinLnBrk="0" hangingPunct="1">
              <a:buNone/>
              <a:defRPr kumimoji="0" lang="bg-BG" sz="2000" b="1"/>
            </a:lvl2pPr>
            <a:lvl3pPr marL="914400" indent="0" eaLnBrk="1" latinLnBrk="0" hangingPunct="1">
              <a:buNone/>
              <a:defRPr kumimoji="0" lang="bg-BG" sz="1800" b="1"/>
            </a:lvl3pPr>
            <a:lvl4pPr marL="1371600" indent="0" eaLnBrk="1" latinLnBrk="0" hangingPunct="1">
              <a:buNone/>
              <a:defRPr kumimoji="0" lang="bg-BG" sz="1600" b="1"/>
            </a:lvl4pPr>
            <a:lvl5pPr marL="1828800" indent="0" eaLnBrk="1" latinLnBrk="0" hangingPunct="1">
              <a:buNone/>
              <a:defRPr kumimoji="0" lang="bg-BG" sz="1600" b="1"/>
            </a:lvl5pPr>
            <a:lvl6pPr marL="2286000" indent="0" eaLnBrk="1" latinLnBrk="0" hangingPunct="1">
              <a:buNone/>
              <a:defRPr kumimoji="0" lang="bg-BG" sz="1600" b="1"/>
            </a:lvl6pPr>
            <a:lvl7pPr marL="2743200" indent="0" eaLnBrk="1" latinLnBrk="0" hangingPunct="1">
              <a:buNone/>
              <a:defRPr kumimoji="0" lang="bg-BG" sz="1600" b="1"/>
            </a:lvl7pPr>
            <a:lvl8pPr marL="3200400" indent="0" eaLnBrk="1" latinLnBrk="0" hangingPunct="1">
              <a:buNone/>
              <a:defRPr kumimoji="0" lang="bg-BG" sz="1600" b="1"/>
            </a:lvl8pPr>
            <a:lvl9pPr marL="3657600" indent="0" eaLnBrk="1" latinLnBrk="0" hangingPunct="1">
              <a:buNone/>
              <a:defRPr kumimoji="0" lang="bg-BG" sz="1600" b="1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 eaLnBrk="1" latinLnBrk="0" hangingPunct="1">
              <a:defRPr kumimoji="0" lang="bg-BG" sz="2400"/>
            </a:lvl1pPr>
            <a:lvl2pPr eaLnBrk="1" latinLnBrk="0" hangingPunct="1">
              <a:defRPr kumimoji="0" lang="bg-BG" sz="2000"/>
            </a:lvl2pPr>
            <a:lvl3pPr eaLnBrk="1" latinLnBrk="0" hangingPunct="1">
              <a:defRPr kumimoji="0" lang="bg-BG" sz="1800"/>
            </a:lvl3pPr>
            <a:lvl4pPr eaLnBrk="1" latinLnBrk="0" hangingPunct="1">
              <a:defRPr kumimoji="0" lang="bg-BG" sz="1600"/>
            </a:lvl4pPr>
            <a:lvl5pPr eaLnBrk="1" latinLnBrk="0" hangingPunct="1">
              <a:defRPr kumimoji="0" lang="bg-BG" sz="1600"/>
            </a:lvl5pPr>
            <a:lvl6pPr eaLnBrk="1" latinLnBrk="0" hangingPunct="1">
              <a:defRPr kumimoji="0" lang="bg-BG" sz="1600"/>
            </a:lvl6pPr>
            <a:lvl7pPr eaLnBrk="1" latinLnBrk="0" hangingPunct="1">
              <a:defRPr kumimoji="0" lang="bg-BG" sz="1600"/>
            </a:lvl7pPr>
            <a:lvl8pPr eaLnBrk="1" latinLnBrk="0" hangingPunct="1">
              <a:defRPr kumimoji="0" lang="bg-BG" sz="1600"/>
            </a:lvl8pPr>
            <a:lvl9pPr eaLnBrk="1" latinLnBrk="0" hangingPunct="1">
              <a:defRPr kumimoji="0" lang="bg-BG" sz="16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 eaLnBrk="1" latinLnBrk="0" hangingPunct="1">
              <a:defRPr kumimoji="0" lang="bg-BG" sz="2000" b="1"/>
            </a:lvl1pPr>
          </a:lstStyle>
          <a:p>
            <a:pPr eaLnBrk="1" latinLnBrk="0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 eaLnBrk="1" latinLnBrk="0" hangingPunct="1">
              <a:defRPr kumimoji="0" lang="bg-BG" sz="3200"/>
            </a:lvl1pPr>
            <a:lvl2pPr eaLnBrk="1" latinLnBrk="0" hangingPunct="1">
              <a:defRPr kumimoji="0" lang="bg-BG" sz="2800"/>
            </a:lvl2pPr>
            <a:lvl3pPr eaLnBrk="1" latinLnBrk="0" hangingPunct="1">
              <a:defRPr kumimoji="0" lang="bg-BG" sz="2400"/>
            </a:lvl3pPr>
            <a:lvl4pPr eaLnBrk="1" latinLnBrk="0" hangingPunct="1">
              <a:defRPr kumimoji="0" lang="bg-BG" sz="2000"/>
            </a:lvl4pPr>
            <a:lvl5pPr eaLnBrk="1" latinLnBrk="0" hangingPunct="1">
              <a:defRPr kumimoji="0" lang="bg-BG" sz="2000"/>
            </a:lvl5pPr>
            <a:lvl6pPr eaLnBrk="1" latinLnBrk="0" hangingPunct="1">
              <a:defRPr kumimoji="0" lang="bg-BG" sz="2000"/>
            </a:lvl6pPr>
            <a:lvl7pPr eaLnBrk="1" latinLnBrk="0" hangingPunct="1">
              <a:defRPr kumimoji="0" lang="bg-BG" sz="2000"/>
            </a:lvl7pPr>
            <a:lvl8pPr eaLnBrk="1" latinLnBrk="0" hangingPunct="1">
              <a:defRPr kumimoji="0" lang="bg-BG" sz="2000"/>
            </a:lvl8pPr>
            <a:lvl9pPr eaLnBrk="1" latinLnBrk="0" hangingPunct="1">
              <a:defRPr kumimoji="0" lang="bg-BG" sz="20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 eaLnBrk="1" latinLnBrk="0" hangingPunct="1">
              <a:buNone/>
              <a:defRPr kumimoji="0" lang="bg-BG" sz="1400"/>
            </a:lvl1pPr>
            <a:lvl2pPr marL="457200" indent="0" eaLnBrk="1" latinLnBrk="0" hangingPunct="1">
              <a:buNone/>
              <a:defRPr kumimoji="0" lang="bg-BG" sz="1200"/>
            </a:lvl2pPr>
            <a:lvl3pPr marL="914400" indent="0" eaLnBrk="1" latinLnBrk="0" hangingPunct="1">
              <a:buNone/>
              <a:defRPr kumimoji="0" lang="bg-BG" sz="1000"/>
            </a:lvl3pPr>
            <a:lvl4pPr marL="1371600" indent="0" eaLnBrk="1" latinLnBrk="0" hangingPunct="1">
              <a:buNone/>
              <a:defRPr kumimoji="0" lang="bg-BG" sz="900"/>
            </a:lvl4pPr>
            <a:lvl5pPr marL="1828800" indent="0" eaLnBrk="1" latinLnBrk="0" hangingPunct="1">
              <a:buNone/>
              <a:defRPr kumimoji="0" lang="bg-BG" sz="900"/>
            </a:lvl5pPr>
            <a:lvl6pPr marL="2286000" indent="0" eaLnBrk="1" latinLnBrk="0" hangingPunct="1">
              <a:buNone/>
              <a:defRPr kumimoji="0" lang="bg-BG" sz="900"/>
            </a:lvl6pPr>
            <a:lvl7pPr marL="2743200" indent="0" eaLnBrk="1" latinLnBrk="0" hangingPunct="1">
              <a:buNone/>
              <a:defRPr kumimoji="0" lang="bg-BG" sz="900"/>
            </a:lvl7pPr>
            <a:lvl8pPr marL="3200400" indent="0" eaLnBrk="1" latinLnBrk="0" hangingPunct="1">
              <a:buNone/>
              <a:defRPr kumimoji="0" lang="bg-BG" sz="900"/>
            </a:lvl8pPr>
            <a:lvl9pPr marL="3657600" indent="0" eaLnBrk="1" latinLnBrk="0" hangingPunct="1">
              <a:buNone/>
              <a:defRPr kumimoji="0" lang="bg-BG" sz="9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eaLnBrk="1" latinLnBrk="0" hangingPunct="1">
              <a:defRPr kumimoji="0" lang="bg-BG" sz="2000" b="1"/>
            </a:lvl1pPr>
          </a:lstStyle>
          <a:p>
            <a:pPr eaLnBrk="1" latinLnBrk="0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bg-BG" sz="3200"/>
            </a:lvl1pPr>
            <a:lvl2pPr marL="457200" indent="0" eaLnBrk="1" latinLnBrk="0" hangingPunct="1">
              <a:buNone/>
              <a:defRPr kumimoji="0" lang="bg-BG" sz="2800"/>
            </a:lvl2pPr>
            <a:lvl3pPr marL="914400" indent="0" eaLnBrk="1" latinLnBrk="0" hangingPunct="1">
              <a:buNone/>
              <a:defRPr kumimoji="0" lang="bg-BG" sz="2400"/>
            </a:lvl3pPr>
            <a:lvl4pPr marL="1371600" indent="0" eaLnBrk="1" latinLnBrk="0" hangingPunct="1">
              <a:buNone/>
              <a:defRPr kumimoji="0" lang="bg-BG" sz="2000"/>
            </a:lvl4pPr>
            <a:lvl5pPr marL="1828800" indent="0" eaLnBrk="1" latinLnBrk="0" hangingPunct="1">
              <a:buNone/>
              <a:defRPr kumimoji="0" lang="bg-BG" sz="2000"/>
            </a:lvl5pPr>
            <a:lvl6pPr marL="2286000" indent="0" eaLnBrk="1" latinLnBrk="0" hangingPunct="1">
              <a:buNone/>
              <a:defRPr kumimoji="0" lang="bg-BG" sz="2000"/>
            </a:lvl6pPr>
            <a:lvl7pPr marL="2743200" indent="0" eaLnBrk="1" latinLnBrk="0" hangingPunct="1">
              <a:buNone/>
              <a:defRPr kumimoji="0" lang="bg-BG" sz="2000"/>
            </a:lvl7pPr>
            <a:lvl8pPr marL="3200400" indent="0" eaLnBrk="1" latinLnBrk="0" hangingPunct="1">
              <a:buNone/>
              <a:defRPr kumimoji="0" lang="bg-BG" sz="2000"/>
            </a:lvl8pPr>
            <a:lvl9pPr marL="3657600" indent="0" eaLnBrk="1" latinLnBrk="0" hangingPunct="1">
              <a:buNone/>
              <a:defRPr kumimoji="0" lang="bg-BG" sz="2000"/>
            </a:lvl9pPr>
          </a:lstStyle>
          <a:p>
            <a:pPr eaLnBrk="1" latinLnBrk="0" hangingPunct="1"/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eaLnBrk="1" latinLnBrk="0" hangingPunct="1">
              <a:buNone/>
              <a:defRPr kumimoji="0" lang="bg-BG" sz="1400"/>
            </a:lvl1pPr>
            <a:lvl2pPr marL="457200" indent="0" eaLnBrk="1" latinLnBrk="0" hangingPunct="1">
              <a:buNone/>
              <a:defRPr kumimoji="0" lang="bg-BG" sz="1200"/>
            </a:lvl2pPr>
            <a:lvl3pPr marL="914400" indent="0" eaLnBrk="1" latinLnBrk="0" hangingPunct="1">
              <a:buNone/>
              <a:defRPr kumimoji="0" lang="bg-BG" sz="1000"/>
            </a:lvl3pPr>
            <a:lvl4pPr marL="1371600" indent="0" eaLnBrk="1" latinLnBrk="0" hangingPunct="1">
              <a:buNone/>
              <a:defRPr kumimoji="0" lang="bg-BG" sz="900"/>
            </a:lvl4pPr>
            <a:lvl5pPr marL="1828800" indent="0" eaLnBrk="1" latinLnBrk="0" hangingPunct="1">
              <a:buNone/>
              <a:defRPr kumimoji="0" lang="bg-BG" sz="900"/>
            </a:lvl5pPr>
            <a:lvl6pPr marL="2286000" indent="0" eaLnBrk="1" latinLnBrk="0" hangingPunct="1">
              <a:buNone/>
              <a:defRPr kumimoji="0" lang="bg-BG" sz="900"/>
            </a:lvl6pPr>
            <a:lvl7pPr marL="2743200" indent="0" eaLnBrk="1" latinLnBrk="0" hangingPunct="1">
              <a:buNone/>
              <a:defRPr kumimoji="0" lang="bg-BG" sz="900"/>
            </a:lvl7pPr>
            <a:lvl8pPr marL="3200400" indent="0" eaLnBrk="1" latinLnBrk="0" hangingPunct="1">
              <a:buNone/>
              <a:defRPr kumimoji="0" lang="bg-BG" sz="900"/>
            </a:lvl8pPr>
            <a:lvl9pPr marL="3657600" indent="0" eaLnBrk="1" latinLnBrk="0" hangingPunct="1">
              <a:buNone/>
              <a:defRPr kumimoji="0" lang="bg-BG" sz="900"/>
            </a:lvl9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bg-BG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 lang="en-US"/>
              <a:pPr/>
              <a:t>1/10/2020</a:t>
            </a:fld>
            <a:endParaRPr kumimoji="0"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bg-BG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bg-BG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/>
              <a:pPr/>
              <a:t>‹#›</a:t>
            </a:fld>
            <a:endParaRPr kumimoji="0" lang="bg-BG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2400" y="-109183"/>
            <a:ext cx="818707" cy="70831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6" r:id="rId6"/>
    <p:sldLayoutId id="2147483657" r:id="rId7"/>
    <p:sldLayoutId id="2147483658" r:id="rId8"/>
    <p:sldLayoutId id="2147483659" r:id="rId9"/>
    <p:sldLayoutId id="2147483654" r:id="rId10"/>
    <p:sldLayoutId id="2147483655" r:id="rId11"/>
    <p:sldLayoutId id="2147483663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bg-BG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bg-BG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bg-BG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bg-BG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bg-BG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bg-BG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bg-BG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bg-BG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bg-BG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bg-BG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bg-BG"/>
      </a:defPPr>
      <a:lvl1pPr marL="0" algn="l" defTabSz="914400" rtl="0" eaLnBrk="1" latinLnBrk="0" hangingPunct="1">
        <a:defRPr kumimoji="0" lang="bg-BG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bg-BG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bg-BG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bg-BG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bg-BG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bg-BG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bg-BG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bg-BG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bg-BG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.xml"/><Relationship Id="rId7" Type="http://schemas.openxmlformats.org/officeDocument/2006/relationships/image" Target="../media/image7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chart" Target="../charts/chart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chart" Target="../charts/chart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chart" Target="../charts/chart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chart" Target="../charts/chart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chart" Target="../charts/chart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chart" Target="../charts/chart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chart" Target="../charts/chart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chart" Target="../charts/chart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chart" Target="../charts/chart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10" Type="http://schemas.openxmlformats.org/officeDocument/2006/relationships/image" Target="../media/image15.jpeg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8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hyperlink" Target="mailto:sspasov@mzh.government.bg" TargetMode="Externa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chart" Target="../charts/chart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590800" y="980728"/>
            <a:ext cx="6180224" cy="2127225"/>
          </a:xfrm>
        </p:spPr>
        <p:txBody>
          <a:bodyPr>
            <a:normAutofit/>
          </a:bodyPr>
          <a:lstStyle/>
          <a:p>
            <a:pPr marL="90170">
              <a:lnSpc>
                <a:spcPct val="115000"/>
              </a:lnSpc>
              <a:spcAft>
                <a:spcPts val="0"/>
              </a:spcAft>
            </a:pPr>
            <a:r>
              <a:rPr lang="bg-BG" dirty="0" smtClean="0">
                <a:ea typeface="Times New Roman"/>
                <a:cs typeface="Times New Roman"/>
              </a:rPr>
              <a:t>Водено от общностите местно развитие</a:t>
            </a:r>
            <a:endParaRPr lang="bg-BG" dirty="0">
              <a:ea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962400" y="3750568"/>
            <a:ext cx="4772528" cy="2486744"/>
          </a:xfrm>
        </p:spPr>
        <p:txBody>
          <a:bodyPr>
            <a:normAutofit/>
          </a:bodyPr>
          <a:lstStyle/>
          <a:p>
            <a:r>
              <a:rPr lang="bg-BG" sz="2400" dirty="0" smtClean="0">
                <a:latin typeface="+mn-lt"/>
              </a:rPr>
              <a:t>Стефан Спасов – н-к отдел ВОМР</a:t>
            </a:r>
            <a:r>
              <a:rPr lang="en-US" sz="2400" dirty="0" smtClean="0">
                <a:latin typeface="+mn-lt"/>
              </a:rPr>
              <a:t> </a:t>
            </a:r>
          </a:p>
          <a:p>
            <a:endParaRPr lang="en-US" sz="2400" dirty="0" smtClean="0">
              <a:latin typeface="+mn-lt"/>
            </a:endParaRPr>
          </a:p>
          <a:p>
            <a:endParaRPr lang="bg-BG" sz="2400" dirty="0">
              <a:latin typeface="+mn-lt"/>
            </a:endParaRPr>
          </a:p>
          <a:p>
            <a:r>
              <a:rPr lang="bg-BG" sz="2400" dirty="0" smtClean="0">
                <a:latin typeface="+mn-lt"/>
              </a:rPr>
              <a:t>15</a:t>
            </a:r>
            <a:r>
              <a:rPr lang="en-US" sz="2400" dirty="0" smtClean="0">
                <a:latin typeface="+mn-lt"/>
              </a:rPr>
              <a:t> </a:t>
            </a:r>
            <a:r>
              <a:rPr lang="bg-BG" sz="2400" dirty="0" smtClean="0">
                <a:latin typeface="+mn-lt"/>
              </a:rPr>
              <a:t>януари</a:t>
            </a:r>
            <a:r>
              <a:rPr lang="en-US" sz="2400" dirty="0" smtClean="0">
                <a:latin typeface="+mn-lt"/>
              </a:rPr>
              <a:t> 20</a:t>
            </a:r>
            <a:r>
              <a:rPr lang="bg-BG" sz="2400" dirty="0" smtClean="0">
                <a:latin typeface="+mn-lt"/>
              </a:rPr>
              <a:t>20 г.</a:t>
            </a:r>
            <a:endParaRPr lang="en-US" sz="2400" dirty="0" smtClean="0">
              <a:latin typeface="+mn-lt"/>
            </a:endParaRPr>
          </a:p>
          <a:p>
            <a:r>
              <a:rPr lang="bg-BG" sz="2400" dirty="0" smtClean="0">
                <a:latin typeface="+mn-lt"/>
              </a:rPr>
              <a:t>Гр. София</a:t>
            </a:r>
            <a:endParaRPr lang="bg-BG" sz="24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29466"/>
            <a:ext cx="1093664" cy="72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483" y="129466"/>
            <a:ext cx="1068957" cy="7277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4" descr="logo LEADE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41957" y="129466"/>
            <a:ext cx="1054179" cy="7277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6" name="Picture 2" descr="Description: logo PRSR2014-202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6632"/>
            <a:ext cx="1536526" cy="778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1720" y="1772816"/>
            <a:ext cx="5065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Процедури на МИГ в ИСУН по ПРСР 2014 – 2020 г.</a:t>
            </a:r>
            <a:endParaRPr lang="en-GB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08304" y="1761446"/>
            <a:ext cx="889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347</a:t>
            </a:r>
            <a:endParaRPr lang="en-US" b="1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7638536"/>
              </p:ext>
            </p:extLst>
          </p:nvPr>
        </p:nvGraphicFramePr>
        <p:xfrm>
          <a:off x="2120213" y="2276872"/>
          <a:ext cx="537973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4480510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1720" y="1772816"/>
            <a:ext cx="4136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Процедури в ДФЗ по ПРСР 2014 – 2020 г.</a:t>
            </a:r>
            <a:endParaRPr lang="en-GB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2266561"/>
              </p:ext>
            </p:extLst>
          </p:nvPr>
        </p:nvGraphicFramePr>
        <p:xfrm>
          <a:off x="2013516" y="2142148"/>
          <a:ext cx="5294788" cy="3735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2202691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1720" y="1772816"/>
            <a:ext cx="5129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bg-BG" dirty="0">
                <a:solidFill>
                  <a:prstClr val="black"/>
                </a:solidFill>
              </a:rPr>
              <a:t>Процедури на МИГ в ИСУН по </a:t>
            </a:r>
            <a:r>
              <a:rPr lang="bg-BG" dirty="0" smtClean="0">
                <a:solidFill>
                  <a:prstClr val="black"/>
                </a:solidFill>
              </a:rPr>
              <a:t>ОПИК </a:t>
            </a:r>
            <a:r>
              <a:rPr lang="bg-BG" dirty="0">
                <a:solidFill>
                  <a:prstClr val="black"/>
                </a:solidFill>
              </a:rPr>
              <a:t>2014 – 2020 г.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535069"/>
              </p:ext>
            </p:extLst>
          </p:nvPr>
        </p:nvGraphicFramePr>
        <p:xfrm>
          <a:off x="2125638" y="2142148"/>
          <a:ext cx="5056012" cy="3591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5776092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1720" y="1772816"/>
            <a:ext cx="4101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Проекти на МИГ по ОПИК 2014 – 2020 г.</a:t>
            </a:r>
            <a:endParaRPr lang="en-GB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4773713"/>
              </p:ext>
            </p:extLst>
          </p:nvPr>
        </p:nvGraphicFramePr>
        <p:xfrm>
          <a:off x="2067744" y="2142148"/>
          <a:ext cx="5096544" cy="3951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590823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1720" y="1772816"/>
            <a:ext cx="5222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bg-BG" dirty="0">
                <a:solidFill>
                  <a:prstClr val="black"/>
                </a:solidFill>
              </a:rPr>
              <a:t>Процедури на МИГ в ИСУН по </a:t>
            </a:r>
            <a:r>
              <a:rPr lang="bg-BG" dirty="0" smtClean="0">
                <a:solidFill>
                  <a:prstClr val="black"/>
                </a:solidFill>
              </a:rPr>
              <a:t>ОПРЧР </a:t>
            </a:r>
            <a:r>
              <a:rPr lang="bg-BG" dirty="0">
                <a:solidFill>
                  <a:prstClr val="black"/>
                </a:solidFill>
              </a:rPr>
              <a:t>2014 – 2020 г.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6834775"/>
              </p:ext>
            </p:extLst>
          </p:nvPr>
        </p:nvGraphicFramePr>
        <p:xfrm>
          <a:off x="2020752" y="2142148"/>
          <a:ext cx="4927511" cy="3951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979866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1720" y="1772816"/>
            <a:ext cx="4194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Проекти на МИГ по ОПРЧР 2014 – 2020 г.</a:t>
            </a:r>
            <a:endParaRPr lang="en-GB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7296034"/>
              </p:ext>
            </p:extLst>
          </p:nvPr>
        </p:nvGraphicFramePr>
        <p:xfrm>
          <a:off x="2016629" y="2142148"/>
          <a:ext cx="5014012" cy="3879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510946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1720" y="1772816"/>
            <a:ext cx="5133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dirty="0">
                <a:solidFill>
                  <a:prstClr val="black"/>
                </a:solidFill>
              </a:rPr>
              <a:t>Процедури на МИГ в ИСУН по </a:t>
            </a:r>
            <a:r>
              <a:rPr dirty="0" smtClean="0">
                <a:solidFill>
                  <a:prstClr val="black"/>
                </a:solidFill>
              </a:rPr>
              <a:t>ОПОС </a:t>
            </a:r>
            <a:r>
              <a:rPr dirty="0">
                <a:solidFill>
                  <a:prstClr val="black"/>
                </a:solidFill>
              </a:rPr>
              <a:t>2014 – 2020 г.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3769212"/>
              </p:ext>
            </p:extLst>
          </p:nvPr>
        </p:nvGraphicFramePr>
        <p:xfrm>
          <a:off x="1907704" y="2276872"/>
          <a:ext cx="5277152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614553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1720" y="1772816"/>
            <a:ext cx="4666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dirty="0">
                <a:solidFill>
                  <a:prstClr val="black"/>
                </a:solidFill>
              </a:rPr>
              <a:t>Процедури на МИГ </a:t>
            </a:r>
            <a:r>
              <a:rPr dirty="0" smtClean="0">
                <a:solidFill>
                  <a:prstClr val="black"/>
                </a:solidFill>
              </a:rPr>
              <a:t>по ОПНОИР </a:t>
            </a:r>
            <a:r>
              <a:rPr dirty="0">
                <a:solidFill>
                  <a:prstClr val="black"/>
                </a:solidFill>
              </a:rPr>
              <a:t>2014 – 2020 г.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7436839"/>
              </p:ext>
            </p:extLst>
          </p:nvPr>
        </p:nvGraphicFramePr>
        <p:xfrm>
          <a:off x="2041646" y="2204864"/>
          <a:ext cx="5122642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246303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470313" y="1772816"/>
            <a:ext cx="3744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>
                <a:solidFill>
                  <a:prstClr val="black"/>
                </a:solidFill>
              </a:rPr>
              <a:t>Договаряне общо по подхода ВОМР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7756133"/>
              </p:ext>
            </p:extLst>
          </p:nvPr>
        </p:nvGraphicFramePr>
        <p:xfrm>
          <a:off x="1835696" y="2348880"/>
          <a:ext cx="5539812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513977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3688" y="1772816"/>
            <a:ext cx="5705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Проекти в ДФЗ по ПРСР 2014 – 2020 г. (справка от ИСУН)</a:t>
            </a:r>
            <a:endParaRPr lang="en-GB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3568" y="2405787"/>
            <a:ext cx="82809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/>
              <a:t>Проекти към постъпилите процедури </a:t>
            </a:r>
            <a:r>
              <a:rPr lang="ru-RU" dirty="0" smtClean="0"/>
              <a:t>(</a:t>
            </a:r>
            <a:r>
              <a:rPr lang="ru-RU" dirty="0"/>
              <a:t>статус </a:t>
            </a:r>
            <a:r>
              <a:rPr lang="ru-RU" dirty="0" smtClean="0"/>
              <a:t>„</a:t>
            </a:r>
            <a:r>
              <a:rPr lang="bg-BG" dirty="0" smtClean="0"/>
              <a:t>отхвърлен“, „одобрен“, „резервен</a:t>
            </a:r>
            <a:r>
              <a:rPr lang="ru-RU" dirty="0" smtClean="0"/>
              <a:t>“)</a:t>
            </a:r>
            <a:r>
              <a:rPr lang="en-US" dirty="0" smtClean="0"/>
              <a:t> </a:t>
            </a:r>
            <a:r>
              <a:rPr lang="ru-RU" dirty="0" smtClean="0"/>
              <a:t>– 1 </a:t>
            </a:r>
            <a:r>
              <a:rPr lang="en-US" dirty="0" smtClean="0"/>
              <a:t>391</a:t>
            </a:r>
            <a:r>
              <a:rPr lang="ru-RU" dirty="0" smtClean="0"/>
              <a:t> </a:t>
            </a:r>
            <a:r>
              <a:rPr lang="ru-RU" dirty="0" err="1"/>
              <a:t>бр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bg-BG" dirty="0" smtClean="0"/>
              <a:t>на обща стойност 539 719 461,47 лв. (обща стойност на субсидията – 480 085 562,91 лв.)</a:t>
            </a:r>
          </a:p>
          <a:p>
            <a:endParaRPr lang="bg-BG" dirty="0" smtClean="0"/>
          </a:p>
          <a:p>
            <a:endParaRPr lang="en-US" dirty="0" smtClean="0"/>
          </a:p>
          <a:p>
            <a:r>
              <a:rPr lang="bg-BG" dirty="0" smtClean="0"/>
              <a:t>833 проектни предложения са одобрени от МИГ, 193 са в резервен списък, 187  са отхвърлени от МИГ)</a:t>
            </a:r>
            <a:endParaRPr lang="ru-RU" dirty="0" smtClean="0"/>
          </a:p>
          <a:p>
            <a:endParaRPr lang="ru-RU" dirty="0" smtClean="0"/>
          </a:p>
          <a:p>
            <a:r>
              <a:rPr lang="bg-BG" dirty="0" smtClean="0"/>
              <a:t>Подписани</a:t>
            </a:r>
            <a:r>
              <a:rPr lang="ru-RU" dirty="0" smtClean="0"/>
              <a:t> договори – </a:t>
            </a:r>
            <a:r>
              <a:rPr lang="en-GB" dirty="0" smtClean="0"/>
              <a:t>23</a:t>
            </a:r>
            <a:r>
              <a:rPr lang="ru-RU" dirty="0" smtClean="0"/>
              <a:t> </a:t>
            </a:r>
            <a:r>
              <a:rPr lang="ru-RU" dirty="0" err="1" smtClean="0"/>
              <a:t>бр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bg-BG" dirty="0" smtClean="0"/>
              <a:t>Стойност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bg-BG" dirty="0" smtClean="0"/>
              <a:t>субсидията</a:t>
            </a:r>
            <a:r>
              <a:rPr lang="ru-RU" dirty="0" smtClean="0"/>
              <a:t> </a:t>
            </a:r>
            <a:r>
              <a:rPr lang="ru-RU" dirty="0"/>
              <a:t>по </a:t>
            </a:r>
            <a:r>
              <a:rPr lang="bg-BG" dirty="0" smtClean="0"/>
              <a:t>подписаните</a:t>
            </a:r>
            <a:r>
              <a:rPr lang="ru-RU" dirty="0" smtClean="0"/>
              <a:t> договори – </a:t>
            </a:r>
            <a:r>
              <a:rPr lang="ru-RU" dirty="0"/>
              <a:t>3 353 073,17 </a:t>
            </a:r>
            <a:r>
              <a:rPr lang="ru-RU" dirty="0" err="1"/>
              <a:t>лв</a:t>
            </a:r>
            <a:r>
              <a:rPr lang="ru-RU" dirty="0"/>
              <a:t>.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88692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2886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2637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85574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537242" y="1052736"/>
            <a:ext cx="8719492" cy="93610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bg-BG" sz="2400" dirty="0" smtClean="0"/>
              <a:t>Структура на прилагане на подхода ВОМР</a:t>
            </a:r>
            <a:r>
              <a:rPr lang="en-US" sz="2400" dirty="0" smtClean="0"/>
              <a:t> 2014 – 2020</a:t>
            </a:r>
            <a:r>
              <a:rPr lang="bg-BG" sz="2400" dirty="0" smtClean="0"/>
              <a:t> г. </a:t>
            </a:r>
            <a:endParaRPr lang="bg-BG" sz="2400" dirty="0"/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782" y="2369029"/>
            <a:ext cx="1512168" cy="1059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74" y="4725144"/>
            <a:ext cx="1390651" cy="1390650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687783" y="3452807"/>
            <a:ext cx="21265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b="1" dirty="0" smtClean="0"/>
              <a:t>Отговорен УО</a:t>
            </a:r>
            <a:endParaRPr lang="en-US" sz="1000" b="1" dirty="0" smtClean="0"/>
          </a:p>
          <a:p>
            <a:r>
              <a:rPr lang="bg-BG" sz="1000" dirty="0" smtClean="0"/>
              <a:t>Дирекция РСР</a:t>
            </a:r>
            <a:r>
              <a:rPr lang="en-US" sz="1000" dirty="0" smtClean="0"/>
              <a:t> 70 </a:t>
            </a:r>
            <a:r>
              <a:rPr lang="bg-BG" sz="1000" dirty="0" smtClean="0"/>
              <a:t>служители</a:t>
            </a:r>
            <a:r>
              <a:rPr lang="en-US" sz="1000" dirty="0" smtClean="0"/>
              <a:t> </a:t>
            </a:r>
          </a:p>
          <a:p>
            <a:r>
              <a:rPr lang="bg-BG" sz="1000" dirty="0" smtClean="0"/>
              <a:t>Лидер</a:t>
            </a:r>
            <a:r>
              <a:rPr lang="en-US" sz="1000" dirty="0" smtClean="0"/>
              <a:t> 1</a:t>
            </a:r>
            <a:r>
              <a:rPr lang="bg-BG" sz="1000" dirty="0" smtClean="0"/>
              <a:t>2</a:t>
            </a:r>
            <a:r>
              <a:rPr lang="en-US" sz="1000" dirty="0" smtClean="0"/>
              <a:t> </a:t>
            </a:r>
            <a:r>
              <a:rPr lang="bg-BG" sz="1000" dirty="0" smtClean="0"/>
              <a:t>служители</a:t>
            </a:r>
            <a:endParaRPr lang="bg-BG" sz="1000" dirty="0"/>
          </a:p>
        </p:txBody>
      </p:sp>
      <p:sp>
        <p:nvSpPr>
          <p:cNvPr id="43" name="TextBox 42"/>
          <p:cNvSpPr txBox="1"/>
          <p:nvPr/>
        </p:nvSpPr>
        <p:spPr>
          <a:xfrm>
            <a:off x="539552" y="5143470"/>
            <a:ext cx="1944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b="1" dirty="0" smtClean="0"/>
              <a:t>Разплащателна агенция</a:t>
            </a:r>
            <a:endParaRPr lang="en-US" sz="1000" b="1" dirty="0" smtClean="0"/>
          </a:p>
          <a:p>
            <a:r>
              <a:rPr lang="bg-BG" sz="1000" dirty="0" smtClean="0"/>
              <a:t>Дирекции РСР</a:t>
            </a:r>
            <a:r>
              <a:rPr lang="en-US" sz="1000" dirty="0" smtClean="0"/>
              <a:t> ~250 </a:t>
            </a:r>
            <a:r>
              <a:rPr lang="bg-BG" sz="1000" dirty="0" smtClean="0"/>
              <a:t>служители</a:t>
            </a:r>
            <a:r>
              <a:rPr lang="en-US" sz="1000" dirty="0" smtClean="0"/>
              <a:t> </a:t>
            </a:r>
          </a:p>
          <a:p>
            <a:r>
              <a:rPr lang="bg-BG" sz="1000" dirty="0" smtClean="0"/>
              <a:t>Лидер</a:t>
            </a:r>
            <a:r>
              <a:rPr lang="en-US" sz="1000" dirty="0" smtClean="0"/>
              <a:t> 10 </a:t>
            </a:r>
            <a:r>
              <a:rPr lang="bg-BG" sz="1000" dirty="0" smtClean="0"/>
              <a:t>служители</a:t>
            </a:r>
            <a:endParaRPr lang="bg-BG" sz="1000" dirty="0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903" y="4713517"/>
            <a:ext cx="1799623" cy="1163756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7564546" y="5066527"/>
            <a:ext cx="1332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/>
              <a:t>МИГ</a:t>
            </a:r>
            <a:r>
              <a:rPr lang="en-US" sz="1000" dirty="0" smtClean="0"/>
              <a:t>  ~</a:t>
            </a:r>
            <a:r>
              <a:rPr lang="bg-BG" sz="1000" dirty="0" smtClean="0"/>
              <a:t>1</a:t>
            </a:r>
            <a:r>
              <a:rPr lang="en-US" sz="1000" dirty="0" smtClean="0"/>
              <a:t>00</a:t>
            </a:r>
          </a:p>
          <a:p>
            <a:r>
              <a:rPr lang="bg-BG" sz="1000" dirty="0" smtClean="0"/>
              <a:t>64</a:t>
            </a:r>
            <a:r>
              <a:rPr lang="en-US" sz="1000" dirty="0" smtClean="0"/>
              <a:t> </a:t>
            </a:r>
            <a:r>
              <a:rPr lang="bg-BG" sz="1000" dirty="0" smtClean="0"/>
              <a:t>финансирани</a:t>
            </a:r>
            <a:endParaRPr lang="en-US" sz="1000" dirty="0" smtClean="0"/>
          </a:p>
          <a:p>
            <a:r>
              <a:rPr lang="bg-BG" sz="1000" dirty="0" smtClean="0"/>
              <a:t>227</a:t>
            </a:r>
            <a:r>
              <a:rPr lang="en-US" sz="1000" dirty="0" smtClean="0"/>
              <a:t> </a:t>
            </a:r>
            <a:r>
              <a:rPr lang="bg-BG" sz="1000" dirty="0" smtClean="0"/>
              <a:t>служители</a:t>
            </a:r>
            <a:r>
              <a:rPr lang="en-US" sz="1000" dirty="0" smtClean="0"/>
              <a:t> </a:t>
            </a:r>
          </a:p>
          <a:p>
            <a:r>
              <a:rPr lang="bg-BG" sz="1000" dirty="0" smtClean="0"/>
              <a:t>~</a:t>
            </a:r>
            <a:r>
              <a:rPr lang="en-US" sz="1000" dirty="0" smtClean="0"/>
              <a:t>3</a:t>
            </a:r>
            <a:r>
              <a:rPr lang="bg-BG" sz="1000" dirty="0" smtClean="0"/>
              <a:t>6</a:t>
            </a:r>
            <a:r>
              <a:rPr lang="en-US" sz="1000" dirty="0" smtClean="0"/>
              <a:t> </a:t>
            </a:r>
            <a:r>
              <a:rPr lang="bg-BG" sz="1000" dirty="0" smtClean="0"/>
              <a:t>нефинансирани</a:t>
            </a:r>
            <a:endParaRPr lang="bg-BG" sz="1000" dirty="0"/>
          </a:p>
        </p:txBody>
      </p:sp>
      <p:sp>
        <p:nvSpPr>
          <p:cNvPr id="46" name="Left-Right Arrow 45"/>
          <p:cNvSpPr>
            <a:spLocks noChangeArrowheads="1"/>
          </p:cNvSpPr>
          <p:nvPr/>
        </p:nvSpPr>
        <p:spPr bwMode="auto">
          <a:xfrm>
            <a:off x="2271958" y="2706440"/>
            <a:ext cx="1692476" cy="290513"/>
          </a:xfrm>
          <a:prstGeom prst="leftRightArrow">
            <a:avLst>
              <a:gd name="adj1" fmla="val 50000"/>
              <a:gd name="adj2" fmla="val 50022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bg-BG" altLang="bg-BG" sz="2000"/>
          </a:p>
        </p:txBody>
      </p:sp>
      <p:sp>
        <p:nvSpPr>
          <p:cNvPr id="47" name="Left-Right Arrow 46"/>
          <p:cNvSpPr>
            <a:spLocks noChangeArrowheads="1"/>
          </p:cNvSpPr>
          <p:nvPr/>
        </p:nvSpPr>
        <p:spPr bwMode="auto">
          <a:xfrm rot="3580470">
            <a:off x="1877845" y="4120676"/>
            <a:ext cx="935038" cy="290513"/>
          </a:xfrm>
          <a:prstGeom prst="leftRightArrow">
            <a:avLst>
              <a:gd name="adj1" fmla="val 50000"/>
              <a:gd name="adj2" fmla="val 50022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bg-BG" altLang="bg-BG" sz="2000"/>
          </a:p>
        </p:txBody>
      </p:sp>
      <p:sp>
        <p:nvSpPr>
          <p:cNvPr id="48" name="Left-Right Arrow 47"/>
          <p:cNvSpPr>
            <a:spLocks noChangeArrowheads="1"/>
          </p:cNvSpPr>
          <p:nvPr/>
        </p:nvSpPr>
        <p:spPr bwMode="auto">
          <a:xfrm rot="7648744">
            <a:off x="6322707" y="4090062"/>
            <a:ext cx="1193206" cy="290512"/>
          </a:xfrm>
          <a:prstGeom prst="leftRightArrow">
            <a:avLst>
              <a:gd name="adj1" fmla="val 50000"/>
              <a:gd name="adj2" fmla="val 50022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bg-BG" altLang="bg-BG" sz="2000"/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157" y="2462372"/>
            <a:ext cx="1368152" cy="966629"/>
          </a:xfrm>
          <a:prstGeom prst="rect">
            <a:avLst/>
          </a:prstGeom>
        </p:spPr>
      </p:pic>
      <p:sp>
        <p:nvSpPr>
          <p:cNvPr id="50" name="Left-Right Arrow 49"/>
          <p:cNvSpPr>
            <a:spLocks noChangeArrowheads="1"/>
          </p:cNvSpPr>
          <p:nvPr/>
        </p:nvSpPr>
        <p:spPr bwMode="auto">
          <a:xfrm>
            <a:off x="5512318" y="2708921"/>
            <a:ext cx="1692476" cy="290513"/>
          </a:xfrm>
          <a:prstGeom prst="leftRightArrow">
            <a:avLst>
              <a:gd name="adj1" fmla="val 50000"/>
              <a:gd name="adj2" fmla="val 50022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bg-BG" altLang="bg-BG" sz="2000"/>
          </a:p>
        </p:txBody>
      </p:sp>
      <p:sp>
        <p:nvSpPr>
          <p:cNvPr id="51" name="TextBox 50"/>
          <p:cNvSpPr txBox="1"/>
          <p:nvPr/>
        </p:nvSpPr>
        <p:spPr>
          <a:xfrm>
            <a:off x="7204795" y="2442955"/>
            <a:ext cx="212655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b="1" dirty="0" smtClean="0"/>
              <a:t>Управляващи органи на</a:t>
            </a:r>
            <a:r>
              <a:rPr lang="en-US" sz="1000" b="1" dirty="0" smtClean="0"/>
              <a:t>:</a:t>
            </a:r>
          </a:p>
          <a:p>
            <a:r>
              <a:rPr lang="en-US" sz="1000" dirty="0" smtClean="0"/>
              <a:t>- </a:t>
            </a:r>
            <a:r>
              <a:rPr lang="bg-BG" sz="1000" dirty="0" smtClean="0"/>
              <a:t>ОПИК</a:t>
            </a:r>
            <a:endParaRPr lang="en-US" sz="1000" dirty="0" smtClean="0"/>
          </a:p>
          <a:p>
            <a:r>
              <a:rPr lang="en-US" sz="1000" dirty="0" smtClean="0"/>
              <a:t>- </a:t>
            </a:r>
            <a:r>
              <a:rPr lang="bg-BG" sz="1000" dirty="0" smtClean="0"/>
              <a:t>ОПОС</a:t>
            </a:r>
            <a:endParaRPr lang="en-US" sz="1000" dirty="0" smtClean="0"/>
          </a:p>
          <a:p>
            <a:r>
              <a:rPr lang="en-US" sz="1000" dirty="0" smtClean="0"/>
              <a:t>- </a:t>
            </a:r>
            <a:r>
              <a:rPr lang="bg-BG" sz="1000" dirty="0" smtClean="0"/>
              <a:t>ОПРЧР</a:t>
            </a:r>
          </a:p>
          <a:p>
            <a:r>
              <a:rPr lang="en-US" sz="1000" dirty="0" smtClean="0"/>
              <a:t>- </a:t>
            </a:r>
            <a:r>
              <a:rPr lang="bg-BG" sz="1000" dirty="0" smtClean="0"/>
              <a:t>ОПНОИР</a:t>
            </a:r>
            <a:endParaRPr lang="en-US" sz="1000" dirty="0" smtClean="0"/>
          </a:p>
        </p:txBody>
      </p:sp>
      <p:sp>
        <p:nvSpPr>
          <p:cNvPr id="52" name="Left-Right Arrow 51"/>
          <p:cNvSpPr>
            <a:spLocks noChangeArrowheads="1"/>
          </p:cNvSpPr>
          <p:nvPr/>
        </p:nvSpPr>
        <p:spPr bwMode="auto">
          <a:xfrm>
            <a:off x="3892426" y="5301209"/>
            <a:ext cx="1547884" cy="290513"/>
          </a:xfrm>
          <a:prstGeom prst="leftRightArrow">
            <a:avLst>
              <a:gd name="adj1" fmla="val 50000"/>
              <a:gd name="adj2" fmla="val 50022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bg-BG" altLang="bg-BG" sz="2000"/>
          </a:p>
        </p:txBody>
      </p:sp>
      <p:sp>
        <p:nvSpPr>
          <p:cNvPr id="53" name="TextBox 52"/>
          <p:cNvSpPr txBox="1"/>
          <p:nvPr/>
        </p:nvSpPr>
        <p:spPr>
          <a:xfrm>
            <a:off x="3892426" y="3452807"/>
            <a:ext cx="20954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000" dirty="0" smtClean="0"/>
              <a:t>Централно координационно звено</a:t>
            </a:r>
            <a:endParaRPr lang="en-US" sz="1000" dirty="0" smtClean="0"/>
          </a:p>
          <a:p>
            <a:r>
              <a:rPr lang="bg-BG" sz="1000" dirty="0" smtClean="0"/>
              <a:t>Министерски съвет</a:t>
            </a:r>
            <a:endParaRPr lang="bg-BG" sz="1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270138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 animBg="1"/>
      <p:bldP spid="47" grpId="0" animBg="1"/>
      <p:bldP spid="48" grpId="0" animBg="1"/>
      <p:bldP spid="50" grpId="0" animBg="1"/>
      <p:bldP spid="51" grpId="0"/>
      <p:bldP spid="52" grpId="0" animBg="1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Curved Connector 4"/>
          <p:cNvCxnSpPr/>
          <p:nvPr/>
        </p:nvCxnSpPr>
        <p:spPr>
          <a:xfrm>
            <a:off x="2915816" y="2240868"/>
            <a:ext cx="2412268" cy="1476164"/>
          </a:xfrm>
          <a:prstGeom prst="curvedConnector3">
            <a:avLst>
              <a:gd name="adj1" fmla="val 153319"/>
            </a:avLst>
          </a:prstGeom>
          <a:ln w="1365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144016" y="3212976"/>
            <a:ext cx="8748464" cy="3600400"/>
          </a:xfrm>
          <a:prstGeom prst="ellipse">
            <a:avLst/>
          </a:prstGeom>
          <a:noFill/>
          <a:ln w="793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83569" y="3807038"/>
            <a:ext cx="828091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Сключени</a:t>
            </a:r>
            <a:r>
              <a:rPr lang="ru-RU" dirty="0" smtClean="0"/>
              <a:t> договори за </a:t>
            </a:r>
            <a:r>
              <a:rPr lang="ru-RU" dirty="0" err="1" smtClean="0"/>
              <a:t>подготвителни</a:t>
            </a:r>
            <a:r>
              <a:rPr lang="ru-RU" dirty="0" smtClean="0"/>
              <a:t> </a:t>
            </a:r>
            <a:r>
              <a:rPr lang="ru-RU" dirty="0" err="1" smtClean="0"/>
              <a:t>дейности</a:t>
            </a:r>
            <a:r>
              <a:rPr lang="ru-RU" dirty="0" smtClean="0"/>
              <a:t> – 16 на </a:t>
            </a:r>
            <a:r>
              <a:rPr lang="ru-RU" dirty="0" err="1" smtClean="0"/>
              <a:t>стойност</a:t>
            </a:r>
            <a:r>
              <a:rPr lang="ru-RU" dirty="0"/>
              <a:t> </a:t>
            </a:r>
            <a:r>
              <a:rPr lang="en-US" dirty="0" smtClean="0"/>
              <a:t>715 854,44</a:t>
            </a:r>
            <a:r>
              <a:rPr lang="bg-BG" dirty="0" smtClean="0"/>
              <a:t> лева</a:t>
            </a:r>
            <a:endParaRPr lang="ru-RU" dirty="0"/>
          </a:p>
          <a:p>
            <a:endParaRPr lang="ru-RU" dirty="0"/>
          </a:p>
          <a:p>
            <a:r>
              <a:rPr lang="ru-RU" dirty="0" err="1" smtClean="0"/>
              <a:t>Одобрени</a:t>
            </a:r>
            <a:r>
              <a:rPr lang="ru-RU" dirty="0" smtClean="0"/>
              <a:t> </a:t>
            </a:r>
            <a:r>
              <a:rPr lang="ru-RU" dirty="0" err="1" smtClean="0"/>
              <a:t>проекти</a:t>
            </a:r>
            <a:r>
              <a:rPr lang="ru-RU" dirty="0" smtClean="0"/>
              <a:t> за </a:t>
            </a:r>
            <a:r>
              <a:rPr lang="ru-RU" dirty="0" err="1" smtClean="0"/>
              <a:t>подготвителни</a:t>
            </a:r>
            <a:r>
              <a:rPr lang="ru-RU" dirty="0" smtClean="0"/>
              <a:t> </a:t>
            </a:r>
            <a:r>
              <a:rPr lang="ru-RU" dirty="0" err="1" smtClean="0"/>
              <a:t>дейности</a:t>
            </a:r>
            <a:r>
              <a:rPr lang="ru-RU" dirty="0" smtClean="0"/>
              <a:t> – </a:t>
            </a:r>
            <a:r>
              <a:rPr lang="en-US" dirty="0" smtClean="0"/>
              <a:t>1</a:t>
            </a:r>
            <a:r>
              <a:rPr lang="ru-RU" dirty="0" smtClean="0"/>
              <a:t> на </a:t>
            </a:r>
            <a:r>
              <a:rPr lang="ru-RU" dirty="0" err="1" smtClean="0"/>
              <a:t>стойност</a:t>
            </a:r>
            <a:r>
              <a:rPr lang="ru-RU" dirty="0"/>
              <a:t> </a:t>
            </a:r>
            <a:r>
              <a:rPr lang="ru-RU" dirty="0" smtClean="0"/>
              <a:t>48 877</a:t>
            </a:r>
            <a:r>
              <a:rPr lang="en-US" dirty="0" smtClean="0"/>
              <a:t> </a:t>
            </a:r>
            <a:r>
              <a:rPr lang="bg-BG" dirty="0" smtClean="0"/>
              <a:t>лева</a:t>
            </a:r>
            <a:r>
              <a:rPr lang="ru-RU" dirty="0" smtClean="0"/>
              <a:t>, </a:t>
            </a:r>
            <a:r>
              <a:rPr lang="ru-RU" dirty="0" err="1" smtClean="0"/>
              <a:t>предстои</a:t>
            </a:r>
            <a:r>
              <a:rPr lang="ru-RU" dirty="0" smtClean="0"/>
              <a:t> </a:t>
            </a:r>
            <a:r>
              <a:rPr lang="ru-RU" dirty="0" err="1" smtClean="0"/>
              <a:t>подписване</a:t>
            </a:r>
            <a:r>
              <a:rPr lang="ru-RU" dirty="0" smtClean="0"/>
              <a:t> на договор. </a:t>
            </a:r>
            <a:r>
              <a:rPr lang="ru-RU" dirty="0" err="1" smtClean="0"/>
              <a:t>Подадени</a:t>
            </a:r>
            <a:r>
              <a:rPr lang="ru-RU" dirty="0" smtClean="0"/>
              <a:t> </a:t>
            </a:r>
            <a:r>
              <a:rPr lang="ru-RU" dirty="0" err="1" smtClean="0"/>
              <a:t>са</a:t>
            </a:r>
            <a:r>
              <a:rPr lang="ru-RU" dirty="0" smtClean="0"/>
              <a:t> </a:t>
            </a:r>
            <a:r>
              <a:rPr lang="ru-RU" dirty="0" err="1" smtClean="0"/>
              <a:t>още</a:t>
            </a:r>
            <a:r>
              <a:rPr lang="ru-RU" dirty="0" smtClean="0"/>
              <a:t> 2 </a:t>
            </a:r>
            <a:r>
              <a:rPr lang="ru-RU" dirty="0" err="1" smtClean="0"/>
              <a:t>проектни</a:t>
            </a:r>
            <a:r>
              <a:rPr lang="ru-RU" dirty="0" smtClean="0"/>
              <a:t> предложения, за </a:t>
            </a:r>
            <a:r>
              <a:rPr lang="ru-RU" dirty="0" err="1" smtClean="0"/>
              <a:t>които</a:t>
            </a:r>
            <a:r>
              <a:rPr lang="ru-RU" dirty="0" smtClean="0"/>
              <a:t> </a:t>
            </a:r>
            <a:r>
              <a:rPr lang="ru-RU" dirty="0" err="1" smtClean="0"/>
              <a:t>предстои</a:t>
            </a:r>
            <a:r>
              <a:rPr lang="ru-RU" dirty="0" smtClean="0"/>
              <a:t> оценка.</a:t>
            </a:r>
          </a:p>
          <a:p>
            <a:endParaRPr lang="ru-RU" dirty="0"/>
          </a:p>
          <a:p>
            <a:r>
              <a:rPr lang="bg-BG" dirty="0" smtClean="0"/>
              <a:t>Сключени договори з</a:t>
            </a:r>
            <a:r>
              <a:rPr lang="ru-RU" dirty="0" smtClean="0"/>
              <a:t>а вътрешнотериториално </a:t>
            </a:r>
            <a:r>
              <a:rPr lang="ru-RU" dirty="0" err="1" smtClean="0"/>
              <a:t>сътрудничество</a:t>
            </a:r>
            <a:r>
              <a:rPr lang="ru-RU" dirty="0" smtClean="0"/>
              <a:t> – 2 на </a:t>
            </a:r>
            <a:r>
              <a:rPr lang="ru-RU" dirty="0" err="1" smtClean="0"/>
              <a:t>стойност</a:t>
            </a:r>
            <a:r>
              <a:rPr lang="ru-RU" dirty="0" smtClean="0"/>
              <a:t>  309 737,11 лева</a:t>
            </a:r>
            <a:endParaRPr lang="ru-RU" dirty="0"/>
          </a:p>
          <a:p>
            <a:endParaRPr lang="bg-BG" dirty="0" smtClean="0"/>
          </a:p>
          <a:p>
            <a:r>
              <a:rPr lang="bg-BG" dirty="0" smtClean="0"/>
              <a:t>Предстои обявяване на нови приеми за подготвителни дейности с бюджет 933 700 лева и за сътрудничество с бюджет 7 823 200 лева.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71600" y="836712"/>
            <a:ext cx="78488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dirty="0" smtClean="0"/>
              <a:t>Подмярка</a:t>
            </a:r>
            <a:r>
              <a:rPr lang="en-US" sz="2400" dirty="0" smtClean="0"/>
              <a:t> 19.3 </a:t>
            </a:r>
            <a:r>
              <a:rPr lang="bg-BG" sz="2400" dirty="0" smtClean="0"/>
              <a:t>Сътрудничество</a:t>
            </a:r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683568" y="1556792"/>
            <a:ext cx="56886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Бюджет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732240" y="1540036"/>
            <a:ext cx="1976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6 5</a:t>
            </a:r>
            <a:r>
              <a:rPr lang="bg-BG" dirty="0" smtClean="0"/>
              <a:t>00 000</a:t>
            </a:r>
            <a:r>
              <a:rPr lang="en-US" dirty="0" smtClean="0"/>
              <a:t>,00</a:t>
            </a:r>
            <a:r>
              <a:rPr lang="bg-BG" dirty="0" smtClean="0"/>
              <a:t> евро 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83568" y="2132856"/>
            <a:ext cx="2232248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Прием 2018 и 2019 г.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6732240" y="2060848"/>
            <a:ext cx="1976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 smtClean="0"/>
              <a:t>2</a:t>
            </a:r>
            <a:r>
              <a:rPr lang="en-US" dirty="0" smtClean="0"/>
              <a:t> </a:t>
            </a:r>
            <a:r>
              <a:rPr lang="en-US" dirty="0"/>
              <a:t>022 </a:t>
            </a:r>
            <a:r>
              <a:rPr lang="en-US" dirty="0" smtClean="0"/>
              <a:t>599,45</a:t>
            </a:r>
            <a:r>
              <a:rPr lang="bg-BG" dirty="0" smtClean="0"/>
              <a:t> евро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683568" y="2636912"/>
            <a:ext cx="432048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Остатък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6732240" y="2564904"/>
            <a:ext cx="1976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4 477 </a:t>
            </a:r>
            <a:r>
              <a:rPr lang="en-US" dirty="0" smtClean="0"/>
              <a:t>400,55</a:t>
            </a:r>
            <a:r>
              <a:rPr lang="bg-BG" dirty="0" smtClean="0"/>
              <a:t> евро </a:t>
            </a:r>
            <a:endParaRPr lang="en-US" dirty="0"/>
          </a:p>
        </p:txBody>
      </p:sp>
      <p:pic>
        <p:nvPicPr>
          <p:cNvPr id="17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555109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8" grpId="0"/>
      <p:bldP spid="14" grpId="0" animBg="1"/>
      <p:bldP spid="2" grpId="0"/>
      <p:bldP spid="15" grpId="0" animBg="1"/>
      <p:bldP spid="16" grpId="0"/>
      <p:bldP spid="18" grpId="0" animBg="1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980728"/>
            <a:ext cx="8077200" cy="998984"/>
          </a:xfrm>
        </p:spPr>
        <p:txBody>
          <a:bodyPr>
            <a:normAutofit/>
          </a:bodyPr>
          <a:lstStyle/>
          <a:p>
            <a:r>
              <a:rPr lang="bg-BG" sz="2700" dirty="0" err="1" smtClean="0"/>
              <a:t>Подмярка</a:t>
            </a:r>
            <a:r>
              <a:rPr lang="bg-BG" sz="2700" dirty="0"/>
              <a:t> </a:t>
            </a:r>
            <a:r>
              <a:rPr lang="bg-BG" sz="2700" dirty="0" smtClean="0"/>
              <a:t>19.4 </a:t>
            </a:r>
            <a:r>
              <a:rPr lang="bg-BG" sz="2800" dirty="0"/>
              <a:t>Текущи разходи и популяризиране на стратегии за </a:t>
            </a:r>
            <a:r>
              <a:rPr lang="bg-BG" sz="2800" dirty="0" smtClean="0"/>
              <a:t>ВОМР</a:t>
            </a:r>
            <a:endParaRPr lang="bg-BG" dirty="0"/>
          </a:p>
        </p:txBody>
      </p:sp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urved Connector 8"/>
          <p:cNvCxnSpPr/>
          <p:nvPr/>
        </p:nvCxnSpPr>
        <p:spPr>
          <a:xfrm>
            <a:off x="5148064" y="3388348"/>
            <a:ext cx="1922302" cy="1840852"/>
          </a:xfrm>
          <a:prstGeom prst="curvedConnector3">
            <a:avLst>
              <a:gd name="adj1" fmla="val 181759"/>
            </a:avLst>
          </a:prstGeom>
          <a:ln w="889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99592" y="2524252"/>
            <a:ext cx="56886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Бюджет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99592" y="3253624"/>
            <a:ext cx="424847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bg-BG" dirty="0" smtClean="0"/>
              <a:t>Договорени средства към МИГ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899592" y="3982132"/>
            <a:ext cx="180020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Остатък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957792" y="2420888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30 553 958,90 евро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196983" y="3865694"/>
            <a:ext cx="1754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r>
              <a:rPr lang="bg-BG" dirty="0" smtClean="0"/>
              <a:t>90</a:t>
            </a:r>
            <a:r>
              <a:rPr lang="en-US" dirty="0" smtClean="0"/>
              <a:t> 7</a:t>
            </a:r>
            <a:r>
              <a:rPr lang="bg-BG" dirty="0" smtClean="0"/>
              <a:t>98</a:t>
            </a:r>
            <a:r>
              <a:rPr lang="en-US" dirty="0" smtClean="0"/>
              <a:t>,</a:t>
            </a:r>
            <a:r>
              <a:rPr lang="bg-BG" dirty="0" smtClean="0"/>
              <a:t>03</a:t>
            </a:r>
            <a:r>
              <a:rPr lang="en-US" dirty="0" smtClean="0"/>
              <a:t> </a:t>
            </a:r>
            <a:r>
              <a:rPr lang="bg-BG" dirty="0" smtClean="0"/>
              <a:t>евро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948264" y="3145614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30 363 160,87 евро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49091" y="5651956"/>
            <a:ext cx="3800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Оторизирани плащания през 2019 г.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55576" y="4941168"/>
            <a:ext cx="7895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Местните инициативни групи са подали заявления за одобрение на бюджети,</a:t>
            </a:r>
          </a:p>
          <a:p>
            <a:r>
              <a:rPr lang="bg-BG" dirty="0"/>
              <a:t>к</a:t>
            </a:r>
            <a:r>
              <a:rPr lang="bg-BG" dirty="0" smtClean="0"/>
              <a:t>оито до края на януари 2020 г. ще са прегледани от УО на ПРСР  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148064" y="5651956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168 на стойност </a:t>
            </a:r>
            <a:r>
              <a:rPr lang="bg-BG" dirty="0"/>
              <a:t>8 750 </a:t>
            </a:r>
            <a:r>
              <a:rPr lang="bg-BG" dirty="0" smtClean="0"/>
              <a:t>589,59 лв. 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755576" y="6084004"/>
            <a:ext cx="4522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Общо изплатени средства към 3</a:t>
            </a:r>
            <a:r>
              <a:rPr lang="en-US" dirty="0" smtClean="0"/>
              <a:t>0</a:t>
            </a:r>
            <a:r>
              <a:rPr lang="bg-BG" dirty="0" smtClean="0"/>
              <a:t>.</a:t>
            </a:r>
            <a:r>
              <a:rPr lang="en-US" dirty="0" smtClean="0"/>
              <a:t>12</a:t>
            </a:r>
            <a:r>
              <a:rPr lang="bg-BG" dirty="0" smtClean="0"/>
              <a:t>.2019 г.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5128950" y="6084004"/>
            <a:ext cx="38220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18</a:t>
            </a:r>
            <a:r>
              <a:rPr lang="en-GB" dirty="0" smtClean="0"/>
              <a:t> </a:t>
            </a:r>
            <a:r>
              <a:rPr lang="ru-RU" dirty="0" smtClean="0"/>
              <a:t>023</a:t>
            </a:r>
            <a:r>
              <a:rPr lang="en-GB" dirty="0" smtClean="0"/>
              <a:t> </a:t>
            </a:r>
            <a:r>
              <a:rPr lang="ru-RU" dirty="0" smtClean="0"/>
              <a:t>508</a:t>
            </a:r>
            <a:r>
              <a:rPr lang="en-GB" dirty="0" smtClean="0"/>
              <a:t>,</a:t>
            </a:r>
            <a:r>
              <a:rPr lang="ru-RU" dirty="0" smtClean="0"/>
              <a:t>99</a:t>
            </a:r>
            <a:r>
              <a:rPr lang="en-GB" dirty="0" smtClean="0"/>
              <a:t> </a:t>
            </a:r>
            <a:r>
              <a:rPr lang="ru-RU" dirty="0" err="1" smtClean="0"/>
              <a:t>лв</a:t>
            </a:r>
            <a:r>
              <a:rPr lang="ru-RU" dirty="0" smtClean="0"/>
              <a:t>./ </a:t>
            </a:r>
            <a:r>
              <a:rPr lang="en-US" dirty="0" smtClean="0"/>
              <a:t>9 215 415,17 </a:t>
            </a:r>
            <a:r>
              <a:rPr lang="bg-BG" dirty="0" smtClean="0"/>
              <a:t>евро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0083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bg-BG" dirty="0" smtClean="0"/>
              <a:t>Благодаря за вниманието</a:t>
            </a:r>
            <a:r>
              <a:rPr lang="en-US" dirty="0" smtClean="0"/>
              <a:t>!</a:t>
            </a:r>
            <a:endParaRPr lang="bg-BG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39481919"/>
              </p:ext>
            </p:extLst>
          </p:nvPr>
        </p:nvGraphicFramePr>
        <p:xfrm>
          <a:off x="1979712" y="2276872"/>
          <a:ext cx="5486400" cy="157988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866507"/>
                <a:gridCol w="3619893"/>
              </a:tblGrid>
              <a:tr h="665480">
                <a:tc gridSpan="2"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Министерство на земеделието, храните и горите</a:t>
                      </a:r>
                      <a:endParaRPr lang="bg-BG" dirty="0"/>
                    </a:p>
                  </a:txBody>
                  <a:tcPr anchor="b"/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 anchor="b"/>
                </a:tc>
              </a:tr>
              <a:tr h="665480"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bg-BG" dirty="0" smtClean="0"/>
                        <a:t>Стефан Спасов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>
                        <a:hlinkClick r:id="rId6"/>
                      </a:endParaRPr>
                    </a:p>
                    <a:p>
                      <a:pPr algn="ctr"/>
                      <a:r>
                        <a:rPr lang="en-US" dirty="0" err="1" smtClean="0">
                          <a:hlinkClick r:id="rId6"/>
                        </a:rPr>
                        <a:t>sspasov</a:t>
                      </a:r>
                      <a:r>
                        <a:rPr lang="bg-BG" dirty="0" smtClean="0">
                          <a:hlinkClick r:id="rId6"/>
                        </a:rPr>
                        <a:t>@</a:t>
                      </a:r>
                      <a:r>
                        <a:rPr lang="en-US" dirty="0" smtClean="0">
                          <a:hlinkClick r:id="rId6"/>
                        </a:rPr>
                        <a:t>mzh.government.bg</a:t>
                      </a:r>
                      <a:endParaRPr lang="en-US" dirty="0" smtClean="0"/>
                    </a:p>
                    <a:p>
                      <a:endParaRPr lang="bg-BG" dirty="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2886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2637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85574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734888" y="1029983"/>
            <a:ext cx="8229600" cy="580845"/>
          </a:xfrm>
        </p:spPr>
        <p:txBody>
          <a:bodyPr>
            <a:normAutofit fontScale="90000"/>
          </a:bodyPr>
          <a:lstStyle/>
          <a:p>
            <a:r>
              <a:rPr lang="bg-BG" sz="2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Многофондово</a:t>
            </a:r>
            <a:r>
              <a:rPr lang="bg-BG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700" dirty="0">
                <a:latin typeface="Arial" panose="020B0604020202020204" pitchFamily="34" charset="0"/>
                <a:cs typeface="Arial" panose="020B0604020202020204" pitchFamily="34" charset="0"/>
              </a:rPr>
              <a:t>финансиране на ВОМР 2014 – 2020 </a:t>
            </a:r>
            <a:r>
              <a:rPr lang="bg-BG" sz="27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115616" y="2348880"/>
            <a:ext cx="115212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ЕЗФРСР</a:t>
            </a:r>
            <a:endParaRPr lang="en-US" dirty="0"/>
          </a:p>
        </p:txBody>
      </p:sp>
      <p:sp>
        <p:nvSpPr>
          <p:cNvPr id="23" name="Rounded Rectangle 22"/>
          <p:cNvSpPr/>
          <p:nvPr/>
        </p:nvSpPr>
        <p:spPr>
          <a:xfrm>
            <a:off x="3059832" y="2348880"/>
            <a:ext cx="115212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ЕФРР</a:t>
            </a:r>
            <a:endParaRPr lang="en-US" dirty="0"/>
          </a:p>
        </p:txBody>
      </p:sp>
      <p:sp>
        <p:nvSpPr>
          <p:cNvPr id="24" name="Rounded Rectangle 23"/>
          <p:cNvSpPr/>
          <p:nvPr/>
        </p:nvSpPr>
        <p:spPr>
          <a:xfrm>
            <a:off x="4932040" y="2348880"/>
            <a:ext cx="115212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ЕСФ</a:t>
            </a:r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6732240" y="2348880"/>
            <a:ext cx="115212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ЕФМДР</a:t>
            </a:r>
            <a:endParaRPr lang="en-US" dirty="0"/>
          </a:p>
        </p:txBody>
      </p:sp>
      <p:sp>
        <p:nvSpPr>
          <p:cNvPr id="26" name="Rounded Rectangle 25"/>
          <p:cNvSpPr/>
          <p:nvPr/>
        </p:nvSpPr>
        <p:spPr>
          <a:xfrm>
            <a:off x="755576" y="3717032"/>
            <a:ext cx="1152128" cy="43204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ПРСР</a:t>
            </a:r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2051720" y="3717032"/>
            <a:ext cx="1152128" cy="43204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ОПИК</a:t>
            </a:r>
            <a:endParaRPr lang="en-US" dirty="0"/>
          </a:p>
        </p:txBody>
      </p:sp>
      <p:sp>
        <p:nvSpPr>
          <p:cNvPr id="28" name="Rounded Rectangle 27"/>
          <p:cNvSpPr/>
          <p:nvPr/>
        </p:nvSpPr>
        <p:spPr>
          <a:xfrm>
            <a:off x="3347864" y="3717032"/>
            <a:ext cx="1152128" cy="43204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ОПОС</a:t>
            </a:r>
            <a:endParaRPr lang="en-US" dirty="0"/>
          </a:p>
        </p:txBody>
      </p:sp>
      <p:sp>
        <p:nvSpPr>
          <p:cNvPr id="29" name="Rounded Rectangle 28"/>
          <p:cNvSpPr/>
          <p:nvPr/>
        </p:nvSpPr>
        <p:spPr>
          <a:xfrm>
            <a:off x="5940152" y="3717032"/>
            <a:ext cx="1152128" cy="43204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ОПРЧР</a:t>
            </a:r>
            <a:endParaRPr lang="en-US" dirty="0"/>
          </a:p>
        </p:txBody>
      </p:sp>
      <p:sp>
        <p:nvSpPr>
          <p:cNvPr id="30" name="Rounded Rectangle 29"/>
          <p:cNvSpPr/>
          <p:nvPr/>
        </p:nvSpPr>
        <p:spPr>
          <a:xfrm>
            <a:off x="7308304" y="3717032"/>
            <a:ext cx="1152128" cy="43204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ПМДР</a:t>
            </a:r>
            <a:endParaRPr lang="en-US" dirty="0"/>
          </a:p>
        </p:txBody>
      </p:sp>
      <p:sp>
        <p:nvSpPr>
          <p:cNvPr id="31" name="Rounded Rectangle 30"/>
          <p:cNvSpPr/>
          <p:nvPr/>
        </p:nvSpPr>
        <p:spPr>
          <a:xfrm>
            <a:off x="3995936" y="5157192"/>
            <a:ext cx="1152128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МИГ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32" name="Straight Arrow Connector 31"/>
          <p:cNvCxnSpPr>
            <a:stCxn id="22" idx="2"/>
            <a:endCxn id="26" idx="0"/>
          </p:cNvCxnSpPr>
          <p:nvPr/>
        </p:nvCxnSpPr>
        <p:spPr>
          <a:xfrm flipH="1">
            <a:off x="1331640" y="2780929"/>
            <a:ext cx="36004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6" idx="2"/>
            <a:endCxn id="31" idx="1"/>
          </p:cNvCxnSpPr>
          <p:nvPr/>
        </p:nvCxnSpPr>
        <p:spPr>
          <a:xfrm>
            <a:off x="1331640" y="4149081"/>
            <a:ext cx="266429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25" idx="2"/>
            <a:endCxn id="30" idx="0"/>
          </p:cNvCxnSpPr>
          <p:nvPr/>
        </p:nvCxnSpPr>
        <p:spPr>
          <a:xfrm>
            <a:off x="7308304" y="2780929"/>
            <a:ext cx="576064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0" idx="2"/>
            <a:endCxn id="31" idx="3"/>
          </p:cNvCxnSpPr>
          <p:nvPr/>
        </p:nvCxnSpPr>
        <p:spPr>
          <a:xfrm flipH="1">
            <a:off x="5148064" y="4149081"/>
            <a:ext cx="2736304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4644008" y="3717032"/>
            <a:ext cx="1152128" cy="43204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ОПНОИР</a:t>
            </a:r>
            <a:endParaRPr lang="en-US" dirty="0"/>
          </a:p>
        </p:txBody>
      </p:sp>
      <p:cxnSp>
        <p:nvCxnSpPr>
          <p:cNvPr id="55" name="Straight Arrow Connector 54"/>
          <p:cNvCxnSpPr>
            <a:stCxn id="24" idx="2"/>
            <a:endCxn id="54" idx="0"/>
          </p:cNvCxnSpPr>
          <p:nvPr/>
        </p:nvCxnSpPr>
        <p:spPr>
          <a:xfrm flipH="1">
            <a:off x="5220072" y="2780929"/>
            <a:ext cx="28803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24" idx="2"/>
            <a:endCxn id="29" idx="0"/>
          </p:cNvCxnSpPr>
          <p:nvPr/>
        </p:nvCxnSpPr>
        <p:spPr>
          <a:xfrm>
            <a:off x="5508104" y="2780929"/>
            <a:ext cx="100811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23" idx="2"/>
            <a:endCxn id="27" idx="0"/>
          </p:cNvCxnSpPr>
          <p:nvPr/>
        </p:nvCxnSpPr>
        <p:spPr>
          <a:xfrm flipH="1">
            <a:off x="2627784" y="2780929"/>
            <a:ext cx="100811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23" idx="2"/>
            <a:endCxn id="28" idx="0"/>
          </p:cNvCxnSpPr>
          <p:nvPr/>
        </p:nvCxnSpPr>
        <p:spPr>
          <a:xfrm>
            <a:off x="3635896" y="2780929"/>
            <a:ext cx="28803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23" idx="2"/>
            <a:endCxn id="54" idx="0"/>
          </p:cNvCxnSpPr>
          <p:nvPr/>
        </p:nvCxnSpPr>
        <p:spPr>
          <a:xfrm>
            <a:off x="3635896" y="2780929"/>
            <a:ext cx="158417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27" idx="2"/>
          </p:cNvCxnSpPr>
          <p:nvPr/>
        </p:nvCxnSpPr>
        <p:spPr>
          <a:xfrm>
            <a:off x="2627784" y="4149080"/>
            <a:ext cx="144016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28" idx="2"/>
          </p:cNvCxnSpPr>
          <p:nvPr/>
        </p:nvCxnSpPr>
        <p:spPr>
          <a:xfrm>
            <a:off x="3923928" y="4149080"/>
            <a:ext cx="504056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54" idx="2"/>
          </p:cNvCxnSpPr>
          <p:nvPr/>
        </p:nvCxnSpPr>
        <p:spPr>
          <a:xfrm flipH="1">
            <a:off x="4788024" y="4149080"/>
            <a:ext cx="432048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29" idx="2"/>
          </p:cNvCxnSpPr>
          <p:nvPr/>
        </p:nvCxnSpPr>
        <p:spPr>
          <a:xfrm flipH="1">
            <a:off x="5076056" y="4149080"/>
            <a:ext cx="144016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833380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2886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2637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85574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pPr>
              <a:defRPr/>
            </a:pPr>
            <a:fld id="{5CD1A774-2575-4D98-AA76-1C6D5EAA728E}" type="slidenum">
              <a:rPr lang="bg-BG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6883" y="1268760"/>
            <a:ext cx="6035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БЮДЖЕТ МНОГОФОНДОВО ФИНАНСИРАНЕ</a:t>
            </a:r>
            <a:r>
              <a:rPr lang="en-US" dirty="0" smtClean="0"/>
              <a:t> – 304 </a:t>
            </a:r>
            <a:r>
              <a:rPr lang="bg-BG" dirty="0" smtClean="0"/>
              <a:t>млн. евро</a:t>
            </a:r>
            <a:endParaRPr lang="en-US" dirty="0"/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8694849"/>
              </p:ext>
            </p:extLst>
          </p:nvPr>
        </p:nvGraphicFramePr>
        <p:xfrm>
          <a:off x="1244554" y="2132856"/>
          <a:ext cx="6611371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914400" y="687915"/>
            <a:ext cx="8229600" cy="580845"/>
          </a:xfrm>
        </p:spPr>
        <p:txBody>
          <a:bodyPr>
            <a:normAutofit fontScale="90000"/>
          </a:bodyPr>
          <a:lstStyle/>
          <a:p>
            <a:r>
              <a:rPr lang="bg-BG" sz="2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Многофондово</a:t>
            </a:r>
            <a:r>
              <a:rPr lang="bg-BG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700" dirty="0">
                <a:latin typeface="Arial" panose="020B0604020202020204" pitchFamily="34" charset="0"/>
                <a:cs typeface="Arial" panose="020B0604020202020204" pitchFamily="34" charset="0"/>
              </a:rPr>
              <a:t>финансиране на ВОМР 2014 – 2020 </a:t>
            </a:r>
            <a:r>
              <a:rPr lang="bg-BG" sz="27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956612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Graphic spid="1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67744" y="404664"/>
            <a:ext cx="6624736" cy="10801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4500" dirty="0"/>
              <a:t> </a:t>
            </a:r>
            <a:r>
              <a:rPr lang="bg-BG" sz="4500" dirty="0" smtClean="0"/>
              <a:t>ВОМР 2014 – 2020 г. </a:t>
            </a:r>
            <a:endParaRPr lang="bg-BG" sz="45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3096" y="0"/>
            <a:ext cx="7765662" cy="16476125"/>
          </a:xfrm>
          <a:prstGeom prst="rect">
            <a:avLst/>
          </a:prstGeom>
        </p:spPr>
      </p:pic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2051719" y="1844824"/>
            <a:ext cx="6840761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bg-BG" sz="2000" dirty="0" smtClean="0"/>
              <a:t>Подмярка</a:t>
            </a:r>
            <a:r>
              <a:rPr lang="en-US" sz="2000" dirty="0" smtClean="0"/>
              <a:t> 1</a:t>
            </a:r>
            <a:r>
              <a:rPr lang="bg-BG" sz="2000" dirty="0" smtClean="0"/>
              <a:t>9.1</a:t>
            </a:r>
            <a:r>
              <a:rPr lang="en-US" sz="2000" dirty="0" smtClean="0"/>
              <a:t> </a:t>
            </a:r>
            <a:r>
              <a:rPr lang="bg-BG" sz="2000" dirty="0" smtClean="0"/>
              <a:t>Помощ за подготвителни дейности</a:t>
            </a:r>
            <a:endParaRPr lang="en-US" sz="2000" dirty="0" smtClean="0"/>
          </a:p>
          <a:p>
            <a:pPr algn="l"/>
            <a:endParaRPr lang="bg-BG" sz="2000" dirty="0" smtClean="0"/>
          </a:p>
          <a:p>
            <a:pPr algn="l"/>
            <a:endParaRPr lang="en-US" sz="2000" dirty="0"/>
          </a:p>
          <a:p>
            <a:r>
              <a:rPr lang="bg-BG" sz="2000" dirty="0" err="1"/>
              <a:t>Подмярка</a:t>
            </a:r>
            <a:r>
              <a:rPr lang="bg-BG" sz="2000" dirty="0"/>
              <a:t> 19.2 </a:t>
            </a:r>
            <a:r>
              <a:rPr lang="ru-RU" sz="2000" dirty="0" err="1"/>
              <a:t>Прилагане</a:t>
            </a:r>
            <a:r>
              <a:rPr lang="ru-RU" sz="2000" dirty="0"/>
              <a:t> на операции в </a:t>
            </a:r>
            <a:r>
              <a:rPr lang="ru-RU" sz="2000" dirty="0" err="1"/>
              <a:t>рамките</a:t>
            </a:r>
            <a:r>
              <a:rPr lang="ru-RU" sz="2000" dirty="0"/>
              <a:t> на стратегии за </a:t>
            </a:r>
            <a:r>
              <a:rPr lang="ru-RU" sz="2000" dirty="0" err="1"/>
              <a:t>Водено</a:t>
            </a:r>
            <a:r>
              <a:rPr lang="ru-RU" sz="2000" dirty="0"/>
              <a:t> от </a:t>
            </a:r>
            <a:r>
              <a:rPr lang="ru-RU" sz="2000" dirty="0" err="1"/>
              <a:t>общностите</a:t>
            </a:r>
            <a:r>
              <a:rPr lang="ru-RU" sz="2000" dirty="0"/>
              <a:t> местно развитие</a:t>
            </a:r>
            <a:r>
              <a:rPr lang="bg-BG" sz="2000" dirty="0"/>
              <a:t> </a:t>
            </a:r>
            <a:endParaRPr lang="en-US" sz="2000" dirty="0"/>
          </a:p>
          <a:p>
            <a:pPr algn="l"/>
            <a:endParaRPr lang="bg-BG" sz="2000" dirty="0" smtClean="0"/>
          </a:p>
          <a:p>
            <a:pPr algn="l"/>
            <a:endParaRPr lang="en-US" sz="2000" dirty="0"/>
          </a:p>
          <a:p>
            <a:r>
              <a:rPr lang="bg-BG" sz="2000" dirty="0" err="1"/>
              <a:t>Подмярка</a:t>
            </a:r>
            <a:r>
              <a:rPr lang="bg-BG" sz="2000" dirty="0"/>
              <a:t> 19.3 Подготовка и изпълнение на дейности за сътрудничество на местните инициативни групи</a:t>
            </a:r>
            <a:endParaRPr lang="en-US" sz="2000" dirty="0"/>
          </a:p>
          <a:p>
            <a:pPr algn="l"/>
            <a:endParaRPr lang="bg-BG" sz="2000" dirty="0" smtClean="0"/>
          </a:p>
          <a:p>
            <a:pPr algn="l"/>
            <a:endParaRPr lang="bg-BG" sz="2000" dirty="0" smtClean="0"/>
          </a:p>
          <a:p>
            <a:r>
              <a:rPr lang="bg-BG" sz="2000" dirty="0" err="1" smtClean="0"/>
              <a:t>Подмярка</a:t>
            </a:r>
            <a:r>
              <a:rPr lang="bg-BG" sz="2000" dirty="0" smtClean="0"/>
              <a:t> 19.4 </a:t>
            </a:r>
            <a:r>
              <a:rPr lang="bg-BG" sz="2000" dirty="0"/>
              <a:t>Текущи разходи и популяризиране на стратегии за ВОМР</a:t>
            </a:r>
          </a:p>
        </p:txBody>
      </p:sp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2886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2637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85574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pPr>
              <a:defRPr/>
            </a:pPr>
            <a:fld id="{5CD1A774-2575-4D98-AA76-1C6D5EAA728E}" type="slidenum">
              <a:rPr lang="bg-BG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bg-BG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6883" y="1268760"/>
            <a:ext cx="6587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БЮДЖЕТ МЯРКА</a:t>
            </a:r>
            <a:r>
              <a:rPr lang="en-US" dirty="0" smtClean="0"/>
              <a:t> </a:t>
            </a:r>
            <a:r>
              <a:rPr lang="bg-BG" dirty="0" smtClean="0"/>
              <a:t>19 ВОМР на ПРСР 2014 – 2020 г. </a:t>
            </a:r>
            <a:r>
              <a:rPr lang="en-US" dirty="0" smtClean="0"/>
              <a:t>– </a:t>
            </a:r>
            <a:r>
              <a:rPr lang="bg-BG" dirty="0" smtClean="0"/>
              <a:t>1</a:t>
            </a:r>
            <a:r>
              <a:rPr lang="en-US" dirty="0" smtClean="0"/>
              <a:t>3</a:t>
            </a:r>
            <a:r>
              <a:rPr lang="bg-BG" dirty="0" smtClean="0"/>
              <a:t>1</a:t>
            </a:r>
            <a:r>
              <a:rPr lang="en-US" dirty="0" smtClean="0"/>
              <a:t> </a:t>
            </a:r>
            <a:r>
              <a:rPr lang="bg-BG" dirty="0" smtClean="0"/>
              <a:t>млн. евро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914400" y="687915"/>
            <a:ext cx="8229600" cy="580845"/>
          </a:xfrm>
        </p:spPr>
        <p:txBody>
          <a:bodyPr>
            <a:normAutofit fontScale="90000"/>
          </a:bodyPr>
          <a:lstStyle/>
          <a:p>
            <a:r>
              <a:rPr lang="bg-BG" sz="2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Многофондово</a:t>
            </a:r>
            <a:r>
              <a:rPr lang="bg-BG" sz="2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700" dirty="0">
                <a:latin typeface="Arial" panose="020B0604020202020204" pitchFamily="34" charset="0"/>
                <a:cs typeface="Arial" panose="020B0604020202020204" pitchFamily="34" charset="0"/>
              </a:rPr>
              <a:t>финансиране на ВОМР 2014 – 2020 </a:t>
            </a:r>
            <a:r>
              <a:rPr lang="bg-BG" sz="270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en-US" sz="3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6689402"/>
              </p:ext>
            </p:extLst>
          </p:nvPr>
        </p:nvGraphicFramePr>
        <p:xfrm>
          <a:off x="1498140" y="1988840"/>
          <a:ext cx="629405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247685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Graphic spid="9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Curved Connector 19"/>
          <p:cNvCxnSpPr/>
          <p:nvPr/>
        </p:nvCxnSpPr>
        <p:spPr>
          <a:xfrm rot="16200000" flipH="1">
            <a:off x="4142682" y="2567634"/>
            <a:ext cx="2586828" cy="1728192"/>
          </a:xfrm>
          <a:prstGeom prst="curvedConnector3">
            <a:avLst>
              <a:gd name="adj1" fmla="val 344"/>
            </a:avLst>
          </a:prstGeom>
          <a:ln w="889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itle 1"/>
          <p:cNvSpPr>
            <a:spLocks noGrp="1"/>
          </p:cNvSpPr>
          <p:nvPr>
            <p:ph type="title"/>
          </p:nvPr>
        </p:nvSpPr>
        <p:spPr>
          <a:xfrm>
            <a:off x="1625026" y="583998"/>
            <a:ext cx="6763397" cy="756770"/>
          </a:xfrm>
        </p:spPr>
        <p:txBody>
          <a:bodyPr>
            <a:noAutofit/>
          </a:bodyPr>
          <a:lstStyle/>
          <a:p>
            <a:r>
              <a:rPr lang="bg-BG" sz="2400" dirty="0" smtClean="0"/>
              <a:t>Подмярка</a:t>
            </a:r>
            <a:r>
              <a:rPr lang="en-US" sz="2400" dirty="0" smtClean="0"/>
              <a:t> </a:t>
            </a:r>
            <a:r>
              <a:rPr lang="en-US" sz="2400" dirty="0"/>
              <a:t>19.1 </a:t>
            </a:r>
            <a:r>
              <a:rPr lang="bg-BG" sz="2400" dirty="0" smtClean="0"/>
              <a:t>Помощ за подготвителни дейности</a:t>
            </a:r>
            <a:endParaRPr lang="bg-BG" sz="240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31640" y="1556792"/>
            <a:ext cx="56886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Бюджет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236296" y="1480138"/>
            <a:ext cx="2029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4 766 442,20 </a:t>
            </a:r>
            <a:r>
              <a:rPr lang="bg-BG" dirty="0" smtClean="0"/>
              <a:t>евро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1331640" y="2060848"/>
            <a:ext cx="324036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Изплатени средства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4" name="Rectangle 83"/>
          <p:cNvSpPr/>
          <p:nvPr/>
        </p:nvSpPr>
        <p:spPr>
          <a:xfrm>
            <a:off x="1331640" y="3014672"/>
            <a:ext cx="432048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Прехвърлени средства към 19.2 и 19.4</a:t>
            </a:r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7236296" y="1988840"/>
            <a:ext cx="197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r>
              <a:rPr lang="bg-BG" dirty="0" smtClean="0"/>
              <a:t> </a:t>
            </a:r>
            <a:r>
              <a:rPr lang="en-US" dirty="0" smtClean="0"/>
              <a:t>011</a:t>
            </a:r>
            <a:r>
              <a:rPr lang="bg-BG" dirty="0" smtClean="0"/>
              <a:t> </a:t>
            </a:r>
            <a:r>
              <a:rPr lang="en-US" dirty="0" smtClean="0"/>
              <a:t>274</a:t>
            </a:r>
            <a:r>
              <a:rPr lang="bg-BG" dirty="0" smtClean="0"/>
              <a:t>,</a:t>
            </a:r>
            <a:r>
              <a:rPr lang="en-US" dirty="0" smtClean="0"/>
              <a:t>56 </a:t>
            </a:r>
            <a:r>
              <a:rPr lang="bg-BG" dirty="0" smtClean="0"/>
              <a:t>евро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8" name="Rectangle 87"/>
          <p:cNvSpPr/>
          <p:nvPr/>
        </p:nvSpPr>
        <p:spPr>
          <a:xfrm>
            <a:off x="1331640" y="2564904"/>
            <a:ext cx="122413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Отказани</a:t>
            </a:r>
            <a:endParaRPr 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7181119" y="2420888"/>
            <a:ext cx="20714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107 624,10 </a:t>
            </a:r>
            <a:r>
              <a:rPr lang="bg-BG" dirty="0" smtClean="0"/>
              <a:t>евро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259323" y="2924944"/>
            <a:ext cx="1923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 </a:t>
            </a:r>
            <a:r>
              <a:rPr lang="bg-BG" dirty="0" smtClean="0"/>
              <a:t>000</a:t>
            </a:r>
            <a:r>
              <a:rPr lang="en-US" dirty="0" smtClean="0"/>
              <a:t> </a:t>
            </a:r>
            <a:r>
              <a:rPr lang="bg-BG" dirty="0" smtClean="0"/>
              <a:t>000,00</a:t>
            </a:r>
            <a:r>
              <a:rPr lang="en-US" dirty="0" smtClean="0"/>
              <a:t> </a:t>
            </a:r>
            <a:r>
              <a:rPr lang="bg-BG" dirty="0" smtClean="0"/>
              <a:t>евро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75656" y="4725144"/>
            <a:ext cx="673783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bg-BG" dirty="0" smtClean="0"/>
              <a:t>  Проекти</a:t>
            </a:r>
            <a:r>
              <a:rPr lang="en-US" dirty="0" smtClean="0"/>
              <a:t>       </a:t>
            </a:r>
            <a:r>
              <a:rPr lang="bg-BG" dirty="0" smtClean="0"/>
              <a:t>Събития</a:t>
            </a:r>
            <a:r>
              <a:rPr lang="en-US" dirty="0" smtClean="0"/>
              <a:t>    </a:t>
            </a:r>
            <a:r>
              <a:rPr lang="bg-BG" dirty="0" smtClean="0"/>
              <a:t>  </a:t>
            </a:r>
            <a:r>
              <a:rPr lang="en-US" dirty="0" smtClean="0"/>
              <a:t>   </a:t>
            </a:r>
            <a:r>
              <a:rPr lang="bg-BG" dirty="0" smtClean="0"/>
              <a:t>Общини</a:t>
            </a:r>
            <a:r>
              <a:rPr lang="en-US" dirty="0" smtClean="0"/>
              <a:t>       </a:t>
            </a:r>
            <a:r>
              <a:rPr lang="bg-BG" dirty="0" smtClean="0"/>
              <a:t>Територия</a:t>
            </a:r>
            <a:r>
              <a:rPr lang="en-US" dirty="0" smtClean="0"/>
              <a:t>       </a:t>
            </a:r>
            <a:r>
              <a:rPr lang="bg-BG" dirty="0" smtClean="0"/>
              <a:t>Население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1763688" y="5229200"/>
            <a:ext cx="648072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100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2843808" y="5229200"/>
            <a:ext cx="720080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1200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4139952" y="5229200"/>
            <a:ext cx="648072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180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5436096" y="5229200"/>
            <a:ext cx="864096" cy="64807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74433 </a:t>
            </a:r>
            <a:r>
              <a:rPr lang="bg-BG" dirty="0" smtClean="0">
                <a:solidFill>
                  <a:schemeClr val="tx1"/>
                </a:solidFill>
              </a:rPr>
              <a:t>кв.км.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6660232" y="5229200"/>
            <a:ext cx="1224136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2,3 </a:t>
            </a:r>
            <a:r>
              <a:rPr lang="bg-BG" dirty="0" smtClean="0">
                <a:solidFill>
                  <a:schemeClr val="tx1"/>
                </a:solidFill>
              </a:rPr>
              <a:t>млн.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4" name="Picture 2" descr="logo PRSR2014-2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2886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92637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logo LEAD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85574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22"/>
          <p:cNvSpPr/>
          <p:nvPr/>
        </p:nvSpPr>
        <p:spPr>
          <a:xfrm>
            <a:off x="1331640" y="3501008"/>
            <a:ext cx="432048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Оставащи средства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7426506" y="3419708"/>
            <a:ext cx="1754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 smtClean="0"/>
              <a:t>7</a:t>
            </a:r>
            <a:r>
              <a:rPr lang="en-US" dirty="0" smtClean="0"/>
              <a:t>55</a:t>
            </a:r>
            <a:r>
              <a:rPr lang="bg-BG" dirty="0" smtClean="0"/>
              <a:t> </a:t>
            </a:r>
            <a:r>
              <a:rPr lang="en-US" dirty="0" smtClean="0"/>
              <a:t>167</a:t>
            </a:r>
            <a:r>
              <a:rPr lang="bg-BG" dirty="0" smtClean="0"/>
              <a:t>,</a:t>
            </a:r>
            <a:r>
              <a:rPr lang="en-US" dirty="0" smtClean="0"/>
              <a:t>64 </a:t>
            </a:r>
            <a:r>
              <a:rPr lang="bg-BG" dirty="0" smtClean="0"/>
              <a:t>евро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5585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50" grpId="0" animBg="1"/>
      <p:bldP spid="84" grpId="0" animBg="1"/>
      <p:bldP spid="85" grpId="0"/>
      <p:bldP spid="88" grpId="0" animBg="1"/>
      <p:bldP spid="89" grpId="0"/>
      <p:bldP spid="7" grpId="0"/>
      <p:bldP spid="8" grpId="0" animBg="1"/>
      <p:bldP spid="9" grpId="0" animBg="1"/>
      <p:bldP spid="90" grpId="0" animBg="1"/>
      <p:bldP spid="91" grpId="0" animBg="1"/>
      <p:bldP spid="92" grpId="0" animBg="1"/>
      <p:bldP spid="93" grpId="0" animBg="1"/>
      <p:bldP spid="23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Curved Connector 23"/>
          <p:cNvCxnSpPr/>
          <p:nvPr/>
        </p:nvCxnSpPr>
        <p:spPr>
          <a:xfrm>
            <a:off x="5364088" y="2420888"/>
            <a:ext cx="1922302" cy="1840852"/>
          </a:xfrm>
          <a:prstGeom prst="curvedConnector3">
            <a:avLst>
              <a:gd name="adj1" fmla="val 181759"/>
            </a:avLst>
          </a:prstGeom>
          <a:ln w="889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15616" y="1556792"/>
            <a:ext cx="56886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Бюджет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75359" y="1480138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91 </a:t>
            </a:r>
            <a:r>
              <a:rPr lang="ru-RU" dirty="0" smtClean="0"/>
              <a:t>663 875,60 евро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1115616" y="2286164"/>
            <a:ext cx="424847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bg-BG" dirty="0" smtClean="0"/>
              <a:t>Договорени средства към МИГ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4" name="Rectangle 83"/>
          <p:cNvSpPr/>
          <p:nvPr/>
        </p:nvSpPr>
        <p:spPr>
          <a:xfrm>
            <a:off x="1115616" y="3014672"/>
            <a:ext cx="180020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Остатък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314550" y="2924944"/>
            <a:ext cx="1754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181 770,58 </a:t>
            </a:r>
            <a:r>
              <a:rPr lang="bg-BG" dirty="0" smtClean="0"/>
              <a:t>евро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59632" y="4365104"/>
            <a:ext cx="633670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r>
              <a:rPr lang="bg-BG" dirty="0" smtClean="0"/>
              <a:t>МИГ</a:t>
            </a:r>
            <a:r>
              <a:rPr lang="en-US" dirty="0" smtClean="0"/>
              <a:t>         </a:t>
            </a:r>
            <a:r>
              <a:rPr lang="bg-BG" dirty="0" smtClean="0"/>
              <a:t>       </a:t>
            </a:r>
            <a:r>
              <a:rPr lang="en-US" dirty="0" smtClean="0"/>
              <a:t> </a:t>
            </a:r>
            <a:r>
              <a:rPr lang="bg-BG" dirty="0" smtClean="0"/>
              <a:t>Общини</a:t>
            </a:r>
            <a:r>
              <a:rPr lang="en-US" dirty="0" smtClean="0"/>
              <a:t>              </a:t>
            </a:r>
            <a:r>
              <a:rPr lang="bg-BG" dirty="0" smtClean="0"/>
              <a:t>Територия</a:t>
            </a:r>
            <a:r>
              <a:rPr lang="en-US" dirty="0" smtClean="0"/>
              <a:t>                </a:t>
            </a:r>
            <a:r>
              <a:rPr lang="bg-BG" dirty="0" smtClean="0"/>
              <a:t>Население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1403648" y="4869160"/>
            <a:ext cx="648072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64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2771800" y="4869160"/>
            <a:ext cx="720080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115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067944" y="4869160"/>
            <a:ext cx="1584176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53 796 </a:t>
            </a:r>
            <a:r>
              <a:rPr lang="bg-BG" dirty="0" smtClean="0">
                <a:solidFill>
                  <a:schemeClr val="tx1"/>
                </a:solidFill>
              </a:rPr>
              <a:t>кв.км.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6084168" y="4869160"/>
            <a:ext cx="1296144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1 646 588    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65831" y="2204864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91 482 105,02 </a:t>
            </a:r>
            <a:r>
              <a:rPr lang="ru-RU" dirty="0" smtClean="0"/>
              <a:t>евро</a:t>
            </a: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19" name="Picture 2" descr="logo PRSR2014-20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2886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92637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logo LEAD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85574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33166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50" grpId="0" animBg="1"/>
      <p:bldP spid="84" grpId="0" animBg="1"/>
      <p:bldP spid="7" grpId="0"/>
      <p:bldP spid="8" grpId="0" animBg="1"/>
      <p:bldP spid="9" grpId="0" animBg="1"/>
      <p:bldP spid="90" grpId="0" animBg="1"/>
      <p:bldP spid="92" grpId="0" animBg="1"/>
      <p:bldP spid="93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35696" y="6309320"/>
            <a:ext cx="433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 smtClean="0"/>
              <a:t>Одобрени МИГ</a:t>
            </a:r>
            <a:r>
              <a:rPr lang="en-US" dirty="0" smtClean="0"/>
              <a:t> </a:t>
            </a:r>
            <a:r>
              <a:rPr lang="bg-BG" dirty="0" smtClean="0"/>
              <a:t>за периода</a:t>
            </a:r>
            <a:r>
              <a:rPr lang="en-US" dirty="0" smtClean="0"/>
              <a:t> </a:t>
            </a:r>
            <a:r>
              <a:rPr lang="en-US" dirty="0"/>
              <a:t>2014 – 2020 </a:t>
            </a:r>
            <a:r>
              <a:rPr lang="bg-BG" dirty="0"/>
              <a:t> г. </a:t>
            </a:r>
          </a:p>
        </p:txBody>
      </p:sp>
      <p:pic>
        <p:nvPicPr>
          <p:cNvPr id="5" name="Picture 2" descr="logo PRSR2014-2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641" y="84659"/>
            <a:ext cx="938608" cy="4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84660"/>
            <a:ext cx="578289" cy="40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logo LEAD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93329" y="84660"/>
            <a:ext cx="554935" cy="38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LEADER\2014-2020\Implementation CLLD\Priemi\Approved LAGs 1 call+2 call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121" y="1196752"/>
            <a:ext cx="6880271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75656" y="583998"/>
            <a:ext cx="6624736" cy="75677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Подмярка</a:t>
            </a:r>
            <a:r>
              <a:rPr lang="en-US" sz="2400" dirty="0" smtClean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en-US" sz="2400" dirty="0">
                <a:solidFill>
                  <a:prstClr val="black"/>
                </a:solidFill>
                <a:ea typeface="+mn-ea"/>
                <a:cs typeface="+mn-cs"/>
              </a:rPr>
              <a:t>19.2 </a:t>
            </a:r>
            <a:r>
              <a:rPr lang="bg-BG" sz="2400" dirty="0" smtClean="0">
                <a:solidFill>
                  <a:prstClr val="black"/>
                </a:solidFill>
                <a:ea typeface="+mn-ea"/>
                <a:cs typeface="+mn-cs"/>
              </a:rPr>
              <a:t>Прилагане на стратегии за ВОМР</a:t>
            </a:r>
            <a:endParaRPr lang="en-US" sz="2400" dirty="0">
              <a:solidFill>
                <a:prstClr val="black"/>
              </a:solidFill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800849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apacity building and implementing LEADER in Bulgaria&amp;quot;&quot;/&gt;&lt;property id=&quot;20307&quot; value=&quot;259&quot;/&gt;&lt;/object&gt;&lt;object type=&quot;3&quot; unique_id=&quot;10005&quot;&gt;&lt;property id=&quot;20148&quot; value=&quot;5&quot;/&gt;&lt;property id=&quot;20300&quot; value=&quot;Slide 2 - &amp;quot;Capacity building&amp;quot;&quot;/&gt;&lt;property id=&quot;20307&quot; value=&quot;261&quot;/&gt;&lt;/object&gt;&lt;object type=&quot;3&quot; unique_id=&quot;10006&quot;&gt;&lt;property id=&quot;20148&quot; value=&quot;5&quot;/&gt;&lt;property id=&quot;20300&quot; value=&quot;Slide 3&quot;/&gt;&lt;property id=&quot;20307&quot; value=&quot;282&quot;/&gt;&lt;/object&gt;&lt;object type=&quot;3&quot; unique_id=&quot;10007&quot;&gt;&lt;property id=&quot;20148&quot; value=&quot;5&quot;/&gt;&lt;property id=&quot;20300&quot; value=&quot;Slide 4&quot;/&gt;&lt;property id=&quot;20307&quot; value=&quot;291&quot;/&gt;&lt;/object&gt;&lt;object type=&quot;3&quot; unique_id=&quot;10008&quot;&gt;&lt;property id=&quot;20148&quot; value=&quot;5&quot;/&gt;&lt;property id=&quot;20300&quot; value=&quot;Slide 5&quot;/&gt;&lt;property id=&quot;20307&quot; value=&quot;284&quot;/&gt;&lt;/object&gt;&lt;object type=&quot;3&quot; unique_id=&quot;10009&quot;&gt;&lt;property id=&quot;20148&quot; value=&quot;5&quot;/&gt;&lt;property id=&quot;20300&quot; value=&quot;Slide 6&quot;/&gt;&lt;property id=&quot;20307&quot; value=&quot;281&quot;/&gt;&lt;/object&gt;&lt;object type=&quot;3&quot; unique_id=&quot;10011&quot;&gt;&lt;property id=&quot;20148&quot; value=&quot;5&quot;/&gt;&lt;property id=&quot;20300&quot; value=&quot;Slide 9 - &amp;quot;Preparation campaign&amp;quot;&quot;/&gt;&lt;property id=&quot;20307&quot; value=&quot;324&quot;/&gt;&lt;/object&gt;&lt;object type=&quot;3&quot; unique_id=&quot;10012&quot;&gt;&lt;property id=&quot;20148&quot; value=&quot;5&quot;/&gt;&lt;property id=&quot;20300&quot; value=&quot;Slide 16 - &amp;quot;Preparatory sub-measure 431-2&amp;quot;&quot;/&gt;&lt;property id=&quot;20307&quot; value=&quot;290&quot;/&gt;&lt;/object&gt;&lt;object type=&quot;3&quot; unique_id=&quot;10013&quot;&gt;&lt;property id=&quot;20148&quot; value=&quot;5&quot;/&gt;&lt;property id=&quot;20300&quot; value=&quot;Slide 17 - &amp;quot;Achievement of indicators 431-2&amp;quot;&quot;/&gt;&lt;property id=&quot;20307&quot; value=&quot;287&quot;/&gt;&lt;/object&gt;&lt;object type=&quot;3&quot; unique_id=&quot;10014&quot;&gt;&lt;property id=&quot;20148&quot; value=&quot;5&quot;/&gt;&lt;property id=&quot;20300&quot; value=&quot;Slide 19 - &amp;quot;Implementation of LDSs 2007 - 2013&amp;quot;&quot;/&gt;&lt;property id=&quot;20307&quot; value=&quot;297&quot;/&gt;&lt;/object&gt;&lt;object type=&quot;3&quot; unique_id=&quot;10015&quot;&gt;&lt;property id=&quot;20148&quot; value=&quot;5&quot;/&gt;&lt;property id=&quot;20300&quot; value=&quot;Slide 20 - &amp;quot;Implementation of LDSs 2007 - 2013&amp;quot;&quot;/&gt;&lt;property id=&quot;20307&quot; value=&quot;299&quot;/&gt;&lt;/object&gt;&lt;object type=&quot;3&quot; unique_id=&quot;10016&quot;&gt;&lt;property id=&quot;20148&quot; value=&quot;5&quot;/&gt;&lt;property id=&quot;20300&quot; value=&quot;Slide 21 - &amp;quot;Implementation of LDSs 2007 - 2013&amp;quot;&quot;/&gt;&lt;property id=&quot;20307&quot; value=&quot;300&quot;/&gt;&lt;/object&gt;&lt;object type=&quot;3&quot; unique_id=&quot;10017&quot;&gt;&lt;property id=&quot;20148&quot; value=&quot;5&quot;/&gt;&lt;property id=&quot;20300&quot; value=&quot;Slide 22 - &amp;quot;Implementation of LDSs 2007 - 2013&amp;quot;&quot;/&gt;&lt;property id=&quot;20307&quot; value=&quot;301&quot;/&gt;&lt;/object&gt;&lt;object type=&quot;3&quot; unique_id=&quot;10018&quot;&gt;&lt;property id=&quot;20148&quot; value=&quot;5&quot;/&gt;&lt;property id=&quot;20300&quot; value=&quot;Slide 23 - &amp;quot;Implementation of LDSs 2007 - 2013&amp;quot;&quot;/&gt;&lt;property id=&quot;20307&quot; value=&quot;302&quot;/&gt;&lt;/object&gt;&lt;object type=&quot;3&quot; unique_id=&quot;10019&quot;&gt;&lt;property id=&quot;20148&quot; value=&quot;5&quot;/&gt;&lt;property id=&quot;20300&quot; value=&quot;Slide 24 - &amp;quot;Implementation of LDSs 2007 - 2013&amp;quot;&quot;/&gt;&lt;property id=&quot;20307&quot; value=&quot;303&quot;/&gt;&lt;/object&gt;&lt;object type=&quot;3&quot; unique_id=&quot;10020&quot;&gt;&lt;property id=&quot;20148&quot; value=&quot;5&quot;/&gt;&lt;property id=&quot;20300&quot; value=&quot;Slide 26&quot;/&gt;&lt;property id=&quot;20307&quot; value=&quot;295&quot;/&gt;&lt;/object&gt;&lt;object type=&quot;3&quot; unique_id=&quot;10021&quot;&gt;&lt;property id=&quot;20148&quot; value=&quot;5&quot;/&gt;&lt;property id=&quot;20300&quot; value=&quot;Slide 27&quot;/&gt;&lt;property id=&quot;20307&quot; value=&quot;294&quot;/&gt;&lt;/object&gt;&lt;object type=&quot;3&quot; unique_id=&quot;10022&quot;&gt;&lt;property id=&quot;20148&quot; value=&quot;5&quot;/&gt;&lt;property id=&quot;20300&quot; value=&quot;Slide 30 - &amp;quot;Preparatory sub-measure 19.1&amp;quot;&quot;/&gt;&lt;property id=&quot;20307&quot; value=&quot;296&quot;/&gt;&lt;/object&gt;&lt;object type=&quot;3&quot; unique_id=&quot;10023&quot;&gt;&lt;property id=&quot;20148&quot; value=&quot;5&quot;/&gt;&lt;property id=&quot;20300&quot; value=&quot;Slide 31 - &amp;quot;Implementation of LDSs 2014 - 2020&amp;quot;&quot;/&gt;&lt;property id=&quot;20307&quot; value=&quot;304&quot;/&gt;&lt;/object&gt;&lt;object type=&quot;3&quot; unique_id=&quot;10024&quot;&gt;&lt;property id=&quot;20148&quot; value=&quot;5&quot;/&gt;&lt;property id=&quot;20300&quot; value=&quot;Slide 32 - &amp;quot;Implementation of LDSs 2014 - 2020&amp;quot;&quot;/&gt;&lt;property id=&quot;20307&quot; value=&quot;308&quot;/&gt;&lt;/object&gt;&lt;object type=&quot;3&quot; unique_id=&quot;10025&quot;&gt;&lt;property id=&quot;20148&quot; value=&quot;5&quot;/&gt;&lt;property id=&quot;20300&quot; value=&quot;Slide 33 - &amp;quot;Implementation of LDSs 2014 - 2020&amp;quot;&quot;/&gt;&lt;property id=&quot;20307&quot; value=&quot;305&quot;/&gt;&lt;/object&gt;&lt;object type=&quot;3&quot; unique_id=&quot;10026&quot;&gt;&lt;property id=&quot;20148&quot; value=&quot;5&quot;/&gt;&lt;property id=&quot;20300&quot; value=&quot;Slide 34 - &amp;quot;2007 – 2013 v 2014 - 2020 &amp;quot;&quot;/&gt;&lt;property id=&quot;20307&quot; value=&quot;307&quot;/&gt;&lt;/object&gt;&lt;object type=&quot;3&quot; unique_id=&quot;10028&quot;&gt;&lt;property id=&quot;20148&quot; value=&quot;5&quot;/&gt;&lt;property id=&quot;20300&quot; value=&quot;Slide 35 - &amp;quot;LEADER implementation in EU, findings &amp;quot;&quot;/&gt;&lt;property id=&quot;20307&quot; value=&quot;293&quot;/&gt;&lt;/object&gt;&lt;object type=&quot;3&quot; unique_id=&quot;10029&quot;&gt;&lt;property id=&quot;20148&quot; value=&quot;5&quot;/&gt;&lt;property id=&quot;20300&quot; value=&quot;Slide 36 - &amp;quot;LEADER implementation in EU, findings &amp;quot;&quot;/&gt;&lt;property id=&quot;20307&quot; value=&quot;313&quot;/&gt;&lt;/object&gt;&lt;object type=&quot;3&quot; unique_id=&quot;10030&quot;&gt;&lt;property id=&quot;20148&quot; value=&quot;5&quot;/&gt;&lt;property id=&quot;20300&quot; value=&quot;Slide 37 - &amp;quot;LEADER implementation in EU, findings &amp;quot;&quot;/&gt;&lt;property id=&quot;20307&quot; value=&quot;314&quot;/&gt;&lt;/object&gt;&lt;object type=&quot;3&quot; unique_id=&quot;10041&quot;&gt;&lt;property id=&quot;20148&quot; value=&quot;5&quot;/&gt;&lt;property id=&quot;20300&quot; value=&quot;Slide 38 - &amp;quot;Thank you for your attention!&amp;quot;&quot;/&gt;&lt;property id=&quot;20307&quot; value=&quot;268&quot;/&gt;&lt;/object&gt;&lt;object type=&quot;3&quot; unique_id=&quot;10423&quot;&gt;&lt;property id=&quot;20148&quot; value=&quot;5&quot;/&gt;&lt;property id=&quot;20300&quot; value=&quot;Slide 7 - &amp;quot;How everything has started?&amp;quot;&quot;/&gt;&lt;property id=&quot;20307&quot; value=&quot;325&quot;/&gt;&lt;/object&gt;&lt;object type=&quot;3&quot; unique_id=&quot;10899&quot;&gt;&lt;property id=&quot;20148&quot; value=&quot;5&quot;/&gt;&lt;property id=&quot;20300&quot; value=&quot;Slide 8 - &amp;quot;Initiative from the Managing Authority&amp;quot;&quot;/&gt;&lt;property id=&quot;20307&quot; value=&quot;326&quot;/&gt;&lt;/object&gt;&lt;object type=&quot;3&quot; unique_id=&quot;11232&quot;&gt;&lt;property id=&quot;20148&quot; value=&quot;5&quot;/&gt;&lt;property id=&quot;20300&quot; value=&quot;Slide 10 - &amp;quot;Activation &amp;quot;&quot;/&gt;&lt;property id=&quot;20307&quot; value=&quot;327&quot;/&gt;&lt;/object&gt;&lt;object type=&quot;3&quot; unique_id=&quot;12241&quot;&gt;&lt;property id=&quot;20148&quot; value=&quot;5&quot;/&gt;&lt;property id=&quot;20300&quot; value=&quot;Slide 11 - &amp;quot;Activation &amp;quot;&quot;/&gt;&lt;property id=&quot;20307&quot; value=&quot;328&quot;/&gt;&lt;/object&gt;&lt;object type=&quot;3&quot; unique_id=&quot;12242&quot;&gt;&lt;property id=&quot;20148&quot; value=&quot;5&quot;/&gt;&lt;property id=&quot;20300&quot; value=&quot;Slide 12 - &amp;quot;Activation &amp;quot;&quot;/&gt;&lt;property id=&quot;20307&quot; value=&quot;329&quot;/&gt;&lt;/object&gt;&lt;object type=&quot;3&quot; unique_id=&quot;12243&quot;&gt;&lt;property id=&quot;20148&quot; value=&quot;5&quot;/&gt;&lt;property id=&quot;20300&quot; value=&quot;Slide 15 - &amp;quot;Local Development Strategies &amp;quot;&quot;/&gt;&lt;property id=&quot;20307&quot; value=&quot;330&quot;/&gt;&lt;/object&gt;&lt;object type=&quot;3&quot; unique_id=&quot;12244&quot;&gt;&lt;property id=&quot;20148&quot; value=&quot;5&quot;/&gt;&lt;property id=&quot;20300&quot; value=&quot;Slide 13 - &amp;quot;Activation &amp;quot;&quot;/&gt;&lt;property id=&quot;20307&quot; value=&quot;331&quot;/&gt;&lt;/object&gt;&lt;object type=&quot;3&quot; unique_id=&quot;12245&quot;&gt;&lt;property id=&quot;20148&quot; value=&quot;5&quot;/&gt;&lt;property id=&quot;20300&quot; value=&quot;Slide 14 - &amp;quot;Activation &amp;quot;&quot;/&gt;&lt;property id=&quot;20307&quot; value=&quot;332&quot;/&gt;&lt;/object&gt;&lt;object type=&quot;3&quot; unique_id=&quot;13984&quot;&gt;&lt;property id=&quot;20148&quot; value=&quot;5&quot;/&gt;&lt;property id=&quot;20300&quot; value=&quot;Slide 25 - &amp;quot;Lessons learned&amp;quot;&quot;/&gt;&lt;property id=&quot;20307&quot; value=&quot;334&quot;/&gt;&lt;/object&gt;&lt;object type=&quot;3&quot; unique_id=&quot;13985&quot;&gt;&lt;property id=&quot;20148&quot; value=&quot;5&quot;/&gt;&lt;property id=&quot;20300&quot; value=&quot;Slide 28 - &amp;quot;Preparatory sub-measure 19.1&amp;quot;&quot;/&gt;&lt;property id=&quot;20307&quot; value=&quot;333&quot;/&gt;&lt;/object&gt;&lt;object type=&quot;3&quot; unique_id=&quot;14122&quot;&gt;&lt;property id=&quot;20148&quot; value=&quot;5&quot;/&gt;&lt;property id=&quot;20300&quot; value=&quot;Slide 18 - &amp;quot;Preparatory support&amp;quot;&quot;/&gt;&lt;property id=&quot;20307&quot; value=&quot;335&quot;/&gt;&lt;/object&gt;&lt;object type=&quot;3&quot; unique_id=&quot;14885&quot;&gt;&lt;property id=&quot;20148&quot; value=&quot;5&quot;/&gt;&lt;property id=&quot;20300&quot; value=&quot;Slide 29 - &amp;quot;Preparatory sub-measure 19.1&amp;quot;&quot;/&gt;&lt;property id=&quot;20307&quot; value=&quot;336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rdC8eV6YWWfpMhsRT8j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pChuQ9mrn7ncHkUb4wJD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AHFkz1Wny4DLE3ZEH9AS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2w5yLf7gRoIxhgGANLd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hWvCQomImT50qU5y4Zn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heme/theme1.xml><?xml version="1.0" encoding="utf-8"?>
<a:theme xmlns:a="http://schemas.openxmlformats.org/drawingml/2006/main" name="Обучение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Training</Template>
  <TotalTime>0</TotalTime>
  <Words>1506</Words>
  <Application>Microsoft Office PowerPoint</Application>
  <PresentationFormat>On-screen Show (4:3)</PresentationFormat>
  <Paragraphs>205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Обучение</vt:lpstr>
      <vt:lpstr>Водено от общностите местно развитие</vt:lpstr>
      <vt:lpstr>PowerPoint Presentation</vt:lpstr>
      <vt:lpstr>Многофондово финансиране на ВОМР 2014 – 2020 г.</vt:lpstr>
      <vt:lpstr>Многофондово финансиране на ВОМР 2014 – 2020 г.</vt:lpstr>
      <vt:lpstr>PowerPoint Presentation</vt:lpstr>
      <vt:lpstr>Многофондово финансиране на ВОМР 2014 – 2020 г.</vt:lpstr>
      <vt:lpstr>Подмярка 19.1 Помощ за подготвителни дейности</vt:lpstr>
      <vt:lpstr>Подмярка 19.2 Прилагане на стратегии за ВОМР</vt:lpstr>
      <vt:lpstr>Подмярка 19.2 Прилагане на стратегии за ВОМР</vt:lpstr>
      <vt:lpstr>Подмярка 19.2 Прилагане на стратегии за ВОМР</vt:lpstr>
      <vt:lpstr>Подмярка 19.2 Прилагане на стратегии за ВОМР</vt:lpstr>
      <vt:lpstr>Подмярка 19.2 Прилагане на стратегии за ВОМР</vt:lpstr>
      <vt:lpstr>Подмярка 19.2 Прилагане на стратегии за ВОМР</vt:lpstr>
      <vt:lpstr>Подмярка 19.2 Прилагане на стратегии за ВОМР</vt:lpstr>
      <vt:lpstr>Подмярка 19.2 Прилагане на стратегии за ВОМР</vt:lpstr>
      <vt:lpstr>Подмярка 19.2 Прилагане на стратегии за ВОМР</vt:lpstr>
      <vt:lpstr>Подмярка 19.2 Прилагане на стратегии за ВОМР</vt:lpstr>
      <vt:lpstr>Подмярка 19.2 Прилагане на стратегии за ВОМР</vt:lpstr>
      <vt:lpstr>Подмярка 19.2 Прилагане на стратегии за ВОМР</vt:lpstr>
      <vt:lpstr>PowerPoint Presentation</vt:lpstr>
      <vt:lpstr>Подмярка 19.4 Текущи разходи и популяризиране на стратегии за ВОМР</vt:lpstr>
      <vt:lpstr>Благодаря за вниманието!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2016-10-27T14:37:46Z</dcterms:created>
  <dcterms:modified xsi:type="dcterms:W3CDTF">2020-01-10T15:26:11Z</dcterms:modified>
</cp:coreProperties>
</file>