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35"/>
  </p:notesMasterIdLst>
  <p:sldIdLst>
    <p:sldId id="256" r:id="rId2"/>
    <p:sldId id="335" r:id="rId3"/>
    <p:sldId id="337" r:id="rId4"/>
    <p:sldId id="317" r:id="rId5"/>
    <p:sldId id="336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273" r:id="rId34"/>
  </p:sldIdLst>
  <p:sldSz cx="9144000" cy="6858000" type="screen4x3"/>
  <p:notesSz cx="6858000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6D482"/>
    <a:srgbClr val="6AC473"/>
    <a:srgbClr val="DBF0D4"/>
    <a:srgbClr val="D2EDC9"/>
    <a:srgbClr val="9BD688"/>
    <a:srgbClr val="92D050"/>
    <a:srgbClr val="40802C"/>
    <a:srgbClr val="B0DFA1"/>
    <a:srgbClr val="81C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9" autoAdjust="0"/>
    <p:restoredTop sz="96667" autoAdjust="0"/>
  </p:normalViewPr>
  <p:slideViewPr>
    <p:cSldViewPr>
      <p:cViewPr varScale="1">
        <p:scale>
          <a:sx n="68" d="100"/>
          <a:sy n="68" d="100"/>
        </p:scale>
        <p:origin x="-3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72DEA-BBF5-4174-B8FA-39B147B3FDB2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06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860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741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2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0786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9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1181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6525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23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49922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117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924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2DA3D1-925D-4733-941C-A30C4DE0A2DF}" type="datetimeFigureOut">
              <a:rPr lang="bg-BG" smtClean="0"/>
              <a:pPr/>
              <a:t>23.10.2019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5536" y="260648"/>
            <a:ext cx="8496944" cy="4562638"/>
            <a:chOff x="395536" y="260648"/>
            <a:chExt cx="8496944" cy="456263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260648"/>
              <a:ext cx="1078217" cy="110747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" name="Title 1"/>
            <p:cNvSpPr txBox="1"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951620" y="1646734"/>
              <a:ext cx="7056784" cy="72008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ДЪРЖАВЕН</a:t>
              </a:r>
              <a:r>
                <a:rPr lang="en-US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ФОНД</a:t>
              </a:r>
              <a:r>
                <a:rPr lang="en-US" sz="2400" b="1" dirty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„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ЗЕМЕДЕЛИЕ“</a:t>
              </a:r>
            </a:p>
            <a:p>
              <a:pPr algn="ctr">
                <a:spcBef>
                  <a:spcPct val="0"/>
                </a:spcBef>
                <a:defRPr/>
              </a:pP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РАЗПЛАЩАТЕЛНА АГЕНЦИЯ</a:t>
              </a:r>
              <a:endPara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11" name="Picture 10" descr="imagesQZSA49EF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35696" y="260648"/>
              <a:ext cx="1707827" cy="107418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Picture 11" descr="Pshenica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63888" y="260648"/>
              <a:ext cx="1713384" cy="10708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Picture 12" descr="resized_1248174966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92080" y="260648"/>
              <a:ext cx="1728192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Picture 13" descr="untitled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92280" y="260648"/>
              <a:ext cx="1800200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395536" y="3068960"/>
              <a:ext cx="84249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82550" h="38100" prst="coolSlant"/>
                <a:bevelB w="82550" h="38100" prst="coolSlant"/>
              </a:sp3d>
            </a:bodyPr>
            <a:lstStyle/>
            <a:p>
              <a:pPr algn="ctr"/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НАПРЕДЪК ПО </a:t>
              </a:r>
              <a:r>
                <a:rPr lang="ru-RU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ПРОГРАМАТА ЗА РАЗВИТИЕ НА СЕЛСКИТЕ РАЙОНИ</a:t>
              </a:r>
              <a:endParaRPr lang="en-US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2014-2020 </a:t>
              </a:r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endParaRPr lang="bg-BG" sz="36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48883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3030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28600" y="2708920"/>
          <a:ext cx="8686800" cy="3232866"/>
        </p:xfrm>
        <a:graphic>
          <a:graphicData uri="http://schemas.openxmlformats.org/drawingml/2006/table">
            <a:tbl>
              <a:tblPr/>
              <a:tblGrid>
                <a:gridCol w="8181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25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05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82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67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844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9274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3502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7395" marR="7395" marT="7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7395" marR="7395" marT="7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7395" marR="7395" marT="7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Одобрени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ПП.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Предстои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сключване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договор за БФП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7395" marR="7395" marT="7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Одобрена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финансиране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субсидия 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(EUR)</a:t>
                      </a:r>
                    </a:p>
                  </a:txBody>
                  <a:tcPr marL="7395" marR="7395" marT="7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ранкинг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проектите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които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е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наличен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</a:t>
                      </a:r>
                    </a:p>
                  </a:txBody>
                  <a:tcPr marL="7395" marR="7395" marT="7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които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е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наличен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остатъчен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бюджет, получили от 74 до 70 т.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включително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7395" marR="7395" marT="7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7395" marR="7395" marT="7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0618"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593</a:t>
                      </a:r>
                    </a:p>
                  </a:txBody>
                  <a:tcPr marL="7395" marR="7395" marT="739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359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789 389,15 € </a:t>
                      </a:r>
                    </a:p>
                  </a:txBody>
                  <a:tcPr marL="7395" marR="7395" marT="739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319 652,00 € </a:t>
                      </a:r>
                    </a:p>
                  </a:txBody>
                  <a:tcPr marL="7395" marR="7395" marT="739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153</a:t>
                      </a:r>
                    </a:p>
                  </a:txBody>
                  <a:tcPr marL="7395" marR="7395" marT="739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 </a:t>
                      </a:r>
                      <a:r>
                        <a:rPr lang="bg-BG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,00 € </a:t>
                      </a:r>
                    </a:p>
                  </a:txBody>
                  <a:tcPr marL="7395" marR="7395" marT="739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75 точки </a:t>
                      </a:r>
                    </a:p>
                  </a:txBody>
                  <a:tcPr marL="7395" marR="7395" marT="739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</a:t>
                      </a:r>
                    </a:p>
                  </a:txBody>
                  <a:tcPr marL="7395" marR="7395" marT="739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319 652,00 € </a:t>
                      </a:r>
                    </a:p>
                  </a:txBody>
                  <a:tcPr marL="7395" marR="7395" marT="739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79894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4.1.2 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ПРСР– прием 2018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92896"/>
            <a:ext cx="7776864" cy="396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2588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4.1.2 „Инвестиции в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560834" y="1936304"/>
          <a:ext cx="8039099" cy="4381500"/>
        </p:xfrm>
        <a:graphic>
          <a:graphicData uri="http://schemas.openxmlformats.org/drawingml/2006/table">
            <a:tbl>
              <a:tblPr/>
              <a:tblGrid>
                <a:gridCol w="1524060">
                  <a:extLst>
                    <a:ext uri="{9D8B030D-6E8A-4147-A177-3AD203B41FA5}">
                      <a16:colId xmlns:a16="http://schemas.microsoft.com/office/drawing/2014/main" xmlns="" val="768393964"/>
                    </a:ext>
                  </a:extLst>
                </a:gridCol>
                <a:gridCol w="1083216">
                  <a:extLst>
                    <a:ext uri="{9D8B030D-6E8A-4147-A177-3AD203B41FA5}">
                      <a16:colId xmlns:a16="http://schemas.microsoft.com/office/drawing/2014/main" xmlns="" val="1302589747"/>
                    </a:ext>
                  </a:extLst>
                </a:gridCol>
                <a:gridCol w="973005">
                  <a:extLst>
                    <a:ext uri="{9D8B030D-6E8A-4147-A177-3AD203B41FA5}">
                      <a16:colId xmlns:a16="http://schemas.microsoft.com/office/drawing/2014/main" xmlns="" val="3129189019"/>
                    </a:ext>
                  </a:extLst>
                </a:gridCol>
                <a:gridCol w="1372913">
                  <a:extLst>
                    <a:ext uri="{9D8B030D-6E8A-4147-A177-3AD203B41FA5}">
                      <a16:colId xmlns:a16="http://schemas.microsoft.com/office/drawing/2014/main" xmlns="" val="825114886"/>
                    </a:ext>
                  </a:extLst>
                </a:gridCol>
                <a:gridCol w="1045429">
                  <a:extLst>
                    <a:ext uri="{9D8B030D-6E8A-4147-A177-3AD203B41FA5}">
                      <a16:colId xmlns:a16="http://schemas.microsoft.com/office/drawing/2014/main" xmlns="" val="3844195984"/>
                    </a:ext>
                  </a:extLst>
                </a:gridCol>
                <a:gridCol w="1048578">
                  <a:extLst>
                    <a:ext uri="{9D8B030D-6E8A-4147-A177-3AD203B41FA5}">
                      <a16:colId xmlns:a16="http://schemas.microsoft.com/office/drawing/2014/main" xmlns="" val="1387300808"/>
                    </a:ext>
                  </a:extLst>
                </a:gridCol>
                <a:gridCol w="991898">
                  <a:extLst>
                    <a:ext uri="{9D8B030D-6E8A-4147-A177-3AD203B41FA5}">
                      <a16:colId xmlns:a16="http://schemas.microsoft.com/office/drawing/2014/main" xmlns="" val="3691455965"/>
                    </a:ext>
                  </a:extLst>
                </a:gridCol>
              </a:tblGrid>
              <a:tr h="9429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БФП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предложения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ранкинг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 след предварителна оценка, съгласно критериите за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75383476"/>
                  </a:ext>
                </a:extLst>
              </a:tr>
              <a:tr h="133350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5387342"/>
                  </a:ext>
                </a:extLst>
              </a:tr>
              <a:tr h="2105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 №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BG06RDNP001-4.002</a:t>
                      </a:r>
                    </a:p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12 500 000.00 € 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3 992 529.82 € 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3 672 246.35 € 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21260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48505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2015 г.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20888"/>
            <a:ext cx="684076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561805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2015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23531" y="1268760"/>
          <a:ext cx="8496940" cy="4104456"/>
        </p:xfrm>
        <a:graphic>
          <a:graphicData uri="http://schemas.openxmlformats.org/drawingml/2006/table">
            <a:tbl>
              <a:tblPr/>
              <a:tblGrid>
                <a:gridCol w="1683165">
                  <a:extLst>
                    <a:ext uri="{9D8B030D-6E8A-4147-A177-3AD203B41FA5}">
                      <a16:colId xmlns:a16="http://schemas.microsoft.com/office/drawing/2014/main" xmlns="" val="3470297362"/>
                    </a:ext>
                  </a:extLst>
                </a:gridCol>
                <a:gridCol w="1399258">
                  <a:extLst>
                    <a:ext uri="{9D8B030D-6E8A-4147-A177-3AD203B41FA5}">
                      <a16:colId xmlns:a16="http://schemas.microsoft.com/office/drawing/2014/main" xmlns="" val="2920138264"/>
                    </a:ext>
                  </a:extLst>
                </a:gridCol>
                <a:gridCol w="506977">
                  <a:extLst>
                    <a:ext uri="{9D8B030D-6E8A-4147-A177-3AD203B41FA5}">
                      <a16:colId xmlns:a16="http://schemas.microsoft.com/office/drawing/2014/main" xmlns="" val="3943056489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1382160144"/>
                    </a:ext>
                  </a:extLst>
                </a:gridCol>
                <a:gridCol w="506977">
                  <a:extLst>
                    <a:ext uri="{9D8B030D-6E8A-4147-A177-3AD203B41FA5}">
                      <a16:colId xmlns:a16="http://schemas.microsoft.com/office/drawing/2014/main" xmlns="" val="1363759856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3935087502"/>
                    </a:ext>
                  </a:extLst>
                </a:gridCol>
                <a:gridCol w="506977">
                  <a:extLst>
                    <a:ext uri="{9D8B030D-6E8A-4147-A177-3AD203B41FA5}">
                      <a16:colId xmlns:a16="http://schemas.microsoft.com/office/drawing/2014/main" xmlns="" val="1735827168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3830724569"/>
                    </a:ext>
                  </a:extLst>
                </a:gridCol>
              </a:tblGrid>
              <a:tr h="14597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 съглсно текста на подмярка 6.1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2297335"/>
                  </a:ext>
                </a:extLst>
              </a:tr>
              <a:tr h="97318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оценка включен в Наредба №14/2015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5109417"/>
                  </a:ext>
                </a:extLst>
              </a:tr>
              <a:tr h="72988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458650"/>
                  </a:ext>
                </a:extLst>
              </a:tr>
              <a:tr h="941612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35 000 000.00 €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31 575 000.00 €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34 800 000.00 €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0990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81091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420888"/>
            <a:ext cx="72008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01438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58316" y="1988840"/>
          <a:ext cx="8686800" cy="2952328"/>
        </p:xfrm>
        <a:graphic>
          <a:graphicData uri="http://schemas.openxmlformats.org/drawingml/2006/table">
            <a:tbl>
              <a:tblPr/>
              <a:tblGrid>
                <a:gridCol w="9483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40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97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596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974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2552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9975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08823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8573" marR="8573" marT="8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8573" marR="8573" marT="8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8573" marR="8573" marT="8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Одобрени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ПП.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Предстои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сключване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договор за БФП</a:t>
                      </a:r>
                      <a:b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8573" marR="8573" marT="8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Одобрена за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финансиране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субсидия </a:t>
                      </a:r>
                      <a:b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(EUR)</a:t>
                      </a:r>
                    </a:p>
                  </a:txBody>
                  <a:tcPr marL="8573" marR="8573" marT="8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Мин.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т.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ранкинг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проектите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за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които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е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наличен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</a:t>
                      </a:r>
                    </a:p>
                  </a:txBody>
                  <a:tcPr marL="8573" marR="8573" marT="8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8573" marR="8573" marT="8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1837</a:t>
                      </a:r>
                    </a:p>
                  </a:txBody>
                  <a:tcPr marL="8573" marR="8573" marT="857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925 000,00 € </a:t>
                      </a:r>
                    </a:p>
                  </a:txBody>
                  <a:tcPr marL="8573" marR="8573" marT="857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22 000 </a:t>
                      </a:r>
                      <a:r>
                        <a:rPr lang="bg-BG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,00 € </a:t>
                      </a:r>
                    </a:p>
                  </a:txBody>
                  <a:tcPr marL="8573" marR="8573" marT="857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880</a:t>
                      </a:r>
                    </a:p>
                  </a:txBody>
                  <a:tcPr marL="8573" marR="8573" marT="857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 </a:t>
                      </a:r>
                      <a:r>
                        <a:rPr lang="bg-BG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,00 € </a:t>
                      </a:r>
                    </a:p>
                  </a:txBody>
                  <a:tcPr marL="8573" marR="8573" marT="857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40,42 точки </a:t>
                      </a:r>
                    </a:p>
                  </a:txBody>
                  <a:tcPr marL="8573" marR="8573" marT="857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-   € </a:t>
                      </a:r>
                    </a:p>
                  </a:txBody>
                  <a:tcPr marL="8573" marR="8573" marT="857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370399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056301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2016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28599" y="1124744"/>
          <a:ext cx="8686802" cy="4464496"/>
        </p:xfrm>
        <a:graphic>
          <a:graphicData uri="http://schemas.openxmlformats.org/drawingml/2006/table">
            <a:tbl>
              <a:tblPr/>
              <a:tblGrid>
                <a:gridCol w="1575591">
                  <a:extLst>
                    <a:ext uri="{9D8B030D-6E8A-4147-A177-3AD203B41FA5}">
                      <a16:colId xmlns:a16="http://schemas.microsoft.com/office/drawing/2014/main" xmlns="" val="2247080076"/>
                    </a:ext>
                  </a:extLst>
                </a:gridCol>
                <a:gridCol w="1094495">
                  <a:extLst>
                    <a:ext uri="{9D8B030D-6E8A-4147-A177-3AD203B41FA5}">
                      <a16:colId xmlns:a16="http://schemas.microsoft.com/office/drawing/2014/main" xmlns="" val="2948340063"/>
                    </a:ext>
                  </a:extLst>
                </a:gridCol>
                <a:gridCol w="449179">
                  <a:extLst>
                    <a:ext uri="{9D8B030D-6E8A-4147-A177-3AD203B41FA5}">
                      <a16:colId xmlns:a16="http://schemas.microsoft.com/office/drawing/2014/main" xmlns="" val="170805034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77690176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2716282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687723539"/>
                    </a:ext>
                  </a:extLst>
                </a:gridCol>
                <a:gridCol w="566758">
                  <a:extLst>
                    <a:ext uri="{9D8B030D-6E8A-4147-A177-3AD203B41FA5}">
                      <a16:colId xmlns:a16="http://schemas.microsoft.com/office/drawing/2014/main" xmlns="" val="3944842336"/>
                    </a:ext>
                  </a:extLst>
                </a:gridCol>
                <a:gridCol w="853947">
                  <a:extLst>
                    <a:ext uri="{9D8B030D-6E8A-4147-A177-3AD203B41FA5}">
                      <a16:colId xmlns:a16="http://schemas.microsoft.com/office/drawing/2014/main" xmlns="" val="2709058005"/>
                    </a:ext>
                  </a:extLst>
                </a:gridCol>
                <a:gridCol w="640460">
                  <a:extLst>
                    <a:ext uri="{9D8B030D-6E8A-4147-A177-3AD203B41FA5}">
                      <a16:colId xmlns:a16="http://schemas.microsoft.com/office/drawing/2014/main" xmlns="" val="4201986099"/>
                    </a:ext>
                  </a:extLst>
                </a:gridCol>
                <a:gridCol w="914084">
                  <a:extLst>
                    <a:ext uri="{9D8B030D-6E8A-4147-A177-3AD203B41FA5}">
                      <a16:colId xmlns:a16="http://schemas.microsoft.com/office/drawing/2014/main" xmlns="" val="2217555679"/>
                    </a:ext>
                  </a:extLst>
                </a:gridCol>
              </a:tblGrid>
              <a:tr h="112074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съглсно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текста на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6.3 от ПРСР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Заявления, за които не е наличен 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6101217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оценка включен в Наредба №10/10.06.2016 г.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6347822"/>
                  </a:ext>
                </a:extLst>
              </a:tr>
              <a:tr h="90917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9183902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30 000 </a:t>
                      </a:r>
                      <a:r>
                        <a:rPr lang="bg-BG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.00 € 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28 755 000.00 €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9 045 000.00 €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000.00  € 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2211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9100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837" y="18864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СЪОТНОШЕНИЕ НА ИЗПЛАТЕНИТЕ СРЕДСТВА ПО ПРСР </a:t>
            </a:r>
          </a:p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9.201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7494" y="6365557"/>
            <a:ext cx="76290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10000"/>
                  </a:schemeClr>
                </a:solidFill>
              </a:rPr>
              <a:t>* </a:t>
            </a:r>
            <a:r>
              <a:rPr lang="bg-BG" sz="800" dirty="0">
                <a:solidFill>
                  <a:schemeClr val="bg1">
                    <a:lumMod val="10000"/>
                  </a:schemeClr>
                </a:solidFill>
              </a:rPr>
              <a:t>Забележка: В бюджета на ПРСР 2014 – 2020 по мерките, по които има плащания, се включват и плащанията, администрирани от дирекция „Директни плащания“.</a:t>
            </a:r>
          </a:p>
          <a:p>
            <a:endParaRPr lang="bg-B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585093"/>
              </p:ext>
            </p:extLst>
          </p:nvPr>
        </p:nvGraphicFramePr>
        <p:xfrm>
          <a:off x="467544" y="1196752"/>
          <a:ext cx="8208912" cy="5040561"/>
        </p:xfrm>
        <a:graphic>
          <a:graphicData uri="http://schemas.openxmlformats.org/drawingml/2006/table">
            <a:tbl>
              <a:tblPr/>
              <a:tblGrid>
                <a:gridCol w="5127115">
                  <a:extLst>
                    <a:ext uri="{9D8B030D-6E8A-4147-A177-3AD203B41FA5}">
                      <a16:colId xmlns:a16="http://schemas.microsoft.com/office/drawing/2014/main" xmlns="" val="599029675"/>
                    </a:ext>
                  </a:extLst>
                </a:gridCol>
                <a:gridCol w="3081797">
                  <a:extLst>
                    <a:ext uri="{9D8B030D-6E8A-4147-A177-3AD203B41FA5}">
                      <a16:colId xmlns:a16="http://schemas.microsoft.com/office/drawing/2014/main" xmlns="" val="401760609"/>
                    </a:ext>
                  </a:extLst>
                </a:gridCol>
              </a:tblGrid>
              <a:tr h="7735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ОБЩО ИЗПЛАТЕНА СУБСИДИЯ ЗА ПЕРИОДА 2014 – 2020 ПО ЛИНИЯ НА ЕС, В ЕВРО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3984741"/>
                  </a:ext>
                </a:extLst>
              </a:tr>
              <a:tr h="87156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832 246 010.49 €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49612824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БЮДЖЕТ НА ПРСР 2014 - 2020 ПО ЛИНИЯ НА ЕС, В ЕВРО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  <a:endParaRPr lang="bg-BG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5077207"/>
                  </a:ext>
                </a:extLst>
              </a:tr>
              <a:tr h="83525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2 366 716 966.00 €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6530166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ИНДИКАТИВЕН БЮДЖЕТ НА ПРСР 2014 – 2020 ПО ЛИНИЯ НА ЕС, ПО МЕРКИТЕ, ПО КОИТО ИМА ПЛАЩАНИЯ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  <a:endParaRPr lang="bg-BG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986291"/>
                  </a:ext>
                </a:extLst>
              </a:tr>
              <a:tr h="962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1 877 735 987.00 €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44.32%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8236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0896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подкрепа на неземеделски дейности“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 – </a:t>
            </a:r>
          </a:p>
          <a:p>
            <a:pPr algn="ctr"/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3312368" cy="19442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43608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Занаяти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32856"/>
            <a:ext cx="3456384" cy="194421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96136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446403"/>
            <a:ext cx="3960440" cy="20789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491880" y="6484732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30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6.4.1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„Инвестиции в подкрепа на неземеделски дейности”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476672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323527" y="1628798"/>
          <a:ext cx="8668073" cy="3994553"/>
        </p:xfrm>
        <a:graphic>
          <a:graphicData uri="http://schemas.openxmlformats.org/drawingml/2006/table">
            <a:tbl>
              <a:tblPr/>
              <a:tblGrid>
                <a:gridCol w="864097">
                  <a:extLst>
                    <a:ext uri="{9D8B030D-6E8A-4147-A177-3AD203B41FA5}">
                      <a16:colId xmlns:a16="http://schemas.microsoft.com/office/drawing/2014/main" xmlns="" val="184222939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99903989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3848769696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866227176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354456967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135395474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465134892"/>
                    </a:ext>
                  </a:extLst>
                </a:gridCol>
                <a:gridCol w="1035224">
                  <a:extLst>
                    <a:ext uri="{9D8B030D-6E8A-4147-A177-3AD203B41FA5}">
                      <a16:colId xmlns:a16="http://schemas.microsoft.com/office/drawing/2014/main" xmlns="" val="2328083788"/>
                    </a:ext>
                  </a:extLst>
                </a:gridCol>
              </a:tblGrid>
              <a:tr h="108012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Подбюджет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Подбюджет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(евро)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</a:t>
                      </a:r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ранкирани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проектни предложения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субсидия  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</a:t>
                      </a:r>
                      <a:r>
                        <a:rPr lang="bg-BG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попадащи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130%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бюджет,</a:t>
                      </a:r>
                      <a:r>
                        <a:rPr lang="bg-BG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разпределени на етап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ОАСД</a:t>
                      </a:r>
                      <a:endParaRPr lang="bg-BG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бр.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субсидия 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34474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989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Производство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30 000 </a:t>
                      </a:r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Микропредприятия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34 365 081.93 €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бр.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6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    23 363 713.49 €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20482250"/>
                  </a:ext>
                </a:extLst>
              </a:tr>
              <a:tr h="413936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Земеделски производители</a:t>
                      </a:r>
                    </a:p>
                  </a:txBody>
                  <a:tcPr marL="5771" marR="5771" marT="57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3 829 674.83 €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бр.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40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      3 782 188.43 €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69784324"/>
                  </a:ext>
                </a:extLst>
              </a:tr>
              <a:tr h="291989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Услуги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35 000 </a:t>
                      </a:r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Микропредприятия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16 800 000.00 €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39 636 138.12 €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бр.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58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    21 733 481.99 €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5913320"/>
                  </a:ext>
                </a:extLst>
              </a:tr>
              <a:tr h="29198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Социални</a:t>
                      </a:r>
                    </a:p>
                  </a:txBody>
                  <a:tcPr marL="5771" marR="5771" marT="57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17 772 852.37 €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 бр. 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78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      9 058 150.03 €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9213863"/>
                  </a:ext>
                </a:extLst>
              </a:tr>
              <a:tr h="49614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Земеделски производители</a:t>
                      </a:r>
                    </a:p>
                  </a:txBody>
                  <a:tcPr marL="5771" marR="5771" marT="57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11 200 000.00 €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5 735 375.00 €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бр.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40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      5 074 424.73 €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199460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Занаяти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3 000 </a:t>
                      </a:r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3 081 099.04 €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      2 884 011.64 €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6299270"/>
                  </a:ext>
                </a:extLst>
              </a:tr>
              <a:tr h="538167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769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104 420 221.29 €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 65 895 970.31 €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2716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88612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7488832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2016 г.</a:t>
            </a:r>
          </a:p>
        </p:txBody>
      </p:sp>
    </p:spTree>
    <p:extLst>
      <p:ext uri="{BB962C8B-B14F-4D97-AF65-F5344CB8AC3E}">
        <p14:creationId xmlns:p14="http://schemas.microsoft.com/office/powerpoint/2010/main" val="131649141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прием 2016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683568" y="1052736"/>
          <a:ext cx="7992888" cy="4576204"/>
        </p:xfrm>
        <a:graphic>
          <a:graphicData uri="http://schemas.openxmlformats.org/drawingml/2006/table">
            <a:tbl>
              <a:tblPr/>
              <a:tblGrid>
                <a:gridCol w="432048">
                  <a:extLst>
                    <a:ext uri="{9D8B030D-6E8A-4147-A177-3AD203B41FA5}">
                      <a16:colId xmlns:a16="http://schemas.microsoft.com/office/drawing/2014/main" xmlns="" val="377555917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1934983589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121806295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336507207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65924541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818353234"/>
                    </a:ext>
                  </a:extLst>
                </a:gridCol>
              </a:tblGrid>
              <a:tr h="8111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Бюджет на приема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подадени проекти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безвъзмездна финансова помощ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проектните предложения със скл.договори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4193361"/>
                  </a:ext>
                </a:extLst>
              </a:tr>
              <a:tr h="36454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УЛИЦИ и ТРОТОАРИ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601 697.52 €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54 514 352.63</a:t>
                      </a:r>
                      <a:r>
                        <a:rPr lang="bg-BG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 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05690"/>
                  </a:ext>
                </a:extLst>
              </a:tr>
              <a:tr h="33649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ОБЩИНСКИ ПЪТИЩА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234 482.05 €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180 630 103.25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9482233"/>
                  </a:ext>
                </a:extLst>
              </a:tr>
              <a:tr h="54682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ВОДОСНАБДИТЕЛНИ СИСТЕМИ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127 826 879.91 €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127 682 859.90 € 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4564909"/>
                  </a:ext>
                </a:extLst>
              </a:tr>
              <a:tr h="36454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СОЦИАЛНА ИНФРАСТРУКТУРА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499 437.57 €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10 499 437.57 € 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749354"/>
                  </a:ext>
                </a:extLst>
              </a:tr>
              <a:tr h="36454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обекти, свързани с КУЛТУРНИЯ ЖИВОТ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11 533 899.17 €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11 016 656.17 € 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6479785"/>
                  </a:ext>
                </a:extLst>
              </a:tr>
              <a:tr h="54682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- ДЕТСКА ГРАДИНА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15 613 559.67 €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15 516 548,81 € 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5406126"/>
                  </a:ext>
                </a:extLst>
              </a:tr>
              <a:tr h="72909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– ОСНОВНО или СРЕДНО УЧИЛИЩЕ,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25 766 949.59 €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25 704 307.59</a:t>
                      </a:r>
                      <a:r>
                        <a:rPr lang="bg-BG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 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5826569"/>
                  </a:ext>
                </a:extLst>
              </a:tr>
              <a:tr h="182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Хитрино - целеви прием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000 000.00 €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8 674 243.27 €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3411835"/>
                  </a:ext>
                </a:extLst>
              </a:tr>
              <a:tr h="32991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439 076 905.48 €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434 238 509.22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47057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80154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20888"/>
            <a:ext cx="7776864" cy="408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94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инфраструктура“</a:t>
            </a:r>
            <a:r>
              <a:rPr kumimoji="0" 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ПРСР – прием 2018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755576" y="1628800"/>
          <a:ext cx="7704856" cy="4464498"/>
        </p:xfrm>
        <a:graphic>
          <a:graphicData uri="http://schemas.openxmlformats.org/drawingml/2006/table">
            <a:tbl>
              <a:tblPr/>
              <a:tblGrid>
                <a:gridCol w="1872206">
                  <a:extLst>
                    <a:ext uri="{9D8B030D-6E8A-4147-A177-3AD203B41FA5}">
                      <a16:colId xmlns:a16="http://schemas.microsoft.com/office/drawing/2014/main" xmlns="" val="1053321070"/>
                    </a:ext>
                  </a:extLst>
                </a:gridCol>
                <a:gridCol w="1065156">
                  <a:extLst>
                    <a:ext uri="{9D8B030D-6E8A-4147-A177-3AD203B41FA5}">
                      <a16:colId xmlns:a16="http://schemas.microsoft.com/office/drawing/2014/main" xmlns="" val="931891615"/>
                    </a:ext>
                  </a:extLst>
                </a:gridCol>
                <a:gridCol w="1468681">
                  <a:extLst>
                    <a:ext uri="{9D8B030D-6E8A-4147-A177-3AD203B41FA5}">
                      <a16:colId xmlns:a16="http://schemas.microsoft.com/office/drawing/2014/main" xmlns="" val="542388864"/>
                    </a:ext>
                  </a:extLst>
                </a:gridCol>
                <a:gridCol w="1570621">
                  <a:extLst>
                    <a:ext uri="{9D8B030D-6E8A-4147-A177-3AD203B41FA5}">
                      <a16:colId xmlns:a16="http://schemas.microsoft.com/office/drawing/2014/main" xmlns="" val="4229027048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4009350699"/>
                    </a:ext>
                  </a:extLst>
                </a:gridCol>
              </a:tblGrid>
              <a:tr h="62089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  </a:t>
                      </a:r>
                    </a:p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договори / в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процес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подписване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договор (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одобрените проекти EUR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6365009"/>
                  </a:ext>
                </a:extLst>
              </a:tr>
              <a:tr h="44349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BG06RDNP001-7.001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Улици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60 949 427.50 €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60 949 427.50 €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3535994"/>
                  </a:ext>
                </a:extLst>
              </a:tr>
              <a:tr h="665240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BG06RDNP001-7.002 –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Образователна инфраструктура 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16 679 684.49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9 159 717.09 €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6660380"/>
                  </a:ext>
                </a:extLst>
              </a:tr>
              <a:tr h="44349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BG06RDNP001-7.004 -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Детски градини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5 179 671.21 €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5 179 671.21 €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2812921"/>
                  </a:ext>
                </a:extLst>
              </a:tr>
              <a:tr h="6652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BG06RDNP001-7.005 –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Закрита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спортна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или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образователна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инфраструктура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7 500 000.00 €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2 645 455.91 €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3340006"/>
                  </a:ext>
                </a:extLst>
              </a:tr>
              <a:tr h="44349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BG06RDNP001-7.006 –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Площи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10 101 786.06 €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10 101 786.06 €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091777"/>
                  </a:ext>
                </a:extLst>
              </a:tr>
              <a:tr h="44349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BG06RDNP001-7.007 –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Спортна инфраструктура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10 000 000.00 €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4 769 723.41 €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5816762"/>
                  </a:ext>
                </a:extLst>
              </a:tr>
              <a:tr h="44349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BG06RDNP001-7.008 -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Енергийна ефективност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10 000 000.00 €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381.68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3407381"/>
                  </a:ext>
                </a:extLst>
              </a:tr>
              <a:tr h="29566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8226" marR="8226" marT="82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120 410 569.26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162.86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9833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5444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7.6. „Проучвания и инвестиции, свързани с поддържане, възстановяване и подобряване на културното и природно наследство на селата“ 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852936"/>
            <a:ext cx="7632848" cy="382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52510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3472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7.6. „Проучвания и инвестиции, свързани с поддържане, възстановяване и подобряване на културното и природно наследство на селата“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2016 г.</a:t>
            </a: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07505" y="908721"/>
          <a:ext cx="8884095" cy="5328590"/>
        </p:xfrm>
        <a:graphic>
          <a:graphicData uri="http://schemas.openxmlformats.org/drawingml/2006/table">
            <a:tbl>
              <a:tblPr/>
              <a:tblGrid>
                <a:gridCol w="2625350">
                  <a:extLst>
                    <a:ext uri="{9D8B030D-6E8A-4147-A177-3AD203B41FA5}">
                      <a16:colId xmlns:a16="http://schemas.microsoft.com/office/drawing/2014/main" xmlns="" val="3706994776"/>
                    </a:ext>
                  </a:extLst>
                </a:gridCol>
                <a:gridCol w="1008045">
                  <a:extLst>
                    <a:ext uri="{9D8B030D-6E8A-4147-A177-3AD203B41FA5}">
                      <a16:colId xmlns:a16="http://schemas.microsoft.com/office/drawing/2014/main" xmlns="" val="685370468"/>
                    </a:ext>
                  </a:extLst>
                </a:gridCol>
                <a:gridCol w="2625350">
                  <a:extLst>
                    <a:ext uri="{9D8B030D-6E8A-4147-A177-3AD203B41FA5}">
                      <a16:colId xmlns:a16="http://schemas.microsoft.com/office/drawing/2014/main" xmlns="" val="70611587"/>
                    </a:ext>
                  </a:extLst>
                </a:gridCol>
                <a:gridCol w="2625350">
                  <a:extLst>
                    <a:ext uri="{9D8B030D-6E8A-4147-A177-3AD203B41FA5}">
                      <a16:colId xmlns:a16="http://schemas.microsoft.com/office/drawing/2014/main" xmlns="" val="1554195848"/>
                    </a:ext>
                  </a:extLst>
                </a:gridCol>
              </a:tblGrid>
              <a:tr h="76122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подбор съгласно Наредба № 6 от 28 март 2016 г.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подпомагане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1637950"/>
                  </a:ext>
                </a:extLst>
              </a:tr>
              <a:tr h="76122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 договори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финансова помощ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2028264"/>
                  </a:ext>
                </a:extLst>
              </a:tr>
              <a:tr h="13049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„световно значение“ или „национално значение“ - Проекти с включени инвестиции според културната и обществената значимост на обекта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9 765 863.46 €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0686383"/>
                  </a:ext>
                </a:extLst>
              </a:tr>
              <a:tr h="652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„местно значение“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10 795 923.62 €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0611598"/>
                  </a:ext>
                </a:extLst>
              </a:tr>
              <a:tr h="8699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„национално значение“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262 802.79 €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42247725"/>
                  </a:ext>
                </a:extLst>
              </a:tr>
              <a:tr h="21749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Друго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5 067 580.98 €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5527908"/>
                  </a:ext>
                </a:extLst>
              </a:tr>
              <a:tr h="761227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25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915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226.5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25 892 170.85 €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792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32168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„Инвестиции в развитие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горските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жизнеспособността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горите“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27280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1213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8.3  „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Предотвратяване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горите от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бедствия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събития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8.4 „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Възстановяване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горите от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бедствия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събития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8.6 „Инвестиции в технологии за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лесовъдство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преработката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мобилизирането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търговията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–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</a:t>
            </a:r>
          </a:p>
          <a:p>
            <a:pPr lvl="0" algn="just">
              <a:defRPr/>
            </a:pP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1052736"/>
            <a:ext cx="8686800" cy="1084966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79512" y="1844824"/>
          <a:ext cx="8765603" cy="4902836"/>
        </p:xfrm>
        <a:graphic>
          <a:graphicData uri="http://schemas.openxmlformats.org/drawingml/2006/table">
            <a:tbl>
              <a:tblPr/>
              <a:tblGrid>
                <a:gridCol w="1607637">
                  <a:extLst>
                    <a:ext uri="{9D8B030D-6E8A-4147-A177-3AD203B41FA5}">
                      <a16:colId xmlns:a16="http://schemas.microsoft.com/office/drawing/2014/main" xmlns="" val="902950344"/>
                    </a:ext>
                  </a:extLst>
                </a:gridCol>
                <a:gridCol w="1142617">
                  <a:extLst>
                    <a:ext uri="{9D8B030D-6E8A-4147-A177-3AD203B41FA5}">
                      <a16:colId xmlns:a16="http://schemas.microsoft.com/office/drawing/2014/main" xmlns="" val="3616636641"/>
                    </a:ext>
                  </a:extLst>
                </a:gridCol>
                <a:gridCol w="1026363">
                  <a:extLst>
                    <a:ext uri="{9D8B030D-6E8A-4147-A177-3AD203B41FA5}">
                      <a16:colId xmlns:a16="http://schemas.microsoft.com/office/drawing/2014/main" xmlns="" val="715085140"/>
                    </a:ext>
                  </a:extLst>
                </a:gridCol>
                <a:gridCol w="1448200">
                  <a:extLst>
                    <a:ext uri="{9D8B030D-6E8A-4147-A177-3AD203B41FA5}">
                      <a16:colId xmlns:a16="http://schemas.microsoft.com/office/drawing/2014/main" xmlns="" val="1241897323"/>
                    </a:ext>
                  </a:extLst>
                </a:gridCol>
                <a:gridCol w="1102759">
                  <a:extLst>
                    <a:ext uri="{9D8B030D-6E8A-4147-A177-3AD203B41FA5}">
                      <a16:colId xmlns:a16="http://schemas.microsoft.com/office/drawing/2014/main" xmlns="" val="277554608"/>
                    </a:ext>
                  </a:extLst>
                </a:gridCol>
                <a:gridCol w="1222336">
                  <a:extLst>
                    <a:ext uri="{9D8B030D-6E8A-4147-A177-3AD203B41FA5}">
                      <a16:colId xmlns:a16="http://schemas.microsoft.com/office/drawing/2014/main" xmlns="" val="2257897749"/>
                    </a:ext>
                  </a:extLst>
                </a:gridCol>
                <a:gridCol w="1215691">
                  <a:extLst>
                    <a:ext uri="{9D8B030D-6E8A-4147-A177-3AD203B41FA5}">
                      <a16:colId xmlns:a16="http://schemas.microsoft.com/office/drawing/2014/main" xmlns="" val="1257710420"/>
                    </a:ext>
                  </a:extLst>
                </a:gridCol>
              </a:tblGrid>
              <a:tr h="3870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проектни предложения за ранкинг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 след предварителна оценка, съгласно критериите за оценка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77904653"/>
                  </a:ext>
                </a:extLst>
              </a:tr>
              <a:tr h="642548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</a:t>
                      </a:r>
                      <a:b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130 %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130 %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5642637"/>
                  </a:ext>
                </a:extLst>
              </a:tr>
              <a:tr h="10257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BG06RDNP001-8.004 -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„Предотвратяване на щети по горите от горски пожари, природни бедствия и катастрофични събития“. </a:t>
                      </a:r>
                    </a:p>
                  </a:txBody>
                  <a:tcPr marL="5040" marR="5040" marT="5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17 058 999.90 €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24 325 039.55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21, отнасящи се за бюджета по т. 4 от Раздел 8 на Условията</a:t>
                      </a:r>
                    </a:p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бр. – бюджет по т. 2 на Раздел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от Условията;</a:t>
                      </a:r>
                    </a:p>
                    <a:p>
                      <a:pPr marL="0" indent="0" algn="ctr" fontAlgn="ctr">
                        <a:buNone/>
                      </a:pP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бр. – бюджет по т. 3 от Условията;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marL="0" indent="0" algn="ctr" fontAlgn="ctr">
                        <a:buNone/>
                      </a:pP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бр. – бюджет по т. 4 от Условията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3 848 938,43 € по т. 2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Раздел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от Условията;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3 643 043,93 € по т. 3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Раздел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от Условията;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31 871 220,20 по </a:t>
                      </a:r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т. 4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Раздел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от Условията.</a:t>
                      </a:r>
                      <a:endParaRPr kumimoji="0" lang="bg-BG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7264954"/>
                  </a:ext>
                </a:extLst>
              </a:tr>
              <a:tr h="10257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BG06RDNP001-8.002 -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„Възстановяване на щети по горите от горски пожари, природни бедствия и катастрофични събития“ </a:t>
                      </a:r>
                    </a:p>
                  </a:txBody>
                  <a:tcPr marL="5040" marR="5040" marT="5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8 000 000.00 €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3 040 524.68 €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3 040 524.68 €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8174830"/>
                  </a:ext>
                </a:extLst>
              </a:tr>
              <a:tr h="179222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BG06RDNP001-8.001 по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8.6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„Инвестиции в технологии за лесовъдство и в преработката, мобилизирането и търговията с горски продукти“ от мярка 8 „Инвестиции в развитие на горските райони и подобряване жизнеспособността на горите“. </a:t>
                      </a:r>
                    </a:p>
                  </a:txBody>
                  <a:tcPr marL="5040" marR="5040" marT="5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18 000 000.00 €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77 950 369.61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21 157 834.66 €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4495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01952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686800" cy="1027584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УСВОЯВАНЕ НА ПРСР 20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14-2020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ПО МЕРКИ</a:t>
            </a:r>
            <a:b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9.201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724341"/>
              </p:ext>
            </p:extLst>
          </p:nvPr>
        </p:nvGraphicFramePr>
        <p:xfrm>
          <a:off x="539555" y="908720"/>
          <a:ext cx="8136901" cy="5726227"/>
        </p:xfrm>
        <a:graphic>
          <a:graphicData uri="http://schemas.openxmlformats.org/drawingml/2006/table">
            <a:tbl>
              <a:tblPr/>
              <a:tblGrid>
                <a:gridCol w="612106">
                  <a:extLst>
                    <a:ext uri="{9D8B030D-6E8A-4147-A177-3AD203B41FA5}">
                      <a16:colId xmlns:a16="http://schemas.microsoft.com/office/drawing/2014/main" xmlns="" val="835772763"/>
                    </a:ext>
                  </a:extLst>
                </a:gridCol>
                <a:gridCol w="803390">
                  <a:extLst>
                    <a:ext uri="{9D8B030D-6E8A-4147-A177-3AD203B41FA5}">
                      <a16:colId xmlns:a16="http://schemas.microsoft.com/office/drawing/2014/main" xmlns="" val="3145385544"/>
                    </a:ext>
                  </a:extLst>
                </a:gridCol>
                <a:gridCol w="3908067">
                  <a:extLst>
                    <a:ext uri="{9D8B030D-6E8A-4147-A177-3AD203B41FA5}">
                      <a16:colId xmlns:a16="http://schemas.microsoft.com/office/drawing/2014/main" xmlns="" val="1451335485"/>
                    </a:ext>
                  </a:extLst>
                </a:gridCol>
                <a:gridCol w="1071187">
                  <a:extLst>
                    <a:ext uri="{9D8B030D-6E8A-4147-A177-3AD203B41FA5}">
                      <a16:colId xmlns:a16="http://schemas.microsoft.com/office/drawing/2014/main" xmlns="" val="1557290761"/>
                    </a:ext>
                  </a:extLst>
                </a:gridCol>
                <a:gridCol w="788676">
                  <a:extLst>
                    <a:ext uri="{9D8B030D-6E8A-4147-A177-3AD203B41FA5}">
                      <a16:colId xmlns:a16="http://schemas.microsoft.com/office/drawing/2014/main" xmlns="" val="3860541612"/>
                    </a:ext>
                  </a:extLst>
                </a:gridCol>
                <a:gridCol w="953475">
                  <a:extLst>
                    <a:ext uri="{9D8B030D-6E8A-4147-A177-3AD203B41FA5}">
                      <a16:colId xmlns:a16="http://schemas.microsoft.com/office/drawing/2014/main" xmlns="" val="1806277332"/>
                    </a:ext>
                  </a:extLst>
                </a:gridCol>
              </a:tblGrid>
              <a:tr h="64041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Описание (Общо всички мерки)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Индикативен бюджет по линия на ЕС, euro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Процент на усвояване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Платени средства по линия на ЕС, euro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5209798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2.1.1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2.1.1. "Консултантски услуги за земеделски и горски стопани"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2 766 352.00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50.97%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1 409 991.39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3219395"/>
                  </a:ext>
                </a:extLst>
              </a:tr>
              <a:tr h="32469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2.1.2 "Консултантски услуги за малки земеделски стопанства" (TПП)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8 191 922.00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3 770 516.08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6434843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 "Инвестиции в земеделски стопанства"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344 980 974.00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155 510 360.93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9583966"/>
                  </a:ext>
                </a:extLst>
              </a:tr>
              <a:tr h="32469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 "Инвестиции в преработка/маркетинг на селскостопански продукти"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218 374 000.00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25.35%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55 353 807.47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3777576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6.1 (112)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6.1 "Стартова помощ за млади земеделски стопани"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68 861 719.00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62.47%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43 015 624.84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5509499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 (141)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 "Стартова помощ за развитие на малки стопанства"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51 803 500.00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58.62%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30 367 747.21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1730966"/>
                  </a:ext>
                </a:extLst>
              </a:tr>
              <a:tr h="395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7.2 "Инвестиции в създаването, подобряването или разширяването на всички видове малка по мащаби инфраструктура"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425 000 000.00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24.54%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104 302 030.15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4587179"/>
                  </a:ext>
                </a:extLst>
              </a:tr>
              <a:tr h="4825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 "Проучвания и инвестиции, свързани с поддържане, възстановяване и подобряване на културното и природно наследство на селата"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34 000 000.00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40.65%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13 820 006.63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7006805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(223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"Инвестиции в развитието на горските площи и горите"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6 913 334.00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438 397.75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2210000"/>
                  </a:ext>
                </a:extLst>
              </a:tr>
              <a:tr h="395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(142)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"Учредяване на групи и организации на производители"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7 016 352.00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497 078.75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9050163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(214)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"Агроекология и климат"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64.79%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108 522 286.18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7888389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(214)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"Биологично земеделие"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70.38%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80 014 467.48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1442104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(213)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"Плащания за Натура 2000 и рамковата директива за водите"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66.85%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70 024 903.95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9358457"/>
                  </a:ext>
                </a:extLst>
              </a:tr>
              <a:tr h="395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(211, 212)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"Плащания за райони, изправени пред природни или други специфични ограничения"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68.02%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140 606 679.18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535750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"Хуманно отношение към животните"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48 330 584.00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1 793 404.58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0218956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19.1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19.1. "Помощ за подготвителни дейности"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4 289 798.00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42.20%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1 810 147.41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0358503"/>
                  </a:ext>
                </a:extLst>
              </a:tr>
              <a:tr h="395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19.4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19.4 "Текущи разходи и популяризиране на стратегия за Водено от общностите местно развитие"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27 048 563.00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30.54%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8 260 995.05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8058273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"Техническа помощ"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37 493 274.00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33.95%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12 727 565.46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3586804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1 877 735 987.00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44.32%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832 246 010.49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7747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58062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20888"/>
            <a:ext cx="769672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08647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Мярка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производители"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ПРСР – прием 2018 г.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323528" y="2276871"/>
          <a:ext cx="8668072" cy="2086135"/>
        </p:xfrm>
        <a:graphic>
          <a:graphicData uri="http://schemas.openxmlformats.org/drawingml/2006/table">
            <a:tbl>
              <a:tblPr/>
              <a:tblGrid>
                <a:gridCol w="2154774">
                  <a:extLst>
                    <a:ext uri="{9D8B030D-6E8A-4147-A177-3AD203B41FA5}">
                      <a16:colId xmlns:a16="http://schemas.microsoft.com/office/drawing/2014/main" xmlns="" val="2097817078"/>
                    </a:ext>
                  </a:extLst>
                </a:gridCol>
                <a:gridCol w="970926">
                  <a:extLst>
                    <a:ext uri="{9D8B030D-6E8A-4147-A177-3AD203B41FA5}">
                      <a16:colId xmlns:a16="http://schemas.microsoft.com/office/drawing/2014/main" xmlns="" val="4030205793"/>
                    </a:ext>
                  </a:extLst>
                </a:gridCol>
                <a:gridCol w="1234950">
                  <a:extLst>
                    <a:ext uri="{9D8B030D-6E8A-4147-A177-3AD203B41FA5}">
                      <a16:colId xmlns:a16="http://schemas.microsoft.com/office/drawing/2014/main" xmlns="" val="3191332881"/>
                    </a:ext>
                  </a:extLst>
                </a:gridCol>
                <a:gridCol w="1143394">
                  <a:extLst>
                    <a:ext uri="{9D8B030D-6E8A-4147-A177-3AD203B41FA5}">
                      <a16:colId xmlns:a16="http://schemas.microsoft.com/office/drawing/2014/main" xmlns="" val="1010253100"/>
                    </a:ext>
                  </a:extLst>
                </a:gridCol>
                <a:gridCol w="616636">
                  <a:extLst>
                    <a:ext uri="{9D8B030D-6E8A-4147-A177-3AD203B41FA5}">
                      <a16:colId xmlns:a16="http://schemas.microsoft.com/office/drawing/2014/main" xmlns="" val="1233780283"/>
                    </a:ext>
                  </a:extLst>
                </a:gridCol>
                <a:gridCol w="1031384">
                  <a:extLst>
                    <a:ext uri="{9D8B030D-6E8A-4147-A177-3AD203B41FA5}">
                      <a16:colId xmlns:a16="http://schemas.microsoft.com/office/drawing/2014/main" xmlns="" val="1254558010"/>
                    </a:ext>
                  </a:extLst>
                </a:gridCol>
                <a:gridCol w="552792">
                  <a:extLst>
                    <a:ext uri="{9D8B030D-6E8A-4147-A177-3AD203B41FA5}">
                      <a16:colId xmlns:a16="http://schemas.microsoft.com/office/drawing/2014/main" xmlns="" val="910266687"/>
                    </a:ext>
                  </a:extLst>
                </a:gridCol>
                <a:gridCol w="963216">
                  <a:extLst>
                    <a:ext uri="{9D8B030D-6E8A-4147-A177-3AD203B41FA5}">
                      <a16:colId xmlns:a16="http://schemas.microsoft.com/office/drawing/2014/main" xmlns="" val="550831033"/>
                    </a:ext>
                  </a:extLst>
                </a:gridCol>
              </a:tblGrid>
              <a:tr h="26304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Обработени заявления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 брой сключени договори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7663078"/>
                  </a:ext>
                </a:extLst>
              </a:tr>
              <a:tr h="76247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Сума на заявена субсидия (евро)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Сума на одобрена субсидия (евро)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0164805"/>
                  </a:ext>
                </a:extLst>
              </a:tr>
              <a:tr h="101219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BG06RDNP001-9.001 - Мярка 9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"Учредяване на групи и организации на производители" от Програмата за развитие на селските райони за периода 2014 - 2020 г. 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7 563 679.22 €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588.62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213.28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6 568 579.38 €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2042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998790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Мярка </a:t>
            </a:r>
            <a:r>
              <a:rPr kumimoji="0" 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.2.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Прилагане на операции в рамките на стратегии за Водено от общностите местно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677597"/>
              </p:ext>
            </p:extLst>
          </p:nvPr>
        </p:nvGraphicFramePr>
        <p:xfrm>
          <a:off x="1409700" y="2616994"/>
          <a:ext cx="5397500" cy="2400300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xmlns="" val="119926616"/>
                    </a:ext>
                  </a:extLst>
                </a:gridCol>
                <a:gridCol w="1079500">
                  <a:extLst>
                    <a:ext uri="{9D8B030D-6E8A-4147-A177-3AD203B41FA5}">
                      <a16:colId xmlns:a16="http://schemas.microsoft.com/office/drawing/2014/main" xmlns="" val="742213665"/>
                    </a:ext>
                  </a:extLst>
                </a:gridCol>
                <a:gridCol w="1079500">
                  <a:extLst>
                    <a:ext uri="{9D8B030D-6E8A-4147-A177-3AD203B41FA5}">
                      <a16:colId xmlns:a16="http://schemas.microsoft.com/office/drawing/2014/main" xmlns="" val="1694791800"/>
                    </a:ext>
                  </a:extLst>
                </a:gridCol>
                <a:gridCol w="1079500">
                  <a:extLst>
                    <a:ext uri="{9D8B030D-6E8A-4147-A177-3AD203B41FA5}">
                      <a16:colId xmlns:a16="http://schemas.microsoft.com/office/drawing/2014/main" xmlns="" val="1845947810"/>
                    </a:ext>
                  </a:extLst>
                </a:gridCol>
                <a:gridCol w="1079500">
                  <a:extLst>
                    <a:ext uri="{9D8B030D-6E8A-4147-A177-3AD203B41FA5}">
                      <a16:colId xmlns:a16="http://schemas.microsoft.com/office/drawing/2014/main" xmlns="" val="2868014793"/>
                    </a:ext>
                  </a:extLst>
                </a:gridCol>
              </a:tblGrid>
              <a:tr h="1200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подадени процедури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на подадените към процедурите проекти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Разпределени процедури за обработка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Обработени процедури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 брой сключени административни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1509842"/>
                  </a:ext>
                </a:extLst>
              </a:tr>
              <a:tr h="1200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1128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4007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10266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691680" y="4018398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октомври 201</a:t>
            </a:r>
            <a:r>
              <a:rPr lang="en-US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</a:t>
            </a:r>
            <a:r>
              <a:rPr lang="bg-BG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г.</a:t>
            </a:r>
            <a:endParaRPr kumimoji="0" lang="bg-BG" sz="14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16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15616" y="177150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ДЪРЖАВЕН</a:t>
            </a:r>
            <a:r>
              <a:rPr lang="en-US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„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ЗЕМЕДЕЛИЕ“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РАЗПЛАЩАТЕЛНА АГЕНЦИЯ</a:t>
            </a:r>
            <a:endParaRPr lang="en-US" sz="3200" b="1" dirty="0" smtClean="0">
              <a:ln w="50800"/>
              <a:solidFill>
                <a:srgbClr val="40802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179512" y="-8408"/>
            <a:ext cx="8208912" cy="504056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ИЗПЪЛНЕНИЕ НА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754606"/>
              </p:ext>
            </p:extLst>
          </p:nvPr>
        </p:nvGraphicFramePr>
        <p:xfrm>
          <a:off x="179512" y="5517232"/>
          <a:ext cx="8686799" cy="1308174"/>
        </p:xfrm>
        <a:graphic>
          <a:graphicData uri="http://schemas.openxmlformats.org/drawingml/2006/table">
            <a:tbl>
              <a:tblPr/>
              <a:tblGrid>
                <a:gridCol w="1920914">
                  <a:extLst>
                    <a:ext uri="{9D8B030D-6E8A-4147-A177-3AD203B41FA5}">
                      <a16:colId xmlns:a16="http://schemas.microsoft.com/office/drawing/2014/main" xmlns="" val="3605271101"/>
                    </a:ext>
                  </a:extLst>
                </a:gridCol>
                <a:gridCol w="581610">
                  <a:extLst>
                    <a:ext uri="{9D8B030D-6E8A-4147-A177-3AD203B41FA5}">
                      <a16:colId xmlns:a16="http://schemas.microsoft.com/office/drawing/2014/main" xmlns="" val="3440650575"/>
                    </a:ext>
                  </a:extLst>
                </a:gridCol>
                <a:gridCol w="629633">
                  <a:extLst>
                    <a:ext uri="{9D8B030D-6E8A-4147-A177-3AD203B41FA5}">
                      <a16:colId xmlns:a16="http://schemas.microsoft.com/office/drawing/2014/main" xmlns="" val="1485309377"/>
                    </a:ext>
                  </a:extLst>
                </a:gridCol>
                <a:gridCol w="588280">
                  <a:extLst>
                    <a:ext uri="{9D8B030D-6E8A-4147-A177-3AD203B41FA5}">
                      <a16:colId xmlns:a16="http://schemas.microsoft.com/office/drawing/2014/main" xmlns="" val="1310680071"/>
                    </a:ext>
                  </a:extLst>
                </a:gridCol>
                <a:gridCol w="485564">
                  <a:extLst>
                    <a:ext uri="{9D8B030D-6E8A-4147-A177-3AD203B41FA5}">
                      <a16:colId xmlns:a16="http://schemas.microsoft.com/office/drawing/2014/main" xmlns="" val="2722596802"/>
                    </a:ext>
                  </a:extLst>
                </a:gridCol>
                <a:gridCol w="496236">
                  <a:extLst>
                    <a:ext uri="{9D8B030D-6E8A-4147-A177-3AD203B41FA5}">
                      <a16:colId xmlns:a16="http://schemas.microsoft.com/office/drawing/2014/main" xmlns="" val="748590668"/>
                    </a:ext>
                  </a:extLst>
                </a:gridCol>
                <a:gridCol w="540257">
                  <a:extLst>
                    <a:ext uri="{9D8B030D-6E8A-4147-A177-3AD203B41FA5}">
                      <a16:colId xmlns:a16="http://schemas.microsoft.com/office/drawing/2014/main" xmlns="" val="1769687791"/>
                    </a:ext>
                  </a:extLst>
                </a:gridCol>
                <a:gridCol w="668318">
                  <a:extLst>
                    <a:ext uri="{9D8B030D-6E8A-4147-A177-3AD203B41FA5}">
                      <a16:colId xmlns:a16="http://schemas.microsoft.com/office/drawing/2014/main" xmlns="" val="3394088187"/>
                    </a:ext>
                  </a:extLst>
                </a:gridCol>
                <a:gridCol w="661648">
                  <a:extLst>
                    <a:ext uri="{9D8B030D-6E8A-4147-A177-3AD203B41FA5}">
                      <a16:colId xmlns:a16="http://schemas.microsoft.com/office/drawing/2014/main" xmlns="" val="3205927295"/>
                    </a:ext>
                  </a:extLst>
                </a:gridCol>
                <a:gridCol w="715007">
                  <a:extLst>
                    <a:ext uri="{9D8B030D-6E8A-4147-A177-3AD203B41FA5}">
                      <a16:colId xmlns:a16="http://schemas.microsoft.com/office/drawing/2014/main" xmlns="" val="1161581306"/>
                    </a:ext>
                  </a:extLst>
                </a:gridCol>
                <a:gridCol w="618961">
                  <a:extLst>
                    <a:ext uri="{9D8B030D-6E8A-4147-A177-3AD203B41FA5}">
                      <a16:colId xmlns:a16="http://schemas.microsoft.com/office/drawing/2014/main" xmlns="" val="3702261892"/>
                    </a:ext>
                  </a:extLst>
                </a:gridCol>
                <a:gridCol w="780371">
                  <a:extLst>
                    <a:ext uri="{9D8B030D-6E8A-4147-A177-3AD203B41FA5}">
                      <a16:colId xmlns:a16="http://schemas.microsoft.com/office/drawing/2014/main" xmlns="" val="1143512082"/>
                    </a:ext>
                  </a:extLst>
                </a:gridCol>
              </a:tblGrid>
              <a:tr h="74153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*Сумите са в евро /1 EUR= 1.9558 лв.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0186471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 За мерки 10, 11, 12 и 13 не е приложимо, тъй като по тези мерки се подават заявления за плащане всяка година.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3392276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 Включени са разплатените заявленията и прогнозни данни с поети ангажименти по мерки 10, 11, тъй като по тези мерки се подават искане за плащане всяка година, което може да съдържа различна информация от предходните. За М10 и 11 за 2017 г. не са преминали задължителните административни проверки за одобрение и изпълнение на многогодишните ангажименти. По М12 и М13 не се поемат многогодишни ангажименти.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3635352"/>
                  </a:ext>
                </a:extLst>
              </a:tr>
              <a:tr h="7415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  По Мярка 2 със заповеди на Министъра на земеделието, храните и горите са обявени два приема за предоставяне на консултантски услуги от НССЗ.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3204842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 Отчетените средства за изпълнение по Мярка 8 се отнасят за преходните договори по Мярка 223 от ПРСР 2007-2013 , а по Мярка 9 се отнасят за преходни договори по мярка 142 от ПРСР2007-2013, с поети многогодишни ангажименти и осигурен бюджет от ПРСР 2014-2020.  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34563749"/>
                  </a:ext>
                </a:extLst>
              </a:tr>
              <a:tr h="74153">
                <a:tc gridSpan="11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******В тримесечното отчитане от Комисията по селскостопанските фондове към 31.05.2017 за ПРСР 2014-2020 е включен аванс, който не е отчетен в настоящата справка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Плащания по подмярка 2.1.1. Тези по 2.1.2 са към Тематичната подпрограма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Плащания по подмярка 6.1. Тези по 6.3 са към Тематичната подпрограма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Тематична подпрограма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3 770 516 евро (ЕЗФРСР) или 4 435 901 евро (ЕЗФРСР + НБ) по подмярка 2.1.2 + 30 367 747 евро (ЕЗФРСР) или 35 726 764 евро (ЕЗФРСР + НБ) по подмярка 6.3.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4862053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756239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945834"/>
              </p:ext>
            </p:extLst>
          </p:nvPr>
        </p:nvGraphicFramePr>
        <p:xfrm>
          <a:off x="323529" y="404664"/>
          <a:ext cx="8542783" cy="5064276"/>
        </p:xfrm>
        <a:graphic>
          <a:graphicData uri="http://schemas.openxmlformats.org/drawingml/2006/table">
            <a:tbl>
              <a:tblPr/>
              <a:tblGrid>
                <a:gridCol w="1622475">
                  <a:extLst>
                    <a:ext uri="{9D8B030D-6E8A-4147-A177-3AD203B41FA5}">
                      <a16:colId xmlns:a16="http://schemas.microsoft.com/office/drawing/2014/main" xmlns="" val="2691260166"/>
                    </a:ext>
                  </a:extLst>
                </a:gridCol>
                <a:gridCol w="820251">
                  <a:extLst>
                    <a:ext uri="{9D8B030D-6E8A-4147-A177-3AD203B41FA5}">
                      <a16:colId xmlns:a16="http://schemas.microsoft.com/office/drawing/2014/main" xmlns="" val="4275272595"/>
                    </a:ext>
                  </a:extLst>
                </a:gridCol>
                <a:gridCol w="739126">
                  <a:extLst>
                    <a:ext uri="{9D8B030D-6E8A-4147-A177-3AD203B41FA5}">
                      <a16:colId xmlns:a16="http://schemas.microsoft.com/office/drawing/2014/main" xmlns="" val="63008970"/>
                    </a:ext>
                  </a:extLst>
                </a:gridCol>
                <a:gridCol w="966725">
                  <a:extLst>
                    <a:ext uri="{9D8B030D-6E8A-4147-A177-3AD203B41FA5}">
                      <a16:colId xmlns:a16="http://schemas.microsoft.com/office/drawing/2014/main" xmlns="" val="2609219604"/>
                    </a:ext>
                  </a:extLst>
                </a:gridCol>
                <a:gridCol w="766169">
                  <a:extLst>
                    <a:ext uri="{9D8B030D-6E8A-4147-A177-3AD203B41FA5}">
                      <a16:colId xmlns:a16="http://schemas.microsoft.com/office/drawing/2014/main" xmlns="" val="297766963"/>
                    </a:ext>
                  </a:extLst>
                </a:gridCol>
                <a:gridCol w="966725">
                  <a:extLst>
                    <a:ext uri="{9D8B030D-6E8A-4147-A177-3AD203B41FA5}">
                      <a16:colId xmlns:a16="http://schemas.microsoft.com/office/drawing/2014/main" xmlns="" val="1214156488"/>
                    </a:ext>
                  </a:extLst>
                </a:gridCol>
                <a:gridCol w="919404">
                  <a:extLst>
                    <a:ext uri="{9D8B030D-6E8A-4147-A177-3AD203B41FA5}">
                      <a16:colId xmlns:a16="http://schemas.microsoft.com/office/drawing/2014/main" xmlns="" val="3601823096"/>
                    </a:ext>
                  </a:extLst>
                </a:gridCol>
                <a:gridCol w="885603">
                  <a:extLst>
                    <a:ext uri="{9D8B030D-6E8A-4147-A177-3AD203B41FA5}">
                      <a16:colId xmlns:a16="http://schemas.microsoft.com/office/drawing/2014/main" xmlns="" val="3491246922"/>
                    </a:ext>
                  </a:extLst>
                </a:gridCol>
                <a:gridCol w="856305">
                  <a:extLst>
                    <a:ext uri="{9D8B030D-6E8A-4147-A177-3AD203B41FA5}">
                      <a16:colId xmlns:a16="http://schemas.microsoft.com/office/drawing/2014/main" xmlns="" val="843317448"/>
                    </a:ext>
                  </a:extLst>
                </a:gridCol>
              </a:tblGrid>
              <a:tr h="58035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публични средства, евро (ЕЗФРСР+НФ)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Бюджет, евро (ЕЗФРСР)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отворени приеми/кампании към 31.08.2019 г.  (ЕЗФРСР*)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***Договорени суми към 31.08.2019 г.  ЕЗФРСР*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бюджет от отворени приеми/кампании (ЕЗФРСР)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общ бюджет по мярката (ЕЗФРСР)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******Изплатени суми към </a:t>
                      </a: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30.09.2019 </a:t>
                      </a: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ЕЗФРСР*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нa усвояване спрямо общ бюджет по мярката (ЕЗФРСР)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600731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1-Трансфер на знания и действия за осведомяване.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25 394 596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22 855 136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4519693"/>
                  </a:ext>
                </a:extLst>
              </a:tr>
              <a:tr h="44018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2-Консултантски услуги,управление на стопанството и услуги по заместване в стопанството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.****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4 254 532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3 616 352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1 409 991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7886581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4-Инвестиции в материални активи.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776 047 703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644 529 369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595 572 820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461 285 507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210 864 168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3650678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6-Развитие на стопанството и стопанската дейност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********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204 458 262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177 615 174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56 466 225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52 843 700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43 015 625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668635"/>
                  </a:ext>
                </a:extLst>
              </a:tr>
              <a:tr h="3167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7-Основни услуги и обновяване на селата в селските райони.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625 725 911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531 867 024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458 215 370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463 989 215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118 122 037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9652496"/>
                  </a:ext>
                </a:extLst>
              </a:tr>
              <a:tr h="33173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8-Инвестиции в развитието на горските площи и подобряване на жизнеспособността на горите.*****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63 527 375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53 076 491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438 398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0330279"/>
                  </a:ext>
                </a:extLst>
              </a:tr>
              <a:tr h="3167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9-Учредяване на групи и организации на производителите.*****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7 795 947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7 016 352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6 807 311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5 911 721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497 079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611749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10-Агроекология и климат.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223 346 669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154 446 823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108 522 286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9656110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11-Биологично земеделие.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151 593 439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80 014 467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8043020"/>
                  </a:ext>
                </a:extLst>
              </a:tr>
              <a:tr h="3167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12- Плащания по „Натура-2000” и Рамковата директива  за водите.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139 676 037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53 246 074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70 024 904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74825478"/>
                  </a:ext>
                </a:extLst>
              </a:tr>
              <a:tr h="33173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13- Плащания за райони,изправени пред природни или други специфични ограничения.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275 604 675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105 382 167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140 606 679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4229845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14-Хуманно отношение към животните.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56 859 511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48 330 584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1 793 405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96329550"/>
                  </a:ext>
                </a:extLst>
              </a:tr>
              <a:tr h="42051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15-Екологични услуги и услуги във връзка с климата в горското стопанство и опазване на горите.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8 750 000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6 562 500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688488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16-Сътрудничество.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32 573 723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29 316 351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2614164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17-Управление на риска.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36 720 054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82485013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19-ВОМР (ЛИДЕР)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131 484 277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118 335 849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76 068 394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2 314 173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10 071 142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7239378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20-Техническа помощ.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44 109 734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37 493 274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12 727 565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5379499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Тематична подпрограма по ПРСР 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2014-2020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*********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109 925 759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93 436 895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34 138 263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7133793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ПРСР: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2 917 848 203 €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2 366 716 966 €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1 785 795 735 €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1 413 114 459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832 246 010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781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273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512" y="116632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ИНФОРМАЦИЯ ОТНОСНО ЗАЯВКИТЕ ЗА ПЛАЩАНЕ</a:t>
            </a:r>
          </a:p>
          <a:p>
            <a:pPr algn="ctr" fontAlgn="base">
              <a:spcAft>
                <a:spcPct val="0"/>
              </a:spcAft>
            </a:pP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ЗАЯВКИ В ОБОРОТ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30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.0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.2019 г.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endParaRPr lang="bg-BG" sz="2000" b="1" cap="none" dirty="0" smtClean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98093"/>
              </p:ext>
            </p:extLst>
          </p:nvPr>
        </p:nvGraphicFramePr>
        <p:xfrm>
          <a:off x="179512" y="1144218"/>
          <a:ext cx="8784976" cy="4877065"/>
        </p:xfrm>
        <a:graphic>
          <a:graphicData uri="http://schemas.openxmlformats.org/drawingml/2006/table">
            <a:tbl>
              <a:tblPr/>
              <a:tblGrid>
                <a:gridCol w="2705825">
                  <a:extLst>
                    <a:ext uri="{9D8B030D-6E8A-4147-A177-3AD203B41FA5}">
                      <a16:colId xmlns:a16="http://schemas.microsoft.com/office/drawing/2014/main" xmlns="" val="3455219728"/>
                    </a:ext>
                  </a:extLst>
                </a:gridCol>
                <a:gridCol w="2490795">
                  <a:extLst>
                    <a:ext uri="{9D8B030D-6E8A-4147-A177-3AD203B41FA5}">
                      <a16:colId xmlns:a16="http://schemas.microsoft.com/office/drawing/2014/main" xmlns="" val="1080999195"/>
                    </a:ext>
                  </a:extLst>
                </a:gridCol>
                <a:gridCol w="3588356">
                  <a:extLst>
                    <a:ext uri="{9D8B030D-6E8A-4147-A177-3AD203B41FA5}">
                      <a16:colId xmlns:a16="http://schemas.microsoft.com/office/drawing/2014/main" xmlns="" val="4045857295"/>
                    </a:ext>
                  </a:extLst>
                </a:gridCol>
              </a:tblGrid>
              <a:tr h="75031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(ПОД-МЯРКА)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ОСТАВАЩИ ЗА ОБРАБОТКА ЗАЯВКИ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ПРИБЛИЗИТЕЛНА ЗАЯВЕНА СУБСИДИЯ,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ПУБЛИЧНИ СРЕДСТВА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(ЕЗФРСР+НБ) В ЕВРО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2794186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38912628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16 783 263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73970515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"2.1.2"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503 310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3927157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М223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69 211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8113976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5365759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18 876 387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26216387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5 317 945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6967867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149 070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3915433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1 964 395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8872121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1 093 250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2025082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65 075 688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€</a:t>
                      </a:r>
                      <a:endParaRPr lang="bg-BG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218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02213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</a:t>
            </a:r>
          </a:p>
          <a:p>
            <a:pPr algn="ctr"/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2015 и 2016 г.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22751"/>
            <a:ext cx="7488832" cy="427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180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и 2016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43508" y="1484784"/>
          <a:ext cx="8856984" cy="4623856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18002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Договорена субсидия </a:t>
                      </a:r>
                      <a:endParaRPr lang="bg-BG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Изплатена субсидия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процес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обработка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Ангажиран бюджет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ранкинг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проектите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които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е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наличен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Отказани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или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оттеглени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анулирани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или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прекратени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договори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0853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 2015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3362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630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192 460,00 €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851 200,00 €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881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174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208 168,59 €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621 159,00 €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2 147 460,00 €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33 точки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2473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  11 504 428,59 €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7726"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 2016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2926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720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005 227,00 €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237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 </a:t>
                      </a:r>
                      <a:r>
                        <a:rPr lang="bg-BG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536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208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207 819,00 €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457 698,00 €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5 419 299,00 €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55 точки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2379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23 372 882,00 €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7392"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общо: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6288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350 197 687,00 €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401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851 200,00 €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1417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415 987,59 €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178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078 857,00 €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7 566 759,00 €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4852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11 868 453,41 € </a:t>
                      </a:r>
                    </a:p>
                  </a:txBody>
                  <a:tcPr marL="5493" marR="5493" marT="5493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273056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2015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420888"/>
            <a:ext cx="8064896" cy="4254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13017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79512" y="1196752"/>
          <a:ext cx="8784976" cy="2160240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128585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Договорена субсидия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Изплатена субсидия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процес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обработка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Ангажиран бюджет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ранкинг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проектите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които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е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наличен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Отказани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или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оттеглени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анулирани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или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прекратени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договори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3718"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597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420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829 213,27 € 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230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294 849,00 € 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265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174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261 168,63 € 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62 032 098,00 € 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10 355 391,00 € 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46 точки 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678 289,37 € </a:t>
                      </a:r>
                    </a:p>
                  </a:txBody>
                  <a:tcPr marL="5402" marR="5402" marT="5402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267744" y="4293096"/>
          <a:ext cx="4445000" cy="2152650"/>
        </p:xfrm>
        <a:graphic>
          <a:graphicData uri="http://schemas.openxmlformats.org/drawingml/2006/table">
            <a:tbl>
              <a:tblPr/>
              <a:tblGrid>
                <a:gridCol w="18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98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84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52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Необработени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получили минимален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точки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бр. проекти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 в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6 427 000,00 €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959 585,95 €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530 716,57 €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11 838 000,00 €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40 т. до 7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88 795 000,00 €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108 550 302,52 €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411833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6624</TotalTime>
  <Words>4029</Words>
  <Application>Microsoft Office PowerPoint</Application>
  <PresentationFormat>On-screen Show (4:3)</PresentationFormat>
  <Paragraphs>870</Paragraphs>
  <Slides>33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Trek</vt:lpstr>
      <vt:lpstr>PowerPoint Presentation</vt:lpstr>
      <vt:lpstr>PowerPoint Presentation</vt:lpstr>
      <vt:lpstr>УСВОЯВАНЕ НА ПРСР 2014-2020 ПО МЕРКИ КЪМ 30.09.2019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Snezhana Grigorova</cp:lastModifiedBy>
  <cp:revision>581</cp:revision>
  <cp:lastPrinted>2019-06-17T10:08:53Z</cp:lastPrinted>
  <dcterms:created xsi:type="dcterms:W3CDTF">2016-08-10T06:42:10Z</dcterms:created>
  <dcterms:modified xsi:type="dcterms:W3CDTF">2019-10-23T06:25:36Z</dcterms:modified>
</cp:coreProperties>
</file>