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9" r:id="rId9"/>
    <p:sldId id="283" r:id="rId10"/>
    <p:sldId id="284" r:id="rId11"/>
    <p:sldId id="285" r:id="rId12"/>
    <p:sldId id="286" r:id="rId13"/>
    <p:sldId id="290" r:id="rId14"/>
    <p:sldId id="287" r:id="rId15"/>
    <p:sldId id="288" r:id="rId16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rasimira Dankova" initials="KD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3822" autoAdjust="0"/>
  </p:normalViewPr>
  <p:slideViewPr>
    <p:cSldViewPr>
      <p:cViewPr>
        <p:scale>
          <a:sx n="118" d="100"/>
          <a:sy n="118" d="100"/>
        </p:scale>
        <p:origin x="-1434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10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992493-B04F-4639-ABB0-CA0097F37F4E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95971B7-21CD-461C-AD37-149AA8DD316C}">
      <dgm:prSet custT="1"/>
      <dgm:spPr/>
      <dgm:t>
        <a:bodyPr/>
        <a:lstStyle/>
        <a:p>
          <a:pPr rtl="0"/>
          <a:r>
            <a:rPr lang="bg-BG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Общ финансов ресурс на мярката</a:t>
          </a:r>
        </a:p>
      </dgm:t>
    </dgm:pt>
    <dgm:pt modelId="{0CDC504E-905A-4F29-94DE-CEE0AA265A35}" type="parTrans" cxnId="{2210E596-3034-4A6D-BB3F-E73E41E5A539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B6D2825-C0DA-49E6-BEB3-8289A6017336}" type="sibTrans" cxnId="{2210E596-3034-4A6D-BB3F-E73E41E5A539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3671E9E-00A7-4C55-8D05-7174081BDF0D}">
      <dgm:prSet custT="1"/>
      <dgm:spPr/>
      <dgm:t>
        <a:bodyPr/>
        <a:lstStyle/>
        <a:p>
          <a:pPr rtl="0"/>
          <a:r>
            <a:rPr lang="bg-BG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Европейски фонд за морско дело и рибарство</a:t>
          </a:r>
        </a:p>
      </dgm:t>
    </dgm:pt>
    <dgm:pt modelId="{EAF9DFC1-47B9-4AD7-ADFA-FC89A860BE26}" type="parTrans" cxnId="{F4671B3E-BB90-492E-8D02-F051AEC26BC7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108076C-2A61-4096-8E6B-A640D02A3354}" type="sibTrans" cxnId="{F4671B3E-BB90-492E-8D02-F051AEC26BC7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7517A8F-7871-4183-A3A0-D3A1940BE781}">
      <dgm:prSet custT="1"/>
      <dgm:spPr/>
      <dgm:t>
        <a:bodyPr/>
        <a:lstStyle/>
        <a:p>
          <a:pPr rtl="0"/>
          <a:r>
            <a:rPr lang="bg-BG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Национално съфинансиране</a:t>
          </a:r>
        </a:p>
      </dgm:t>
    </dgm:pt>
    <dgm:pt modelId="{319D9134-8BC7-42AE-B242-AC1F9ED21CC0}" type="parTrans" cxnId="{A5D8CDD4-7D88-455C-AA4F-5B97530AD1F5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40434A0-A722-4C2C-AAA7-353226BA6B1C}" type="sibTrans" cxnId="{A5D8CDD4-7D88-455C-AA4F-5B97530AD1F5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96F8F90-BEDC-4C44-AF3C-F94F4D1F9255}">
      <dgm:prSet custT="1"/>
      <dgm:spPr/>
      <dgm:t>
        <a:bodyPr/>
        <a:lstStyle/>
        <a:p>
          <a:pPr rtl="0"/>
          <a:r>
            <a:rPr lang="bg-BG" sz="2000" b="0" dirty="0">
              <a:effectLst/>
            </a:rPr>
            <a:t>  </a:t>
          </a:r>
          <a:r>
            <a:rPr lang="en-US" sz="2000" dirty="0" smtClean="0"/>
            <a:t>2 765 145 </a:t>
          </a:r>
          <a:r>
            <a:rPr lang="bg-BG" sz="2000" b="0" dirty="0" smtClean="0">
              <a:effectLst/>
            </a:rPr>
            <a:t>лв.</a:t>
          </a:r>
          <a:endParaRPr lang="bg-BG" sz="2000" b="0" dirty="0">
            <a:effectLst/>
          </a:endParaRPr>
        </a:p>
      </dgm:t>
    </dgm:pt>
    <dgm:pt modelId="{1F19649B-5B3F-4007-9CF1-D317F6A6438E}" type="parTrans" cxnId="{3064B781-3646-4647-9081-1A057E88A6C5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983E5ED-599D-4D1F-BF4E-7B02CAB5EF85}" type="sibTrans" cxnId="{3064B781-3646-4647-9081-1A057E88A6C5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B702222-6CBE-4B1B-9106-6901E0BC74E3}">
      <dgm:prSet custT="1"/>
      <dgm:spPr/>
      <dgm:t>
        <a:bodyPr/>
        <a:lstStyle/>
        <a:p>
          <a:pPr rtl="0"/>
          <a:r>
            <a:rPr lang="bg-BG" sz="2000" dirty="0" smtClean="0"/>
            <a:t>2 073 858 </a:t>
          </a:r>
          <a:r>
            <a:rPr lang="bg-BG" sz="2000" b="0" dirty="0" smtClean="0">
              <a:effectLst/>
            </a:rPr>
            <a:t>лв.</a:t>
          </a:r>
          <a:endParaRPr lang="bg-BG" sz="2000" b="0" dirty="0">
            <a:effectLst/>
          </a:endParaRPr>
        </a:p>
      </dgm:t>
    </dgm:pt>
    <dgm:pt modelId="{0C91B8A7-C86C-4654-9666-2D6BFD8EABD4}" type="parTrans" cxnId="{E489119E-8082-4C7E-920B-CF02593F6334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21ED55C-4319-4B13-871C-825E506276C2}" type="sibTrans" cxnId="{E489119E-8082-4C7E-920B-CF02593F6334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40E86C1-72DE-482E-AF16-8C9B94B69064}">
      <dgm:prSet custT="1"/>
      <dgm:spPr/>
      <dgm:t>
        <a:bodyPr/>
        <a:lstStyle/>
        <a:p>
          <a:pPr rtl="0"/>
          <a:r>
            <a:rPr lang="bg-BG" sz="2000" dirty="0" smtClean="0"/>
            <a:t>691 287 </a:t>
          </a:r>
          <a:r>
            <a:rPr lang="bg-BG" sz="2000" b="0" dirty="0" smtClean="0">
              <a:effectLst/>
            </a:rPr>
            <a:t>лв.</a:t>
          </a:r>
          <a:endParaRPr lang="bg-BG" sz="2000" b="0" dirty="0">
            <a:effectLst/>
          </a:endParaRPr>
        </a:p>
      </dgm:t>
    </dgm:pt>
    <dgm:pt modelId="{9B783CCA-A9D7-4ABB-BD6B-6A3C9BDCCC2F}" type="parTrans" cxnId="{42B781CF-4CCD-465E-8190-2AD2E801D7AD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534A117-89C6-4457-9311-D7CDE0448ECF}" type="sibTrans" cxnId="{42B781CF-4CCD-465E-8190-2AD2E801D7AD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63A0B2D-25B1-4A88-8132-C074FDCF1381}" type="pres">
      <dgm:prSet presAssocID="{96992493-B04F-4639-ABB0-CA0097F37F4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BFDE8DD-B70E-4166-9AD2-D84FEBE7B6CE}" type="pres">
      <dgm:prSet presAssocID="{C95971B7-21CD-461C-AD37-149AA8DD316C}" presName="root" presStyleCnt="0"/>
      <dgm:spPr/>
    </dgm:pt>
    <dgm:pt modelId="{EABA94E7-580C-4529-B034-85CE92AAA337}" type="pres">
      <dgm:prSet presAssocID="{C95971B7-21CD-461C-AD37-149AA8DD316C}" presName="rootComposite" presStyleCnt="0"/>
      <dgm:spPr/>
    </dgm:pt>
    <dgm:pt modelId="{D05E07F3-A8A9-4A53-B1CC-920D064BA650}" type="pres">
      <dgm:prSet presAssocID="{C95971B7-21CD-461C-AD37-149AA8DD316C}" presName="rootText" presStyleLbl="node1" presStyleIdx="0" presStyleCnt="3"/>
      <dgm:spPr/>
      <dgm:t>
        <a:bodyPr/>
        <a:lstStyle/>
        <a:p>
          <a:endParaRPr lang="en-US"/>
        </a:p>
      </dgm:t>
    </dgm:pt>
    <dgm:pt modelId="{081B802E-361F-4400-9D7C-ACC688BB8FEC}" type="pres">
      <dgm:prSet presAssocID="{C95971B7-21CD-461C-AD37-149AA8DD316C}" presName="rootConnector" presStyleLbl="node1" presStyleIdx="0" presStyleCnt="3"/>
      <dgm:spPr/>
      <dgm:t>
        <a:bodyPr/>
        <a:lstStyle/>
        <a:p>
          <a:endParaRPr lang="en-US"/>
        </a:p>
      </dgm:t>
    </dgm:pt>
    <dgm:pt modelId="{850CE9DC-3D56-462A-A656-949D9D36D0CD}" type="pres">
      <dgm:prSet presAssocID="{C95971B7-21CD-461C-AD37-149AA8DD316C}" presName="childShape" presStyleCnt="0"/>
      <dgm:spPr/>
    </dgm:pt>
    <dgm:pt modelId="{1E27F0EE-3A3A-4B4E-9017-97F788454686}" type="pres">
      <dgm:prSet presAssocID="{1F19649B-5B3F-4007-9CF1-D317F6A6438E}" presName="Name13" presStyleLbl="parChTrans1D2" presStyleIdx="0" presStyleCnt="3"/>
      <dgm:spPr/>
      <dgm:t>
        <a:bodyPr/>
        <a:lstStyle/>
        <a:p>
          <a:endParaRPr lang="en-US"/>
        </a:p>
      </dgm:t>
    </dgm:pt>
    <dgm:pt modelId="{2CF91C23-BD0A-4BED-AD22-BB49EE217CAD}" type="pres">
      <dgm:prSet presAssocID="{896F8F90-BEDC-4C44-AF3C-F94F4D1F9255}" presName="childText" presStyleLbl="bgAcc1" presStyleIdx="0" presStyleCnt="3" custScaleX="1162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38DA4E-52F7-4FEC-84E6-C17E23F1B3B3}" type="pres">
      <dgm:prSet presAssocID="{43671E9E-00A7-4C55-8D05-7174081BDF0D}" presName="root" presStyleCnt="0"/>
      <dgm:spPr/>
    </dgm:pt>
    <dgm:pt modelId="{3F607235-F1A6-4AB5-AE93-4666337DE64C}" type="pres">
      <dgm:prSet presAssocID="{43671E9E-00A7-4C55-8D05-7174081BDF0D}" presName="rootComposite" presStyleCnt="0"/>
      <dgm:spPr/>
    </dgm:pt>
    <dgm:pt modelId="{11ED4CF4-FBFD-4517-A1EF-69D0A6C08E5E}" type="pres">
      <dgm:prSet presAssocID="{43671E9E-00A7-4C55-8D05-7174081BDF0D}" presName="rootText" presStyleLbl="node1" presStyleIdx="1" presStyleCnt="3"/>
      <dgm:spPr/>
      <dgm:t>
        <a:bodyPr/>
        <a:lstStyle/>
        <a:p>
          <a:endParaRPr lang="en-US"/>
        </a:p>
      </dgm:t>
    </dgm:pt>
    <dgm:pt modelId="{9A1B532D-32A6-4857-8B99-90944414B6BF}" type="pres">
      <dgm:prSet presAssocID="{43671E9E-00A7-4C55-8D05-7174081BDF0D}" presName="rootConnector" presStyleLbl="node1" presStyleIdx="1" presStyleCnt="3"/>
      <dgm:spPr/>
      <dgm:t>
        <a:bodyPr/>
        <a:lstStyle/>
        <a:p>
          <a:endParaRPr lang="en-US"/>
        </a:p>
      </dgm:t>
    </dgm:pt>
    <dgm:pt modelId="{23BF2269-DEBD-4B67-9124-660DCA6F7D8E}" type="pres">
      <dgm:prSet presAssocID="{43671E9E-00A7-4C55-8D05-7174081BDF0D}" presName="childShape" presStyleCnt="0"/>
      <dgm:spPr/>
    </dgm:pt>
    <dgm:pt modelId="{5910DB86-F47B-49ED-A497-421A5A84A180}" type="pres">
      <dgm:prSet presAssocID="{0C91B8A7-C86C-4654-9666-2D6BFD8EABD4}" presName="Name13" presStyleLbl="parChTrans1D2" presStyleIdx="1" presStyleCnt="3"/>
      <dgm:spPr/>
      <dgm:t>
        <a:bodyPr/>
        <a:lstStyle/>
        <a:p>
          <a:endParaRPr lang="en-US"/>
        </a:p>
      </dgm:t>
    </dgm:pt>
    <dgm:pt modelId="{F95F3FD7-EC28-495A-BE97-3B2E91EFFFEF}" type="pres">
      <dgm:prSet presAssocID="{3B702222-6CBE-4B1B-9106-6901E0BC74E3}" presName="childText" presStyleLbl="bgAcc1" presStyleIdx="1" presStyleCnt="3" custScaleX="1162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B8C866-75D7-4678-ABC5-6989F14297A8}" type="pres">
      <dgm:prSet presAssocID="{B7517A8F-7871-4183-A3A0-D3A1940BE781}" presName="root" presStyleCnt="0"/>
      <dgm:spPr/>
    </dgm:pt>
    <dgm:pt modelId="{5B40AAF0-5997-4A2B-851A-9F75F4E82DEB}" type="pres">
      <dgm:prSet presAssocID="{B7517A8F-7871-4183-A3A0-D3A1940BE781}" presName="rootComposite" presStyleCnt="0"/>
      <dgm:spPr/>
    </dgm:pt>
    <dgm:pt modelId="{FF524978-21EE-4D74-85ED-D7386FEEDB3D}" type="pres">
      <dgm:prSet presAssocID="{B7517A8F-7871-4183-A3A0-D3A1940BE781}" presName="rootText" presStyleLbl="node1" presStyleIdx="2" presStyleCnt="3"/>
      <dgm:spPr/>
      <dgm:t>
        <a:bodyPr/>
        <a:lstStyle/>
        <a:p>
          <a:endParaRPr lang="en-US"/>
        </a:p>
      </dgm:t>
    </dgm:pt>
    <dgm:pt modelId="{F1FE2BAF-AB77-47C8-A05C-94B2AF43DD02}" type="pres">
      <dgm:prSet presAssocID="{B7517A8F-7871-4183-A3A0-D3A1940BE781}" presName="rootConnector" presStyleLbl="node1" presStyleIdx="2" presStyleCnt="3"/>
      <dgm:spPr/>
      <dgm:t>
        <a:bodyPr/>
        <a:lstStyle/>
        <a:p>
          <a:endParaRPr lang="en-US"/>
        </a:p>
      </dgm:t>
    </dgm:pt>
    <dgm:pt modelId="{85848B21-20ED-48AF-8F9A-D2903522FB89}" type="pres">
      <dgm:prSet presAssocID="{B7517A8F-7871-4183-A3A0-D3A1940BE781}" presName="childShape" presStyleCnt="0"/>
      <dgm:spPr/>
    </dgm:pt>
    <dgm:pt modelId="{D07C3030-7B18-408E-B7E5-33C949B26F82}" type="pres">
      <dgm:prSet presAssocID="{9B783CCA-A9D7-4ABB-BD6B-6A3C9BDCCC2F}" presName="Name13" presStyleLbl="parChTrans1D2" presStyleIdx="2" presStyleCnt="3"/>
      <dgm:spPr/>
      <dgm:t>
        <a:bodyPr/>
        <a:lstStyle/>
        <a:p>
          <a:endParaRPr lang="en-US"/>
        </a:p>
      </dgm:t>
    </dgm:pt>
    <dgm:pt modelId="{D2565E5E-55CE-4811-BB5D-E0A9C3E89C4B}" type="pres">
      <dgm:prSet presAssocID="{C40E86C1-72DE-482E-AF16-8C9B94B69064}" presName="childText" presStyleLbl="bgAcc1" presStyleIdx="2" presStyleCnt="3" custScaleX="1162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D5A4CA-2167-400F-BDFF-93057722E4DC}" type="presOf" srcId="{C95971B7-21CD-461C-AD37-149AA8DD316C}" destId="{D05E07F3-A8A9-4A53-B1CC-920D064BA650}" srcOrd="0" destOrd="0" presId="urn:microsoft.com/office/officeart/2005/8/layout/hierarchy3"/>
    <dgm:cxn modelId="{2210E596-3034-4A6D-BB3F-E73E41E5A539}" srcId="{96992493-B04F-4639-ABB0-CA0097F37F4E}" destId="{C95971B7-21CD-461C-AD37-149AA8DD316C}" srcOrd="0" destOrd="0" parTransId="{0CDC504E-905A-4F29-94DE-CEE0AA265A35}" sibTransId="{CB6D2825-C0DA-49E6-BEB3-8289A6017336}"/>
    <dgm:cxn modelId="{1AA7B045-CB7E-49F7-AF02-9453B1E8BDD9}" type="presOf" srcId="{C95971B7-21CD-461C-AD37-149AA8DD316C}" destId="{081B802E-361F-4400-9D7C-ACC688BB8FEC}" srcOrd="1" destOrd="0" presId="urn:microsoft.com/office/officeart/2005/8/layout/hierarchy3"/>
    <dgm:cxn modelId="{764E325D-D706-4F3F-905D-D67CCD98ADAA}" type="presOf" srcId="{43671E9E-00A7-4C55-8D05-7174081BDF0D}" destId="{9A1B532D-32A6-4857-8B99-90944414B6BF}" srcOrd="1" destOrd="0" presId="urn:microsoft.com/office/officeart/2005/8/layout/hierarchy3"/>
    <dgm:cxn modelId="{E489119E-8082-4C7E-920B-CF02593F6334}" srcId="{43671E9E-00A7-4C55-8D05-7174081BDF0D}" destId="{3B702222-6CBE-4B1B-9106-6901E0BC74E3}" srcOrd="0" destOrd="0" parTransId="{0C91B8A7-C86C-4654-9666-2D6BFD8EABD4}" sibTransId="{521ED55C-4319-4B13-871C-825E506276C2}"/>
    <dgm:cxn modelId="{2476A1EB-61C4-4B13-959D-F43EB39DCA7A}" type="presOf" srcId="{3B702222-6CBE-4B1B-9106-6901E0BC74E3}" destId="{F95F3FD7-EC28-495A-BE97-3B2E91EFFFEF}" srcOrd="0" destOrd="0" presId="urn:microsoft.com/office/officeart/2005/8/layout/hierarchy3"/>
    <dgm:cxn modelId="{C2C65D0E-2B1F-49DC-ADB4-A048D4D43965}" type="presOf" srcId="{9B783CCA-A9D7-4ABB-BD6B-6A3C9BDCCC2F}" destId="{D07C3030-7B18-408E-B7E5-33C949B26F82}" srcOrd="0" destOrd="0" presId="urn:microsoft.com/office/officeart/2005/8/layout/hierarchy3"/>
    <dgm:cxn modelId="{F4671B3E-BB90-492E-8D02-F051AEC26BC7}" srcId="{96992493-B04F-4639-ABB0-CA0097F37F4E}" destId="{43671E9E-00A7-4C55-8D05-7174081BDF0D}" srcOrd="1" destOrd="0" parTransId="{EAF9DFC1-47B9-4AD7-ADFA-FC89A860BE26}" sibTransId="{5108076C-2A61-4096-8E6B-A640D02A3354}"/>
    <dgm:cxn modelId="{F171B258-E684-43F9-BAC9-5DE1B3CD7D8B}" type="presOf" srcId="{96992493-B04F-4639-ABB0-CA0097F37F4E}" destId="{663A0B2D-25B1-4A88-8132-C074FDCF1381}" srcOrd="0" destOrd="0" presId="urn:microsoft.com/office/officeart/2005/8/layout/hierarchy3"/>
    <dgm:cxn modelId="{42B781CF-4CCD-465E-8190-2AD2E801D7AD}" srcId="{B7517A8F-7871-4183-A3A0-D3A1940BE781}" destId="{C40E86C1-72DE-482E-AF16-8C9B94B69064}" srcOrd="0" destOrd="0" parTransId="{9B783CCA-A9D7-4ABB-BD6B-6A3C9BDCCC2F}" sibTransId="{8534A117-89C6-4457-9311-D7CDE0448ECF}"/>
    <dgm:cxn modelId="{075BA5B1-01D1-4421-9BC0-21521990556A}" type="presOf" srcId="{43671E9E-00A7-4C55-8D05-7174081BDF0D}" destId="{11ED4CF4-FBFD-4517-A1EF-69D0A6C08E5E}" srcOrd="0" destOrd="0" presId="urn:microsoft.com/office/officeart/2005/8/layout/hierarchy3"/>
    <dgm:cxn modelId="{A5D8CDD4-7D88-455C-AA4F-5B97530AD1F5}" srcId="{96992493-B04F-4639-ABB0-CA0097F37F4E}" destId="{B7517A8F-7871-4183-A3A0-D3A1940BE781}" srcOrd="2" destOrd="0" parTransId="{319D9134-8BC7-42AE-B242-AC1F9ED21CC0}" sibTransId="{B40434A0-A722-4C2C-AAA7-353226BA6B1C}"/>
    <dgm:cxn modelId="{CF861FE5-B4CF-462C-AA0E-A58172D87F17}" type="presOf" srcId="{B7517A8F-7871-4183-A3A0-D3A1940BE781}" destId="{FF524978-21EE-4D74-85ED-D7386FEEDB3D}" srcOrd="0" destOrd="0" presId="urn:microsoft.com/office/officeart/2005/8/layout/hierarchy3"/>
    <dgm:cxn modelId="{291A9886-502C-482C-804C-BF92458B853B}" type="presOf" srcId="{0C91B8A7-C86C-4654-9666-2D6BFD8EABD4}" destId="{5910DB86-F47B-49ED-A497-421A5A84A180}" srcOrd="0" destOrd="0" presId="urn:microsoft.com/office/officeart/2005/8/layout/hierarchy3"/>
    <dgm:cxn modelId="{3064B781-3646-4647-9081-1A057E88A6C5}" srcId="{C95971B7-21CD-461C-AD37-149AA8DD316C}" destId="{896F8F90-BEDC-4C44-AF3C-F94F4D1F9255}" srcOrd="0" destOrd="0" parTransId="{1F19649B-5B3F-4007-9CF1-D317F6A6438E}" sibTransId="{9983E5ED-599D-4D1F-BF4E-7B02CAB5EF85}"/>
    <dgm:cxn modelId="{42E7E1B3-5980-4415-B870-C6949D7E199A}" type="presOf" srcId="{B7517A8F-7871-4183-A3A0-D3A1940BE781}" destId="{F1FE2BAF-AB77-47C8-A05C-94B2AF43DD02}" srcOrd="1" destOrd="0" presId="urn:microsoft.com/office/officeart/2005/8/layout/hierarchy3"/>
    <dgm:cxn modelId="{B467DBAD-9C07-427E-A830-E45C7DC0B0A1}" type="presOf" srcId="{1F19649B-5B3F-4007-9CF1-D317F6A6438E}" destId="{1E27F0EE-3A3A-4B4E-9017-97F788454686}" srcOrd="0" destOrd="0" presId="urn:microsoft.com/office/officeart/2005/8/layout/hierarchy3"/>
    <dgm:cxn modelId="{3CF73CD3-A51D-47AF-BA87-4D0E68EC3085}" type="presOf" srcId="{C40E86C1-72DE-482E-AF16-8C9B94B69064}" destId="{D2565E5E-55CE-4811-BB5D-E0A9C3E89C4B}" srcOrd="0" destOrd="0" presId="urn:microsoft.com/office/officeart/2005/8/layout/hierarchy3"/>
    <dgm:cxn modelId="{282C570F-B0FD-4F5A-917D-87F6B92574EF}" type="presOf" srcId="{896F8F90-BEDC-4C44-AF3C-F94F4D1F9255}" destId="{2CF91C23-BD0A-4BED-AD22-BB49EE217CAD}" srcOrd="0" destOrd="0" presId="urn:microsoft.com/office/officeart/2005/8/layout/hierarchy3"/>
    <dgm:cxn modelId="{8DFBE288-2666-4567-8321-CA88CCA9E825}" type="presParOf" srcId="{663A0B2D-25B1-4A88-8132-C074FDCF1381}" destId="{0BFDE8DD-B70E-4166-9AD2-D84FEBE7B6CE}" srcOrd="0" destOrd="0" presId="urn:microsoft.com/office/officeart/2005/8/layout/hierarchy3"/>
    <dgm:cxn modelId="{1972F9FB-622C-4069-8317-006F0EA1A160}" type="presParOf" srcId="{0BFDE8DD-B70E-4166-9AD2-D84FEBE7B6CE}" destId="{EABA94E7-580C-4529-B034-85CE92AAA337}" srcOrd="0" destOrd="0" presId="urn:microsoft.com/office/officeart/2005/8/layout/hierarchy3"/>
    <dgm:cxn modelId="{200CBBF5-9A85-4047-80F4-5F9CCFDD7293}" type="presParOf" srcId="{EABA94E7-580C-4529-B034-85CE92AAA337}" destId="{D05E07F3-A8A9-4A53-B1CC-920D064BA650}" srcOrd="0" destOrd="0" presId="urn:microsoft.com/office/officeart/2005/8/layout/hierarchy3"/>
    <dgm:cxn modelId="{CB65C3EB-85F5-43D1-80AD-7E424ED2BB8F}" type="presParOf" srcId="{EABA94E7-580C-4529-B034-85CE92AAA337}" destId="{081B802E-361F-4400-9D7C-ACC688BB8FEC}" srcOrd="1" destOrd="0" presId="urn:microsoft.com/office/officeart/2005/8/layout/hierarchy3"/>
    <dgm:cxn modelId="{1068AD3F-2245-4FFB-98B9-0AEA589670D7}" type="presParOf" srcId="{0BFDE8DD-B70E-4166-9AD2-D84FEBE7B6CE}" destId="{850CE9DC-3D56-462A-A656-949D9D36D0CD}" srcOrd="1" destOrd="0" presId="urn:microsoft.com/office/officeart/2005/8/layout/hierarchy3"/>
    <dgm:cxn modelId="{866C90FA-7DAB-4357-9543-1D0195068EE2}" type="presParOf" srcId="{850CE9DC-3D56-462A-A656-949D9D36D0CD}" destId="{1E27F0EE-3A3A-4B4E-9017-97F788454686}" srcOrd="0" destOrd="0" presId="urn:microsoft.com/office/officeart/2005/8/layout/hierarchy3"/>
    <dgm:cxn modelId="{5AC9C988-08F1-43CA-8AC9-0992860C6B1B}" type="presParOf" srcId="{850CE9DC-3D56-462A-A656-949D9D36D0CD}" destId="{2CF91C23-BD0A-4BED-AD22-BB49EE217CAD}" srcOrd="1" destOrd="0" presId="urn:microsoft.com/office/officeart/2005/8/layout/hierarchy3"/>
    <dgm:cxn modelId="{3B7AEEAA-C2ED-4388-909E-84C1B2847B39}" type="presParOf" srcId="{663A0B2D-25B1-4A88-8132-C074FDCF1381}" destId="{D238DA4E-52F7-4FEC-84E6-C17E23F1B3B3}" srcOrd="1" destOrd="0" presId="urn:microsoft.com/office/officeart/2005/8/layout/hierarchy3"/>
    <dgm:cxn modelId="{4AFC854D-3476-4AB7-A329-3279AFED34D7}" type="presParOf" srcId="{D238DA4E-52F7-4FEC-84E6-C17E23F1B3B3}" destId="{3F607235-F1A6-4AB5-AE93-4666337DE64C}" srcOrd="0" destOrd="0" presId="urn:microsoft.com/office/officeart/2005/8/layout/hierarchy3"/>
    <dgm:cxn modelId="{BEC8CDC7-12DE-44AC-9A4F-0E0D249C8F8A}" type="presParOf" srcId="{3F607235-F1A6-4AB5-AE93-4666337DE64C}" destId="{11ED4CF4-FBFD-4517-A1EF-69D0A6C08E5E}" srcOrd="0" destOrd="0" presId="urn:microsoft.com/office/officeart/2005/8/layout/hierarchy3"/>
    <dgm:cxn modelId="{210B3DF4-A317-4225-A4B8-5A9C2C355623}" type="presParOf" srcId="{3F607235-F1A6-4AB5-AE93-4666337DE64C}" destId="{9A1B532D-32A6-4857-8B99-90944414B6BF}" srcOrd="1" destOrd="0" presId="urn:microsoft.com/office/officeart/2005/8/layout/hierarchy3"/>
    <dgm:cxn modelId="{2987B8DA-D437-458D-91B0-B30A7646D757}" type="presParOf" srcId="{D238DA4E-52F7-4FEC-84E6-C17E23F1B3B3}" destId="{23BF2269-DEBD-4B67-9124-660DCA6F7D8E}" srcOrd="1" destOrd="0" presId="urn:microsoft.com/office/officeart/2005/8/layout/hierarchy3"/>
    <dgm:cxn modelId="{02D2B300-0C57-4C7E-91EF-FE70C2448B5C}" type="presParOf" srcId="{23BF2269-DEBD-4B67-9124-660DCA6F7D8E}" destId="{5910DB86-F47B-49ED-A497-421A5A84A180}" srcOrd="0" destOrd="0" presId="urn:microsoft.com/office/officeart/2005/8/layout/hierarchy3"/>
    <dgm:cxn modelId="{449C567D-96F4-4770-AEB1-8C70A91E7FB8}" type="presParOf" srcId="{23BF2269-DEBD-4B67-9124-660DCA6F7D8E}" destId="{F95F3FD7-EC28-495A-BE97-3B2E91EFFFEF}" srcOrd="1" destOrd="0" presId="urn:microsoft.com/office/officeart/2005/8/layout/hierarchy3"/>
    <dgm:cxn modelId="{7F2FD159-CD1C-409D-9927-F947ECEF601C}" type="presParOf" srcId="{663A0B2D-25B1-4A88-8132-C074FDCF1381}" destId="{E9B8C866-75D7-4678-ABC5-6989F14297A8}" srcOrd="2" destOrd="0" presId="urn:microsoft.com/office/officeart/2005/8/layout/hierarchy3"/>
    <dgm:cxn modelId="{71C72391-C91E-4B26-B9F5-0576BBD87202}" type="presParOf" srcId="{E9B8C866-75D7-4678-ABC5-6989F14297A8}" destId="{5B40AAF0-5997-4A2B-851A-9F75F4E82DEB}" srcOrd="0" destOrd="0" presId="urn:microsoft.com/office/officeart/2005/8/layout/hierarchy3"/>
    <dgm:cxn modelId="{52B80FB2-50D2-43AD-A3A4-50B18A317320}" type="presParOf" srcId="{5B40AAF0-5997-4A2B-851A-9F75F4E82DEB}" destId="{FF524978-21EE-4D74-85ED-D7386FEEDB3D}" srcOrd="0" destOrd="0" presId="urn:microsoft.com/office/officeart/2005/8/layout/hierarchy3"/>
    <dgm:cxn modelId="{A5A07B44-0199-429F-8E17-E6FE3CC1C3EE}" type="presParOf" srcId="{5B40AAF0-5997-4A2B-851A-9F75F4E82DEB}" destId="{F1FE2BAF-AB77-47C8-A05C-94B2AF43DD02}" srcOrd="1" destOrd="0" presId="urn:microsoft.com/office/officeart/2005/8/layout/hierarchy3"/>
    <dgm:cxn modelId="{67371282-8F9D-4CFE-BD6A-4663DF4C6B88}" type="presParOf" srcId="{E9B8C866-75D7-4678-ABC5-6989F14297A8}" destId="{85848B21-20ED-48AF-8F9A-D2903522FB89}" srcOrd="1" destOrd="0" presId="urn:microsoft.com/office/officeart/2005/8/layout/hierarchy3"/>
    <dgm:cxn modelId="{6DA77BBA-1082-44D1-9AB0-6A33ECA5FEE8}" type="presParOf" srcId="{85848B21-20ED-48AF-8F9A-D2903522FB89}" destId="{D07C3030-7B18-408E-B7E5-33C949B26F82}" srcOrd="0" destOrd="0" presId="urn:microsoft.com/office/officeart/2005/8/layout/hierarchy3"/>
    <dgm:cxn modelId="{13230841-BFEC-496F-A7B8-23FB0C573F95}" type="presParOf" srcId="{85848B21-20ED-48AF-8F9A-D2903522FB89}" destId="{D2565E5E-55CE-4811-BB5D-E0A9C3E89C4B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AD099B-DB8A-4281-980D-A02B1E7D9D3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F9E3073-26ED-494A-AAAF-D389CECD1AE6}">
      <dgm:prSet custT="1"/>
      <dgm:spPr/>
      <dgm:t>
        <a:bodyPr/>
        <a:lstStyle/>
        <a:p>
          <a:pPr algn="l" rtl="0"/>
          <a:endParaRPr lang="ru-RU" sz="1800" dirty="0"/>
        </a:p>
        <a:p>
          <a:pPr algn="l" rtl="0"/>
          <a:r>
            <a:rPr lang="ru-RU" sz="1800" dirty="0"/>
            <a:t>Максимален интензитет на помощта за </a:t>
          </a:r>
          <a:r>
            <a:rPr lang="ru-RU" sz="1800" dirty="0" smtClean="0"/>
            <a:t>малки </a:t>
          </a:r>
          <a:r>
            <a:rPr lang="ru-RU" sz="1800" dirty="0"/>
            <a:t>и средни предприятия – 50</a:t>
          </a:r>
          <a:r>
            <a:rPr lang="ru-RU" sz="1800" dirty="0" smtClean="0"/>
            <a:t>%</a:t>
          </a:r>
        </a:p>
        <a:p>
          <a:pPr algn="l" rtl="0"/>
          <a:r>
            <a:rPr lang="bg-BG" sz="1800" dirty="0" smtClean="0"/>
            <a:t>* </a:t>
          </a:r>
          <a:r>
            <a:rPr lang="bg-BG" sz="1800" dirty="0"/>
            <a:t>Предприятия, които попадат извън определението за </a:t>
          </a:r>
          <a:r>
            <a:rPr lang="bg-BG" sz="1800" dirty="0" smtClean="0"/>
            <a:t>МСП</a:t>
          </a:r>
          <a:r>
            <a:rPr lang="en-US" sz="1800" dirty="0" smtClean="0"/>
            <a:t> - </a:t>
          </a:r>
          <a:r>
            <a:rPr lang="bg-BG" sz="1800" dirty="0" smtClean="0"/>
            <a:t>30%.</a:t>
          </a:r>
          <a:endParaRPr lang="bg-BG" sz="1800" dirty="0"/>
        </a:p>
        <a:p>
          <a:pPr algn="ctr" rtl="0"/>
          <a:endParaRPr lang="bg-BG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458A111-F533-462F-8DD4-6BC177260CB4}" type="parTrans" cxnId="{D92AC46B-8DB2-4354-B308-F69B05CFD42F}">
      <dgm:prSet/>
      <dgm:spPr/>
      <dgm:t>
        <a:bodyPr/>
        <a:lstStyle/>
        <a:p>
          <a:endParaRPr lang="en-US"/>
        </a:p>
      </dgm:t>
    </dgm:pt>
    <dgm:pt modelId="{4A7DF016-90D7-460C-B79C-C055ADCD75A9}" type="sibTrans" cxnId="{D92AC46B-8DB2-4354-B308-F69B05CFD42F}">
      <dgm:prSet/>
      <dgm:spPr/>
      <dgm:t>
        <a:bodyPr/>
        <a:lstStyle/>
        <a:p>
          <a:endParaRPr lang="en-US"/>
        </a:p>
      </dgm:t>
    </dgm:pt>
    <dgm:pt modelId="{FD468CC7-3987-467E-BBC6-E8F216D1CFFE}">
      <dgm:prSet custT="1"/>
      <dgm:spPr/>
      <dgm:t>
        <a:bodyPr/>
        <a:lstStyle/>
        <a:p>
          <a:pPr algn="ctr" rtl="0"/>
          <a:r>
            <a:rPr lang="bg-BG" sz="1800" dirty="0"/>
            <a:t>Минималният размер на допустимата безвъзмездна помощ за проект </a:t>
          </a:r>
        </a:p>
        <a:p>
          <a:pPr algn="ctr" rtl="0"/>
          <a:r>
            <a:rPr lang="bg-BG" sz="1800" dirty="0"/>
            <a:t>е </a:t>
          </a:r>
          <a:r>
            <a:rPr lang="en-US" sz="1800" dirty="0" smtClean="0"/>
            <a:t>20</a:t>
          </a:r>
          <a:r>
            <a:rPr lang="bg-BG" sz="1800" dirty="0" smtClean="0"/>
            <a:t> </a:t>
          </a:r>
          <a:r>
            <a:rPr lang="bg-BG" sz="1800" dirty="0"/>
            <a:t>000 лв.</a:t>
          </a:r>
        </a:p>
      </dgm:t>
    </dgm:pt>
    <dgm:pt modelId="{FB62DF32-E686-4CF6-B6B8-F6E94E0E0DF4}" type="parTrans" cxnId="{3C1F123C-01C1-495C-BBBC-DEB749913FE5}">
      <dgm:prSet/>
      <dgm:spPr/>
      <dgm:t>
        <a:bodyPr/>
        <a:lstStyle/>
        <a:p>
          <a:endParaRPr lang="en-US"/>
        </a:p>
      </dgm:t>
    </dgm:pt>
    <dgm:pt modelId="{9F691625-55C4-404A-8214-8913D374A95A}" type="sibTrans" cxnId="{3C1F123C-01C1-495C-BBBC-DEB749913FE5}">
      <dgm:prSet/>
      <dgm:spPr/>
      <dgm:t>
        <a:bodyPr/>
        <a:lstStyle/>
        <a:p>
          <a:endParaRPr lang="en-US"/>
        </a:p>
      </dgm:t>
    </dgm:pt>
    <dgm:pt modelId="{DDD96580-23A8-4CBB-8F9E-F7B717909046}">
      <dgm:prSet custT="1"/>
      <dgm:spPr/>
      <dgm:t>
        <a:bodyPr/>
        <a:lstStyle/>
        <a:p>
          <a:pPr algn="ctr"/>
          <a:r>
            <a:rPr lang="bg-BG" sz="1800" dirty="0"/>
            <a:t>Максималният размер на допустимата безвъзмездна финансова помощ</a:t>
          </a:r>
        </a:p>
        <a:p>
          <a:pPr algn="ctr"/>
          <a:r>
            <a:rPr lang="bg-BG" sz="1800" dirty="0"/>
            <a:t>за проект е  </a:t>
          </a:r>
          <a:r>
            <a:rPr lang="en-US" sz="1800" smtClean="0"/>
            <a:t>1 000 </a:t>
          </a:r>
          <a:r>
            <a:rPr lang="en-US" sz="1800" dirty="0" smtClean="0"/>
            <a:t>000 </a:t>
          </a:r>
          <a:r>
            <a:rPr lang="bg-BG" sz="1800" dirty="0" smtClean="0"/>
            <a:t>лв</a:t>
          </a:r>
          <a:r>
            <a:rPr lang="bg-BG" sz="1800" dirty="0"/>
            <a:t>. </a:t>
          </a:r>
          <a:endParaRPr lang="en-US" sz="1800" dirty="0"/>
        </a:p>
      </dgm:t>
    </dgm:pt>
    <dgm:pt modelId="{915FE7EC-119C-4862-86C9-6F28D4E56497}" type="parTrans" cxnId="{FFC96792-82FE-40B1-A2C4-3C0E144C1371}">
      <dgm:prSet/>
      <dgm:spPr/>
      <dgm:t>
        <a:bodyPr/>
        <a:lstStyle/>
        <a:p>
          <a:endParaRPr lang="en-US"/>
        </a:p>
      </dgm:t>
    </dgm:pt>
    <dgm:pt modelId="{49320C9E-643F-4D8D-9BC2-60172D8C8C58}" type="sibTrans" cxnId="{FFC96792-82FE-40B1-A2C4-3C0E144C1371}">
      <dgm:prSet/>
      <dgm:spPr/>
      <dgm:t>
        <a:bodyPr/>
        <a:lstStyle/>
        <a:p>
          <a:endParaRPr lang="en-US"/>
        </a:p>
      </dgm:t>
    </dgm:pt>
    <dgm:pt modelId="{C3C7F78B-863B-4D90-98DA-49893B2D2B2A}">
      <dgm:prSet custT="1"/>
      <dgm:spPr/>
      <dgm:t>
        <a:bodyPr/>
        <a:lstStyle/>
        <a:p>
          <a:r>
            <a:rPr lang="bg-BG" sz="1800" dirty="0" smtClean="0"/>
            <a:t>Кандидатите могат да подават само по едно </a:t>
          </a:r>
        </a:p>
        <a:p>
          <a:r>
            <a:rPr lang="bg-BG" sz="1800" dirty="0" smtClean="0"/>
            <a:t>проектно предложение </a:t>
          </a:r>
          <a:endParaRPr lang="en-US" sz="1800" dirty="0"/>
        </a:p>
      </dgm:t>
    </dgm:pt>
    <dgm:pt modelId="{49E6609B-8631-49DC-AB5A-E40CA10CBD81}" type="parTrans" cxnId="{E9C177D1-84A6-4D7F-B01A-8AC8906E24AB}">
      <dgm:prSet/>
      <dgm:spPr/>
      <dgm:t>
        <a:bodyPr/>
        <a:lstStyle/>
        <a:p>
          <a:endParaRPr lang="en-US"/>
        </a:p>
      </dgm:t>
    </dgm:pt>
    <dgm:pt modelId="{B57F2C14-B05E-466A-881B-F7F9DF3E3035}" type="sibTrans" cxnId="{E9C177D1-84A6-4D7F-B01A-8AC8906E24AB}">
      <dgm:prSet/>
      <dgm:spPr/>
      <dgm:t>
        <a:bodyPr/>
        <a:lstStyle/>
        <a:p>
          <a:endParaRPr lang="en-US"/>
        </a:p>
      </dgm:t>
    </dgm:pt>
    <dgm:pt modelId="{E1F3DD73-E9D6-4A11-9B1B-39030D0C1AC3}" type="pres">
      <dgm:prSet presAssocID="{B2AD099B-DB8A-4281-980D-A02B1E7D9D3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EFFF2040-FC2F-41F5-81D1-4D919F63BCA8}" type="pres">
      <dgm:prSet presAssocID="{B2AD099B-DB8A-4281-980D-A02B1E7D9D3A}" presName="Name1" presStyleCnt="0"/>
      <dgm:spPr/>
    </dgm:pt>
    <dgm:pt modelId="{C75B27CF-09C6-4AE3-BA6D-8D9F3BF545AF}" type="pres">
      <dgm:prSet presAssocID="{B2AD099B-DB8A-4281-980D-A02B1E7D9D3A}" presName="cycle" presStyleCnt="0"/>
      <dgm:spPr/>
    </dgm:pt>
    <dgm:pt modelId="{4BC1FD10-5214-4C53-B4C5-A33A055A9468}" type="pres">
      <dgm:prSet presAssocID="{B2AD099B-DB8A-4281-980D-A02B1E7D9D3A}" presName="srcNode" presStyleLbl="node1" presStyleIdx="0" presStyleCnt="4"/>
      <dgm:spPr/>
    </dgm:pt>
    <dgm:pt modelId="{62A4745E-5B4E-4201-B07A-1A8F192EC128}" type="pres">
      <dgm:prSet presAssocID="{B2AD099B-DB8A-4281-980D-A02B1E7D9D3A}" presName="conn" presStyleLbl="parChTrans1D2" presStyleIdx="0" presStyleCnt="1"/>
      <dgm:spPr/>
      <dgm:t>
        <a:bodyPr/>
        <a:lstStyle/>
        <a:p>
          <a:endParaRPr lang="en-US"/>
        </a:p>
      </dgm:t>
    </dgm:pt>
    <dgm:pt modelId="{B4BE7D06-611F-4C0B-BAAB-76AC0394638D}" type="pres">
      <dgm:prSet presAssocID="{B2AD099B-DB8A-4281-980D-A02B1E7D9D3A}" presName="extraNode" presStyleLbl="node1" presStyleIdx="0" presStyleCnt="4"/>
      <dgm:spPr/>
    </dgm:pt>
    <dgm:pt modelId="{6BAADFEC-79CC-44A2-BC01-267FC18C52C1}" type="pres">
      <dgm:prSet presAssocID="{B2AD099B-DB8A-4281-980D-A02B1E7D9D3A}" presName="dstNode" presStyleLbl="node1" presStyleIdx="0" presStyleCnt="4"/>
      <dgm:spPr/>
    </dgm:pt>
    <dgm:pt modelId="{BCB80363-FB21-46B6-9687-730C4985362D}" type="pres">
      <dgm:prSet presAssocID="{FF9E3073-26ED-494A-AAAF-D389CECD1AE6}" presName="text_1" presStyleLbl="node1" presStyleIdx="0" presStyleCnt="4" custScaleX="100328" custScaleY="1404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3935BE-52C3-4020-81EF-C16DE0E2E37B}" type="pres">
      <dgm:prSet presAssocID="{FF9E3073-26ED-494A-AAAF-D389CECD1AE6}" presName="accent_1" presStyleCnt="0"/>
      <dgm:spPr/>
    </dgm:pt>
    <dgm:pt modelId="{896C08CC-A098-4711-8E8D-0E4267606F91}" type="pres">
      <dgm:prSet presAssocID="{FF9E3073-26ED-494A-AAAF-D389CECD1AE6}" presName="accentRepeatNode" presStyleLbl="solidFgAcc1" presStyleIdx="0" presStyleCnt="4"/>
      <dgm:spPr/>
    </dgm:pt>
    <dgm:pt modelId="{440210B1-9DB5-4C47-B525-7E9C92E4EE91}" type="pres">
      <dgm:prSet presAssocID="{FD468CC7-3987-467E-BBC6-E8F216D1CFFE}" presName="text_2" presStyleLbl="node1" presStyleIdx="1" presStyleCnt="4" custScaleY="119597" custLinFactNeighborX="-986" custLinFactNeighborY="4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880EBD-14DD-4C43-90D7-D372678D0C79}" type="pres">
      <dgm:prSet presAssocID="{FD468CC7-3987-467E-BBC6-E8F216D1CFFE}" presName="accent_2" presStyleCnt="0"/>
      <dgm:spPr/>
    </dgm:pt>
    <dgm:pt modelId="{EDC8207A-2C28-4186-8E11-D3AFE307CC92}" type="pres">
      <dgm:prSet presAssocID="{FD468CC7-3987-467E-BBC6-E8F216D1CFFE}" presName="accentRepeatNode" presStyleLbl="solidFgAcc1" presStyleIdx="1" presStyleCnt="4"/>
      <dgm:spPr/>
    </dgm:pt>
    <dgm:pt modelId="{0F926468-5C77-4308-88F0-2D001AD02AF2}" type="pres">
      <dgm:prSet presAssocID="{DDD96580-23A8-4CBB-8F9E-F7B717909046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D93B9F-2A38-4A19-BB2A-0ADB85044C5F}" type="pres">
      <dgm:prSet presAssocID="{DDD96580-23A8-4CBB-8F9E-F7B717909046}" presName="accent_3" presStyleCnt="0"/>
      <dgm:spPr/>
    </dgm:pt>
    <dgm:pt modelId="{7A250F27-7D97-4D28-9D77-A22EC318C87C}" type="pres">
      <dgm:prSet presAssocID="{DDD96580-23A8-4CBB-8F9E-F7B717909046}" presName="accentRepeatNode" presStyleLbl="solidFgAcc1" presStyleIdx="2" presStyleCnt="4"/>
      <dgm:spPr/>
    </dgm:pt>
    <dgm:pt modelId="{BBFB4FF2-C336-49D2-A608-CF21C8332136}" type="pres">
      <dgm:prSet presAssocID="{C3C7F78B-863B-4D90-98DA-49893B2D2B2A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7E550A-B0D5-4164-A4CE-ABD87FABBE49}" type="pres">
      <dgm:prSet presAssocID="{C3C7F78B-863B-4D90-98DA-49893B2D2B2A}" presName="accent_4" presStyleCnt="0"/>
      <dgm:spPr/>
    </dgm:pt>
    <dgm:pt modelId="{2B4C62DE-CFDC-427D-AE22-F7117F5CD3A8}" type="pres">
      <dgm:prSet presAssocID="{C3C7F78B-863B-4D90-98DA-49893B2D2B2A}" presName="accentRepeatNode" presStyleLbl="solidFgAcc1" presStyleIdx="3" presStyleCnt="4"/>
      <dgm:spPr/>
    </dgm:pt>
  </dgm:ptLst>
  <dgm:cxnLst>
    <dgm:cxn modelId="{F77DF59E-1592-40BB-A7C9-1C0A910A2108}" type="presOf" srcId="{C3C7F78B-863B-4D90-98DA-49893B2D2B2A}" destId="{BBFB4FF2-C336-49D2-A608-CF21C8332136}" srcOrd="0" destOrd="0" presId="urn:microsoft.com/office/officeart/2008/layout/VerticalCurvedList"/>
    <dgm:cxn modelId="{FFC96792-82FE-40B1-A2C4-3C0E144C1371}" srcId="{B2AD099B-DB8A-4281-980D-A02B1E7D9D3A}" destId="{DDD96580-23A8-4CBB-8F9E-F7B717909046}" srcOrd="2" destOrd="0" parTransId="{915FE7EC-119C-4862-86C9-6F28D4E56497}" sibTransId="{49320C9E-643F-4D8D-9BC2-60172D8C8C58}"/>
    <dgm:cxn modelId="{D92AC46B-8DB2-4354-B308-F69B05CFD42F}" srcId="{B2AD099B-DB8A-4281-980D-A02B1E7D9D3A}" destId="{FF9E3073-26ED-494A-AAAF-D389CECD1AE6}" srcOrd="0" destOrd="0" parTransId="{0458A111-F533-462F-8DD4-6BC177260CB4}" sibTransId="{4A7DF016-90D7-460C-B79C-C055ADCD75A9}"/>
    <dgm:cxn modelId="{3C1F123C-01C1-495C-BBBC-DEB749913FE5}" srcId="{B2AD099B-DB8A-4281-980D-A02B1E7D9D3A}" destId="{FD468CC7-3987-467E-BBC6-E8F216D1CFFE}" srcOrd="1" destOrd="0" parTransId="{FB62DF32-E686-4CF6-B6B8-F6E94E0E0DF4}" sibTransId="{9F691625-55C4-404A-8214-8913D374A95A}"/>
    <dgm:cxn modelId="{95A97FA0-D516-464D-8CB9-E2B50B91E3C7}" type="presOf" srcId="{B2AD099B-DB8A-4281-980D-A02B1E7D9D3A}" destId="{E1F3DD73-E9D6-4A11-9B1B-39030D0C1AC3}" srcOrd="0" destOrd="0" presId="urn:microsoft.com/office/officeart/2008/layout/VerticalCurvedList"/>
    <dgm:cxn modelId="{7E65487C-9068-4D6C-A795-80513E9566E3}" type="presOf" srcId="{FF9E3073-26ED-494A-AAAF-D389CECD1AE6}" destId="{BCB80363-FB21-46B6-9687-730C4985362D}" srcOrd="0" destOrd="0" presId="urn:microsoft.com/office/officeart/2008/layout/VerticalCurvedList"/>
    <dgm:cxn modelId="{EE166DA6-F4D4-47F4-9098-AFDD5D5C0CEB}" type="presOf" srcId="{FD468CC7-3987-467E-BBC6-E8F216D1CFFE}" destId="{440210B1-9DB5-4C47-B525-7E9C92E4EE91}" srcOrd="0" destOrd="0" presId="urn:microsoft.com/office/officeart/2008/layout/VerticalCurvedList"/>
    <dgm:cxn modelId="{3FD5E9AA-4782-4E3B-8336-348CC187A4A5}" type="presOf" srcId="{DDD96580-23A8-4CBB-8F9E-F7B717909046}" destId="{0F926468-5C77-4308-88F0-2D001AD02AF2}" srcOrd="0" destOrd="0" presId="urn:microsoft.com/office/officeart/2008/layout/VerticalCurvedList"/>
    <dgm:cxn modelId="{E9C177D1-84A6-4D7F-B01A-8AC8906E24AB}" srcId="{B2AD099B-DB8A-4281-980D-A02B1E7D9D3A}" destId="{C3C7F78B-863B-4D90-98DA-49893B2D2B2A}" srcOrd="3" destOrd="0" parTransId="{49E6609B-8631-49DC-AB5A-E40CA10CBD81}" sibTransId="{B57F2C14-B05E-466A-881B-F7F9DF3E3035}"/>
    <dgm:cxn modelId="{3064C27A-F153-4918-BF54-5962A9DF7F95}" type="presOf" srcId="{4A7DF016-90D7-460C-B79C-C055ADCD75A9}" destId="{62A4745E-5B4E-4201-B07A-1A8F192EC128}" srcOrd="0" destOrd="0" presId="urn:microsoft.com/office/officeart/2008/layout/VerticalCurvedList"/>
    <dgm:cxn modelId="{1C63C151-EC2B-4FDC-AEEB-642149468CE7}" type="presParOf" srcId="{E1F3DD73-E9D6-4A11-9B1B-39030D0C1AC3}" destId="{EFFF2040-FC2F-41F5-81D1-4D919F63BCA8}" srcOrd="0" destOrd="0" presId="urn:microsoft.com/office/officeart/2008/layout/VerticalCurvedList"/>
    <dgm:cxn modelId="{D01AE142-F931-4AD3-979E-0CB46E01E1B2}" type="presParOf" srcId="{EFFF2040-FC2F-41F5-81D1-4D919F63BCA8}" destId="{C75B27CF-09C6-4AE3-BA6D-8D9F3BF545AF}" srcOrd="0" destOrd="0" presId="urn:microsoft.com/office/officeart/2008/layout/VerticalCurvedList"/>
    <dgm:cxn modelId="{3C192690-603A-4282-8911-2AB1EA0008B5}" type="presParOf" srcId="{C75B27CF-09C6-4AE3-BA6D-8D9F3BF545AF}" destId="{4BC1FD10-5214-4C53-B4C5-A33A055A9468}" srcOrd="0" destOrd="0" presId="urn:microsoft.com/office/officeart/2008/layout/VerticalCurvedList"/>
    <dgm:cxn modelId="{26CDF258-2EA2-472E-B331-9D1A997BBBEC}" type="presParOf" srcId="{C75B27CF-09C6-4AE3-BA6D-8D9F3BF545AF}" destId="{62A4745E-5B4E-4201-B07A-1A8F192EC128}" srcOrd="1" destOrd="0" presId="urn:microsoft.com/office/officeart/2008/layout/VerticalCurvedList"/>
    <dgm:cxn modelId="{62FC3415-EC34-494B-A57E-2F652408D92E}" type="presParOf" srcId="{C75B27CF-09C6-4AE3-BA6D-8D9F3BF545AF}" destId="{B4BE7D06-611F-4C0B-BAAB-76AC0394638D}" srcOrd="2" destOrd="0" presId="urn:microsoft.com/office/officeart/2008/layout/VerticalCurvedList"/>
    <dgm:cxn modelId="{C5FBB560-1687-46B4-AE2E-1015A215F838}" type="presParOf" srcId="{C75B27CF-09C6-4AE3-BA6D-8D9F3BF545AF}" destId="{6BAADFEC-79CC-44A2-BC01-267FC18C52C1}" srcOrd="3" destOrd="0" presId="urn:microsoft.com/office/officeart/2008/layout/VerticalCurvedList"/>
    <dgm:cxn modelId="{2421BB1D-1947-4624-B6FB-2E7F8146649A}" type="presParOf" srcId="{EFFF2040-FC2F-41F5-81D1-4D919F63BCA8}" destId="{BCB80363-FB21-46B6-9687-730C4985362D}" srcOrd="1" destOrd="0" presId="urn:microsoft.com/office/officeart/2008/layout/VerticalCurvedList"/>
    <dgm:cxn modelId="{F0E378C1-4E16-4011-B92D-334EE8A200B4}" type="presParOf" srcId="{EFFF2040-FC2F-41F5-81D1-4D919F63BCA8}" destId="{713935BE-52C3-4020-81EF-C16DE0E2E37B}" srcOrd="2" destOrd="0" presId="urn:microsoft.com/office/officeart/2008/layout/VerticalCurvedList"/>
    <dgm:cxn modelId="{32139443-AC79-472D-AD54-9D7CA3C879BF}" type="presParOf" srcId="{713935BE-52C3-4020-81EF-C16DE0E2E37B}" destId="{896C08CC-A098-4711-8E8D-0E4267606F91}" srcOrd="0" destOrd="0" presId="urn:microsoft.com/office/officeart/2008/layout/VerticalCurvedList"/>
    <dgm:cxn modelId="{B87E9C3F-1A28-4A4E-AEA1-86E9EFE01D12}" type="presParOf" srcId="{EFFF2040-FC2F-41F5-81D1-4D919F63BCA8}" destId="{440210B1-9DB5-4C47-B525-7E9C92E4EE91}" srcOrd="3" destOrd="0" presId="urn:microsoft.com/office/officeart/2008/layout/VerticalCurvedList"/>
    <dgm:cxn modelId="{24C4F9F4-4B8A-4C21-92AE-E0D96CEB5F7E}" type="presParOf" srcId="{EFFF2040-FC2F-41F5-81D1-4D919F63BCA8}" destId="{4E880EBD-14DD-4C43-90D7-D372678D0C79}" srcOrd="4" destOrd="0" presId="urn:microsoft.com/office/officeart/2008/layout/VerticalCurvedList"/>
    <dgm:cxn modelId="{D6D2D20A-50E1-4F43-B3A0-0FBF9C520478}" type="presParOf" srcId="{4E880EBD-14DD-4C43-90D7-D372678D0C79}" destId="{EDC8207A-2C28-4186-8E11-D3AFE307CC92}" srcOrd="0" destOrd="0" presId="urn:microsoft.com/office/officeart/2008/layout/VerticalCurvedList"/>
    <dgm:cxn modelId="{33538CD6-BA41-454F-B987-B6FFDA4AE96B}" type="presParOf" srcId="{EFFF2040-FC2F-41F5-81D1-4D919F63BCA8}" destId="{0F926468-5C77-4308-88F0-2D001AD02AF2}" srcOrd="5" destOrd="0" presId="urn:microsoft.com/office/officeart/2008/layout/VerticalCurvedList"/>
    <dgm:cxn modelId="{06554635-4933-4473-AD8F-C4E2EE75AB30}" type="presParOf" srcId="{EFFF2040-FC2F-41F5-81D1-4D919F63BCA8}" destId="{04D93B9F-2A38-4A19-BB2A-0ADB85044C5F}" srcOrd="6" destOrd="0" presId="urn:microsoft.com/office/officeart/2008/layout/VerticalCurvedList"/>
    <dgm:cxn modelId="{C6FB7681-A69A-435F-BC79-B97ED7700A86}" type="presParOf" srcId="{04D93B9F-2A38-4A19-BB2A-0ADB85044C5F}" destId="{7A250F27-7D97-4D28-9D77-A22EC318C87C}" srcOrd="0" destOrd="0" presId="urn:microsoft.com/office/officeart/2008/layout/VerticalCurvedList"/>
    <dgm:cxn modelId="{FFAA8A14-53D7-4598-A90E-D3A4B34B990A}" type="presParOf" srcId="{EFFF2040-FC2F-41F5-81D1-4D919F63BCA8}" destId="{BBFB4FF2-C336-49D2-A608-CF21C8332136}" srcOrd="7" destOrd="0" presId="urn:microsoft.com/office/officeart/2008/layout/VerticalCurvedList"/>
    <dgm:cxn modelId="{BD132D56-FE53-4812-AE7E-09A3CE9B8E42}" type="presParOf" srcId="{EFFF2040-FC2F-41F5-81D1-4D919F63BCA8}" destId="{8A7E550A-B0D5-4164-A4CE-ABD87FABBE49}" srcOrd="8" destOrd="0" presId="urn:microsoft.com/office/officeart/2008/layout/VerticalCurvedList"/>
    <dgm:cxn modelId="{C9528E12-6EE1-4C8D-911F-CA594F8DB193}" type="presParOf" srcId="{8A7E550A-B0D5-4164-A4CE-ABD87FABBE49}" destId="{2B4C62DE-CFDC-427D-AE22-F7117F5CD3A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CE481B9-BB9C-4E34-82D9-75CA1279297D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14AD7BA-4973-4638-8C49-7F39D3623FB2}">
      <dgm:prSet/>
      <dgm:spPr/>
      <dgm:t>
        <a:bodyPr/>
        <a:lstStyle/>
        <a:p>
          <a:pPr rtl="0"/>
          <a:r>
            <a:rPr lang="bg-B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Допустими разходи:</a:t>
          </a:r>
        </a:p>
      </dgm:t>
    </dgm:pt>
    <dgm:pt modelId="{D569EF22-FC75-48E4-8749-B5E998A19A53}" type="parTrans" cxnId="{BCB5EC32-CB82-4F1C-B6CE-667E7177977E}">
      <dgm:prSet/>
      <dgm:spPr/>
      <dgm:t>
        <a:bodyPr/>
        <a:lstStyle/>
        <a:p>
          <a:endParaRPr lang="en-US"/>
        </a:p>
      </dgm:t>
    </dgm:pt>
    <dgm:pt modelId="{6563E4F8-6A34-40C4-B952-7AE2F9AEE006}" type="sibTrans" cxnId="{BCB5EC32-CB82-4F1C-B6CE-667E7177977E}">
      <dgm:prSet/>
      <dgm:spPr/>
      <dgm:t>
        <a:bodyPr/>
        <a:lstStyle/>
        <a:p>
          <a:endParaRPr lang="en-US"/>
        </a:p>
      </dgm:t>
    </dgm:pt>
    <dgm:pt modelId="{0925A0F9-7CFD-489D-8029-F6F3577B8647}">
      <dgm:prSet custT="1"/>
      <dgm:spPr/>
      <dgm:t>
        <a:bodyPr/>
        <a:lstStyle/>
        <a:p>
          <a:pPr algn="l" rtl="0"/>
          <a:r>
            <a:rPr lang="bg-BG" sz="2000" dirty="0" smtClean="0"/>
            <a:t>Разходи</a:t>
          </a:r>
          <a:r>
            <a:rPr lang="bg-BG" sz="2000" dirty="0"/>
            <a:t>, извършени от кандидата преди </a:t>
          </a:r>
          <a:r>
            <a:rPr lang="bg-BG" sz="2000" dirty="0" smtClean="0"/>
            <a:t>кандидатстване:</a:t>
          </a:r>
          <a:endParaRPr lang="bg-BG" sz="2000" b="0" dirty="0">
            <a:effectLst/>
          </a:endParaRPr>
        </a:p>
        <a:p>
          <a:pPr algn="just" rtl="0"/>
          <a:r>
            <a:rPr lang="bg-BG" sz="2000" b="0" dirty="0">
              <a:effectLst/>
            </a:rPr>
            <a:t>- разходи за </a:t>
          </a:r>
          <a:r>
            <a:rPr lang="bg-BG" sz="2000" dirty="0"/>
            <a:t>закупуване на ноу-хау, патентни права и </a:t>
          </a:r>
          <a:r>
            <a:rPr lang="bg-BG" sz="2000" dirty="0" smtClean="0"/>
            <a:t>лицензи;</a:t>
          </a:r>
          <a:endParaRPr lang="bg-BG" sz="2000" dirty="0"/>
        </a:p>
        <a:p>
          <a:pPr algn="just" rtl="0"/>
          <a:r>
            <a:rPr lang="bg-BG" sz="2000" dirty="0" smtClean="0"/>
            <a:t>- подготовка </a:t>
          </a:r>
          <a:r>
            <a:rPr lang="bg-BG" sz="2000" dirty="0"/>
            <a:t>и изпълнение на проекта, оценки и </a:t>
          </a:r>
          <a:r>
            <a:rPr lang="bg-BG" sz="2000" dirty="0" smtClean="0"/>
            <a:t>анализи,технологичен проект и инженерни проучвания, до 5</a:t>
          </a:r>
          <a:r>
            <a:rPr lang="en-US" sz="2000" dirty="0" smtClean="0"/>
            <a:t>%</a:t>
          </a:r>
          <a:r>
            <a:rPr lang="bg-BG" sz="2000" dirty="0" smtClean="0"/>
            <a:t>;</a:t>
          </a:r>
          <a:endParaRPr lang="en-US" sz="2000" dirty="0" smtClean="0"/>
        </a:p>
        <a:p>
          <a:pPr algn="just" rtl="0"/>
          <a:r>
            <a:rPr lang="en-US" sz="2000" dirty="0" smtClean="0"/>
            <a:t>- </a:t>
          </a:r>
          <a:r>
            <a:rPr lang="bg-BG" sz="2000" dirty="0" smtClean="0"/>
            <a:t>закупуване на земя – до 10%;</a:t>
          </a:r>
          <a:endParaRPr lang="bg-BG" sz="2000" b="0" dirty="0">
            <a:effectLst/>
          </a:endParaRPr>
        </a:p>
      </dgm:t>
    </dgm:pt>
    <dgm:pt modelId="{38D3A7D2-D423-4961-A42B-2311AE037AB1}" type="parTrans" cxnId="{C6EEBC5F-76A2-4F77-BCE7-7528F10C974F}">
      <dgm:prSet/>
      <dgm:spPr/>
      <dgm:t>
        <a:bodyPr/>
        <a:lstStyle/>
        <a:p>
          <a:endParaRPr lang="en-US"/>
        </a:p>
      </dgm:t>
    </dgm:pt>
    <dgm:pt modelId="{23B45624-3E54-41FB-BBF5-8C8FA7194231}" type="sibTrans" cxnId="{C6EEBC5F-76A2-4F77-BCE7-7528F10C974F}">
      <dgm:prSet/>
      <dgm:spPr/>
      <dgm:t>
        <a:bodyPr/>
        <a:lstStyle/>
        <a:p>
          <a:endParaRPr lang="en-US"/>
        </a:p>
      </dgm:t>
    </dgm:pt>
    <dgm:pt modelId="{63A457B8-7543-4C2F-9863-93ACC2BEFA76}">
      <dgm:prSet custT="1"/>
      <dgm:spPr/>
      <dgm:t>
        <a:bodyPr/>
        <a:lstStyle/>
        <a:p>
          <a:pPr algn="just" rtl="0"/>
          <a:r>
            <a:rPr lang="bg-BG" sz="2000" dirty="0" smtClean="0">
              <a:effectLst/>
            </a:rPr>
            <a:t>- </a:t>
          </a:r>
          <a:r>
            <a:rPr lang="bg-BG" sz="2000" dirty="0" smtClean="0"/>
            <a:t>строително-монтажни работи</a:t>
          </a:r>
          <a:r>
            <a:rPr lang="bg-BG" sz="2000" dirty="0" smtClean="0">
              <a:effectLst/>
            </a:rPr>
            <a:t> </a:t>
          </a:r>
          <a:endParaRPr lang="bg-BG" sz="2000" dirty="0">
            <a:effectLst/>
          </a:endParaRPr>
        </a:p>
      </dgm:t>
    </dgm:pt>
    <dgm:pt modelId="{28FEF523-37E3-4325-B1D7-08254F32DDFC}" type="parTrans" cxnId="{68505CA4-B244-4BE0-BB78-3CCB78C5E687}">
      <dgm:prSet/>
      <dgm:spPr/>
      <dgm:t>
        <a:bodyPr/>
        <a:lstStyle/>
        <a:p>
          <a:endParaRPr lang="en-US"/>
        </a:p>
      </dgm:t>
    </dgm:pt>
    <dgm:pt modelId="{98D98226-8FA4-498C-BE33-F2F0A304BDFD}" type="sibTrans" cxnId="{68505CA4-B244-4BE0-BB78-3CCB78C5E687}">
      <dgm:prSet/>
      <dgm:spPr/>
      <dgm:t>
        <a:bodyPr/>
        <a:lstStyle/>
        <a:p>
          <a:endParaRPr lang="en-US"/>
        </a:p>
      </dgm:t>
    </dgm:pt>
    <dgm:pt modelId="{7E94136F-0408-4D83-8423-812AB1D5B141}" type="pres">
      <dgm:prSet presAssocID="{BCE481B9-BB9C-4E34-82D9-75CA1279297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5D61731-CAF2-4A9E-97BE-11FB34D8EA00}" type="pres">
      <dgm:prSet presAssocID="{D14AD7BA-4973-4638-8C49-7F39D3623FB2}" presName="root" presStyleCnt="0"/>
      <dgm:spPr/>
    </dgm:pt>
    <dgm:pt modelId="{E22274C1-3CA5-4AAC-B43B-583F74C6C86E}" type="pres">
      <dgm:prSet presAssocID="{D14AD7BA-4973-4638-8C49-7F39D3623FB2}" presName="rootComposite" presStyleCnt="0"/>
      <dgm:spPr/>
    </dgm:pt>
    <dgm:pt modelId="{7B2782CF-984F-4BE3-9183-40ADB84B5540}" type="pres">
      <dgm:prSet presAssocID="{D14AD7BA-4973-4638-8C49-7F39D3623FB2}" presName="rootText" presStyleLbl="node1" presStyleIdx="0" presStyleCnt="1" custScaleX="106101" custScaleY="92859" custLinFactNeighborX="-2150" custLinFactNeighborY="-69855"/>
      <dgm:spPr/>
      <dgm:t>
        <a:bodyPr/>
        <a:lstStyle/>
        <a:p>
          <a:endParaRPr lang="en-US"/>
        </a:p>
      </dgm:t>
    </dgm:pt>
    <dgm:pt modelId="{58C1A0B3-9AAA-4438-A82F-76A851923AC9}" type="pres">
      <dgm:prSet presAssocID="{D14AD7BA-4973-4638-8C49-7F39D3623FB2}" presName="rootConnector" presStyleLbl="node1" presStyleIdx="0" presStyleCnt="1"/>
      <dgm:spPr/>
      <dgm:t>
        <a:bodyPr/>
        <a:lstStyle/>
        <a:p>
          <a:endParaRPr lang="en-US"/>
        </a:p>
      </dgm:t>
    </dgm:pt>
    <dgm:pt modelId="{D60523AC-633A-4D87-A60D-24A0628EA898}" type="pres">
      <dgm:prSet presAssocID="{D14AD7BA-4973-4638-8C49-7F39D3623FB2}" presName="childShape" presStyleCnt="0"/>
      <dgm:spPr/>
    </dgm:pt>
    <dgm:pt modelId="{0A6340B6-C0FC-4208-9499-3B027AB58FE2}" type="pres">
      <dgm:prSet presAssocID="{38D3A7D2-D423-4961-A42B-2311AE037AB1}" presName="Name13" presStyleLbl="parChTrans1D2" presStyleIdx="0" presStyleCnt="2"/>
      <dgm:spPr/>
      <dgm:t>
        <a:bodyPr/>
        <a:lstStyle/>
        <a:p>
          <a:endParaRPr lang="en-US"/>
        </a:p>
      </dgm:t>
    </dgm:pt>
    <dgm:pt modelId="{1FA07946-3D2F-4770-83E8-423EFA05ACC6}" type="pres">
      <dgm:prSet presAssocID="{0925A0F9-7CFD-489D-8029-F6F3577B8647}" presName="childText" presStyleLbl="bgAcc1" presStyleIdx="0" presStyleCnt="2" custScaleX="580245" custScaleY="241634" custLinFactNeighborX="239" custLinFactNeighborY="-51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BE9ED9-29DF-4633-A2E7-32527D1057C8}" type="pres">
      <dgm:prSet presAssocID="{28FEF523-37E3-4325-B1D7-08254F32DDFC}" presName="Name13" presStyleLbl="parChTrans1D2" presStyleIdx="1" presStyleCnt="2"/>
      <dgm:spPr/>
      <dgm:t>
        <a:bodyPr/>
        <a:lstStyle/>
        <a:p>
          <a:endParaRPr lang="en-US"/>
        </a:p>
      </dgm:t>
    </dgm:pt>
    <dgm:pt modelId="{17B7D4D9-7ABD-43F8-AD99-2D13813A3F05}" type="pres">
      <dgm:prSet presAssocID="{63A457B8-7543-4C2F-9863-93ACC2BEFA76}" presName="childText" presStyleLbl="bgAcc1" presStyleIdx="1" presStyleCnt="2" custScaleX="564449" custScaleY="86926" custLinFactNeighborX="1901" custLinFactNeighborY="-47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720CDA1-E94D-4414-A258-067E70D6179F}" type="presOf" srcId="{0925A0F9-7CFD-489D-8029-F6F3577B8647}" destId="{1FA07946-3D2F-4770-83E8-423EFA05ACC6}" srcOrd="0" destOrd="0" presId="urn:microsoft.com/office/officeart/2005/8/layout/hierarchy3"/>
    <dgm:cxn modelId="{BCB5EC32-CB82-4F1C-B6CE-667E7177977E}" srcId="{BCE481B9-BB9C-4E34-82D9-75CA1279297D}" destId="{D14AD7BA-4973-4638-8C49-7F39D3623FB2}" srcOrd="0" destOrd="0" parTransId="{D569EF22-FC75-48E4-8749-B5E998A19A53}" sibTransId="{6563E4F8-6A34-40C4-B952-7AE2F9AEE006}"/>
    <dgm:cxn modelId="{9E96B506-58AB-4EBD-8E76-54B8945816AD}" type="presOf" srcId="{38D3A7D2-D423-4961-A42B-2311AE037AB1}" destId="{0A6340B6-C0FC-4208-9499-3B027AB58FE2}" srcOrd="0" destOrd="0" presId="urn:microsoft.com/office/officeart/2005/8/layout/hierarchy3"/>
    <dgm:cxn modelId="{15DCC1A9-CF41-4492-BC7B-7E292691F953}" type="presOf" srcId="{63A457B8-7543-4C2F-9863-93ACC2BEFA76}" destId="{17B7D4D9-7ABD-43F8-AD99-2D13813A3F05}" srcOrd="0" destOrd="0" presId="urn:microsoft.com/office/officeart/2005/8/layout/hierarchy3"/>
    <dgm:cxn modelId="{68505CA4-B244-4BE0-BB78-3CCB78C5E687}" srcId="{D14AD7BA-4973-4638-8C49-7F39D3623FB2}" destId="{63A457B8-7543-4C2F-9863-93ACC2BEFA76}" srcOrd="1" destOrd="0" parTransId="{28FEF523-37E3-4325-B1D7-08254F32DDFC}" sibTransId="{98D98226-8FA4-498C-BE33-F2F0A304BDFD}"/>
    <dgm:cxn modelId="{F746C73C-440D-4FD1-8B77-5DCCD2F6DD48}" type="presOf" srcId="{BCE481B9-BB9C-4E34-82D9-75CA1279297D}" destId="{7E94136F-0408-4D83-8423-812AB1D5B141}" srcOrd="0" destOrd="0" presId="urn:microsoft.com/office/officeart/2005/8/layout/hierarchy3"/>
    <dgm:cxn modelId="{1CE25F65-BA19-40C3-AF15-4811F75BFFD0}" type="presOf" srcId="{D14AD7BA-4973-4638-8C49-7F39D3623FB2}" destId="{7B2782CF-984F-4BE3-9183-40ADB84B5540}" srcOrd="0" destOrd="0" presId="urn:microsoft.com/office/officeart/2005/8/layout/hierarchy3"/>
    <dgm:cxn modelId="{C6EEBC5F-76A2-4F77-BCE7-7528F10C974F}" srcId="{D14AD7BA-4973-4638-8C49-7F39D3623FB2}" destId="{0925A0F9-7CFD-489D-8029-F6F3577B8647}" srcOrd="0" destOrd="0" parTransId="{38D3A7D2-D423-4961-A42B-2311AE037AB1}" sibTransId="{23B45624-3E54-41FB-BBF5-8C8FA7194231}"/>
    <dgm:cxn modelId="{83E6279B-1C97-4FE7-A8D1-97974D821AAB}" type="presOf" srcId="{28FEF523-37E3-4325-B1D7-08254F32DDFC}" destId="{5FBE9ED9-29DF-4633-A2E7-32527D1057C8}" srcOrd="0" destOrd="0" presId="urn:microsoft.com/office/officeart/2005/8/layout/hierarchy3"/>
    <dgm:cxn modelId="{C303DD85-0144-4E15-BE2A-0FFF78A3B3B3}" type="presOf" srcId="{D14AD7BA-4973-4638-8C49-7F39D3623FB2}" destId="{58C1A0B3-9AAA-4438-A82F-76A851923AC9}" srcOrd="1" destOrd="0" presId="urn:microsoft.com/office/officeart/2005/8/layout/hierarchy3"/>
    <dgm:cxn modelId="{98F3848C-884F-46E8-AB0F-0DADC9F21996}" type="presParOf" srcId="{7E94136F-0408-4D83-8423-812AB1D5B141}" destId="{75D61731-CAF2-4A9E-97BE-11FB34D8EA00}" srcOrd="0" destOrd="0" presId="urn:microsoft.com/office/officeart/2005/8/layout/hierarchy3"/>
    <dgm:cxn modelId="{38B0AD9E-2579-49BF-85EA-FD732C86921C}" type="presParOf" srcId="{75D61731-CAF2-4A9E-97BE-11FB34D8EA00}" destId="{E22274C1-3CA5-4AAC-B43B-583F74C6C86E}" srcOrd="0" destOrd="0" presId="urn:microsoft.com/office/officeart/2005/8/layout/hierarchy3"/>
    <dgm:cxn modelId="{2F5DE195-C443-494B-A39F-83E9E425C0D9}" type="presParOf" srcId="{E22274C1-3CA5-4AAC-B43B-583F74C6C86E}" destId="{7B2782CF-984F-4BE3-9183-40ADB84B5540}" srcOrd="0" destOrd="0" presId="urn:microsoft.com/office/officeart/2005/8/layout/hierarchy3"/>
    <dgm:cxn modelId="{E5799F1E-02EE-429F-89FE-DBBF6784195D}" type="presParOf" srcId="{E22274C1-3CA5-4AAC-B43B-583F74C6C86E}" destId="{58C1A0B3-9AAA-4438-A82F-76A851923AC9}" srcOrd="1" destOrd="0" presId="urn:microsoft.com/office/officeart/2005/8/layout/hierarchy3"/>
    <dgm:cxn modelId="{AD9BE58E-E1BE-45FD-A899-E7B54B60874C}" type="presParOf" srcId="{75D61731-CAF2-4A9E-97BE-11FB34D8EA00}" destId="{D60523AC-633A-4D87-A60D-24A0628EA898}" srcOrd="1" destOrd="0" presId="urn:microsoft.com/office/officeart/2005/8/layout/hierarchy3"/>
    <dgm:cxn modelId="{6B319748-9100-40D0-8E6A-397D0E832251}" type="presParOf" srcId="{D60523AC-633A-4D87-A60D-24A0628EA898}" destId="{0A6340B6-C0FC-4208-9499-3B027AB58FE2}" srcOrd="0" destOrd="0" presId="urn:microsoft.com/office/officeart/2005/8/layout/hierarchy3"/>
    <dgm:cxn modelId="{C4855806-D696-4A13-8425-E70939179A72}" type="presParOf" srcId="{D60523AC-633A-4D87-A60D-24A0628EA898}" destId="{1FA07946-3D2F-4770-83E8-423EFA05ACC6}" srcOrd="1" destOrd="0" presId="urn:microsoft.com/office/officeart/2005/8/layout/hierarchy3"/>
    <dgm:cxn modelId="{FAFA5118-CAE5-493A-BD61-87C4AF3EAB9A}" type="presParOf" srcId="{D60523AC-633A-4D87-A60D-24A0628EA898}" destId="{5FBE9ED9-29DF-4633-A2E7-32527D1057C8}" srcOrd="2" destOrd="0" presId="urn:microsoft.com/office/officeart/2005/8/layout/hierarchy3"/>
    <dgm:cxn modelId="{F3F19F30-8965-48CD-AC74-675B726356C9}" type="presParOf" srcId="{D60523AC-633A-4D87-A60D-24A0628EA898}" destId="{17B7D4D9-7ABD-43F8-AD99-2D13813A3F05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CE481B9-BB9C-4E34-82D9-75CA1279297D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14AD7BA-4973-4638-8C49-7F39D3623FB2}">
      <dgm:prSet/>
      <dgm:spPr/>
      <dgm:t>
        <a:bodyPr/>
        <a:lstStyle/>
        <a:p>
          <a:pPr rtl="0"/>
          <a:r>
            <a:rPr lang="bg-B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Допустими разходи:</a:t>
          </a:r>
        </a:p>
      </dgm:t>
    </dgm:pt>
    <dgm:pt modelId="{D569EF22-FC75-48E4-8749-B5E998A19A53}" type="parTrans" cxnId="{BCB5EC32-CB82-4F1C-B6CE-667E7177977E}">
      <dgm:prSet/>
      <dgm:spPr/>
      <dgm:t>
        <a:bodyPr/>
        <a:lstStyle/>
        <a:p>
          <a:endParaRPr lang="en-US"/>
        </a:p>
      </dgm:t>
    </dgm:pt>
    <dgm:pt modelId="{6563E4F8-6A34-40C4-B952-7AE2F9AEE006}" type="sibTrans" cxnId="{BCB5EC32-CB82-4F1C-B6CE-667E7177977E}">
      <dgm:prSet/>
      <dgm:spPr/>
      <dgm:t>
        <a:bodyPr/>
        <a:lstStyle/>
        <a:p>
          <a:endParaRPr lang="en-US"/>
        </a:p>
      </dgm:t>
    </dgm:pt>
    <dgm:pt modelId="{0925A0F9-7CFD-489D-8029-F6F3577B8647}">
      <dgm:prSet custT="1"/>
      <dgm:spPr/>
      <dgm:t>
        <a:bodyPr/>
        <a:lstStyle/>
        <a:p>
          <a:pPr algn="just" rtl="0"/>
          <a:r>
            <a:rPr lang="bg-BG" sz="2000" dirty="0" smtClean="0"/>
            <a:t>- независим строителен надзор, авторски надзор и инвеститорски контрол</a:t>
          </a:r>
          <a:r>
            <a:rPr lang="en-US" sz="2000" dirty="0" smtClean="0"/>
            <a:t>, </a:t>
          </a:r>
          <a:r>
            <a:rPr lang="bg-BG" sz="2000" dirty="0" smtClean="0"/>
            <a:t>разходи за управление и отчитане – до 2% от разходите за СМР </a:t>
          </a:r>
          <a:endParaRPr lang="bg-BG" sz="2000" b="0" dirty="0">
            <a:effectLst/>
          </a:endParaRPr>
        </a:p>
      </dgm:t>
    </dgm:pt>
    <dgm:pt modelId="{38D3A7D2-D423-4961-A42B-2311AE037AB1}" type="parTrans" cxnId="{C6EEBC5F-76A2-4F77-BCE7-7528F10C974F}">
      <dgm:prSet/>
      <dgm:spPr/>
      <dgm:t>
        <a:bodyPr/>
        <a:lstStyle/>
        <a:p>
          <a:endParaRPr lang="en-US"/>
        </a:p>
      </dgm:t>
    </dgm:pt>
    <dgm:pt modelId="{23B45624-3E54-41FB-BBF5-8C8FA7194231}" type="sibTrans" cxnId="{C6EEBC5F-76A2-4F77-BCE7-7528F10C974F}">
      <dgm:prSet/>
      <dgm:spPr/>
      <dgm:t>
        <a:bodyPr/>
        <a:lstStyle/>
        <a:p>
          <a:endParaRPr lang="en-US"/>
        </a:p>
      </dgm:t>
    </dgm:pt>
    <dgm:pt modelId="{63A457B8-7543-4C2F-9863-93ACC2BEFA76}">
      <dgm:prSet custT="1"/>
      <dgm:spPr/>
      <dgm:t>
        <a:bodyPr/>
        <a:lstStyle/>
        <a:p>
          <a:pPr algn="l" rtl="0"/>
          <a:r>
            <a:rPr lang="bg-BG" sz="2000" dirty="0" smtClean="0">
              <a:effectLst/>
            </a:rPr>
            <a:t>- </a:t>
          </a:r>
          <a:r>
            <a:rPr lang="bg-BG" sz="2000" dirty="0" smtClean="0"/>
            <a:t>закупуване на нови машини и оборудване, включително компютърно и софтуер, придобити и чрез финансов лизинг.</a:t>
          </a:r>
          <a:endParaRPr lang="bg-BG" sz="2000" dirty="0">
            <a:effectLst/>
          </a:endParaRPr>
        </a:p>
      </dgm:t>
    </dgm:pt>
    <dgm:pt modelId="{28FEF523-37E3-4325-B1D7-08254F32DDFC}" type="parTrans" cxnId="{68505CA4-B244-4BE0-BB78-3CCB78C5E687}">
      <dgm:prSet/>
      <dgm:spPr/>
      <dgm:t>
        <a:bodyPr/>
        <a:lstStyle/>
        <a:p>
          <a:endParaRPr lang="en-US"/>
        </a:p>
      </dgm:t>
    </dgm:pt>
    <dgm:pt modelId="{98D98226-8FA4-498C-BE33-F2F0A304BDFD}" type="sibTrans" cxnId="{68505CA4-B244-4BE0-BB78-3CCB78C5E687}">
      <dgm:prSet/>
      <dgm:spPr/>
      <dgm:t>
        <a:bodyPr/>
        <a:lstStyle/>
        <a:p>
          <a:endParaRPr lang="en-US"/>
        </a:p>
      </dgm:t>
    </dgm:pt>
    <dgm:pt modelId="{28C7392B-BEA5-40FD-A299-6FCAF457B474}">
      <dgm:prSet custT="1"/>
      <dgm:spPr/>
      <dgm:t>
        <a:bodyPr/>
        <a:lstStyle/>
        <a:p>
          <a:pPr algn="l" rtl="0"/>
          <a:r>
            <a:rPr lang="bg-BG" sz="2000" b="0" dirty="0" smtClean="0">
              <a:effectLst/>
            </a:rPr>
            <a:t>- </a:t>
          </a:r>
          <a:r>
            <a:rPr lang="bg-BG" sz="2000" dirty="0" smtClean="0"/>
            <a:t>специализирана складова техника и складови транспортни средства (електрокари и мотокари, теглителна техника, транспалетни колички и хладилни контейнери), включително придобити чрез финансов лизинг</a:t>
          </a:r>
          <a:endParaRPr lang="bg-BG" sz="2000" b="0" dirty="0">
            <a:effectLst/>
          </a:endParaRPr>
        </a:p>
      </dgm:t>
    </dgm:pt>
    <dgm:pt modelId="{AEEE7A5C-681E-42D0-8AAF-D4C70B89E82A}" type="parTrans" cxnId="{11324CB0-A69A-4EE4-BC82-99EEB9D5CC32}">
      <dgm:prSet/>
      <dgm:spPr/>
      <dgm:t>
        <a:bodyPr/>
        <a:lstStyle/>
        <a:p>
          <a:endParaRPr lang="en-US"/>
        </a:p>
      </dgm:t>
    </dgm:pt>
    <dgm:pt modelId="{A8D098D6-26CC-422D-839A-39DF33447577}" type="sibTrans" cxnId="{11324CB0-A69A-4EE4-BC82-99EEB9D5CC32}">
      <dgm:prSet/>
      <dgm:spPr/>
      <dgm:t>
        <a:bodyPr/>
        <a:lstStyle/>
        <a:p>
          <a:endParaRPr lang="en-US"/>
        </a:p>
      </dgm:t>
    </dgm:pt>
    <dgm:pt modelId="{7E94136F-0408-4D83-8423-812AB1D5B141}" type="pres">
      <dgm:prSet presAssocID="{BCE481B9-BB9C-4E34-82D9-75CA1279297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5D61731-CAF2-4A9E-97BE-11FB34D8EA00}" type="pres">
      <dgm:prSet presAssocID="{D14AD7BA-4973-4638-8C49-7F39D3623FB2}" presName="root" presStyleCnt="0"/>
      <dgm:spPr/>
    </dgm:pt>
    <dgm:pt modelId="{E22274C1-3CA5-4AAC-B43B-583F74C6C86E}" type="pres">
      <dgm:prSet presAssocID="{D14AD7BA-4973-4638-8C49-7F39D3623FB2}" presName="rootComposite" presStyleCnt="0"/>
      <dgm:spPr/>
    </dgm:pt>
    <dgm:pt modelId="{7B2782CF-984F-4BE3-9183-40ADB84B5540}" type="pres">
      <dgm:prSet presAssocID="{D14AD7BA-4973-4638-8C49-7F39D3623FB2}" presName="rootText" presStyleLbl="node1" presStyleIdx="0" presStyleCnt="1" custScaleX="106101" custScaleY="92859" custLinFactNeighborX="172" custLinFactNeighborY="-56074"/>
      <dgm:spPr/>
      <dgm:t>
        <a:bodyPr/>
        <a:lstStyle/>
        <a:p>
          <a:endParaRPr lang="en-US"/>
        </a:p>
      </dgm:t>
    </dgm:pt>
    <dgm:pt modelId="{58C1A0B3-9AAA-4438-A82F-76A851923AC9}" type="pres">
      <dgm:prSet presAssocID="{D14AD7BA-4973-4638-8C49-7F39D3623FB2}" presName="rootConnector" presStyleLbl="node1" presStyleIdx="0" presStyleCnt="1"/>
      <dgm:spPr/>
      <dgm:t>
        <a:bodyPr/>
        <a:lstStyle/>
        <a:p>
          <a:endParaRPr lang="en-US"/>
        </a:p>
      </dgm:t>
    </dgm:pt>
    <dgm:pt modelId="{D60523AC-633A-4D87-A60D-24A0628EA898}" type="pres">
      <dgm:prSet presAssocID="{D14AD7BA-4973-4638-8C49-7F39D3623FB2}" presName="childShape" presStyleCnt="0"/>
      <dgm:spPr/>
    </dgm:pt>
    <dgm:pt modelId="{0A6340B6-C0FC-4208-9499-3B027AB58FE2}" type="pres">
      <dgm:prSet presAssocID="{38D3A7D2-D423-4961-A42B-2311AE037AB1}" presName="Name13" presStyleLbl="parChTrans1D2" presStyleIdx="0" presStyleCnt="3"/>
      <dgm:spPr/>
      <dgm:t>
        <a:bodyPr/>
        <a:lstStyle/>
        <a:p>
          <a:endParaRPr lang="en-US"/>
        </a:p>
      </dgm:t>
    </dgm:pt>
    <dgm:pt modelId="{1FA07946-3D2F-4770-83E8-423EFA05ACC6}" type="pres">
      <dgm:prSet presAssocID="{0925A0F9-7CFD-489D-8029-F6F3577B8647}" presName="childText" presStyleLbl="bgAcc1" presStyleIdx="0" presStyleCnt="3" custScaleX="573353" custScaleY="99755" custLinFactNeighborX="-777" custLinFactNeighborY="-384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BE9ED9-29DF-4633-A2E7-32527D1057C8}" type="pres">
      <dgm:prSet presAssocID="{28FEF523-37E3-4325-B1D7-08254F32DDFC}" presName="Name13" presStyleLbl="parChTrans1D2" presStyleIdx="1" presStyleCnt="3"/>
      <dgm:spPr/>
      <dgm:t>
        <a:bodyPr/>
        <a:lstStyle/>
        <a:p>
          <a:endParaRPr lang="en-US"/>
        </a:p>
      </dgm:t>
    </dgm:pt>
    <dgm:pt modelId="{17B7D4D9-7ABD-43F8-AD99-2D13813A3F05}" type="pres">
      <dgm:prSet presAssocID="{63A457B8-7543-4C2F-9863-93ACC2BEFA76}" presName="childText" presStyleLbl="bgAcc1" presStyleIdx="1" presStyleCnt="3" custScaleX="572219" custScaleY="95197" custLinFactNeighborX="99" custLinFactNeighborY="-469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287135-A101-4104-9A7E-5E5C0912F0D1}" type="pres">
      <dgm:prSet presAssocID="{AEEE7A5C-681E-42D0-8AAF-D4C70B89E82A}" presName="Name13" presStyleLbl="parChTrans1D2" presStyleIdx="2" presStyleCnt="3"/>
      <dgm:spPr/>
      <dgm:t>
        <a:bodyPr/>
        <a:lstStyle/>
        <a:p>
          <a:endParaRPr lang="en-US"/>
        </a:p>
      </dgm:t>
    </dgm:pt>
    <dgm:pt modelId="{8E6E5B0B-D2D5-4345-8DA1-BD72FCF46290}" type="pres">
      <dgm:prSet presAssocID="{28C7392B-BEA5-40FD-A299-6FCAF457B474}" presName="childText" presStyleLbl="bgAcc1" presStyleIdx="2" presStyleCnt="3" custScaleX="573353" custScaleY="126561" custLinFactNeighborX="52" custLinFactNeighborY="-611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B5EC32-CB82-4F1C-B6CE-667E7177977E}" srcId="{BCE481B9-BB9C-4E34-82D9-75CA1279297D}" destId="{D14AD7BA-4973-4638-8C49-7F39D3623FB2}" srcOrd="0" destOrd="0" parTransId="{D569EF22-FC75-48E4-8749-B5E998A19A53}" sibTransId="{6563E4F8-6A34-40C4-B952-7AE2F9AEE006}"/>
    <dgm:cxn modelId="{11324CB0-A69A-4EE4-BC82-99EEB9D5CC32}" srcId="{D14AD7BA-4973-4638-8C49-7F39D3623FB2}" destId="{28C7392B-BEA5-40FD-A299-6FCAF457B474}" srcOrd="2" destOrd="0" parTransId="{AEEE7A5C-681E-42D0-8AAF-D4C70B89E82A}" sibTransId="{A8D098D6-26CC-422D-839A-39DF33447577}"/>
    <dgm:cxn modelId="{CD7E8218-916C-4076-8DAD-F0536CE4359F}" type="presOf" srcId="{0925A0F9-7CFD-489D-8029-F6F3577B8647}" destId="{1FA07946-3D2F-4770-83E8-423EFA05ACC6}" srcOrd="0" destOrd="0" presId="urn:microsoft.com/office/officeart/2005/8/layout/hierarchy3"/>
    <dgm:cxn modelId="{997F82A4-0041-4E22-8401-121D414FB91E}" type="presOf" srcId="{D14AD7BA-4973-4638-8C49-7F39D3623FB2}" destId="{58C1A0B3-9AAA-4438-A82F-76A851923AC9}" srcOrd="1" destOrd="0" presId="urn:microsoft.com/office/officeart/2005/8/layout/hierarchy3"/>
    <dgm:cxn modelId="{43BBCD4C-C211-42BA-8CCA-CC66C0110120}" type="presOf" srcId="{D14AD7BA-4973-4638-8C49-7F39D3623FB2}" destId="{7B2782CF-984F-4BE3-9183-40ADB84B5540}" srcOrd="0" destOrd="0" presId="urn:microsoft.com/office/officeart/2005/8/layout/hierarchy3"/>
    <dgm:cxn modelId="{70F09EB2-8ADB-4439-AAE1-2A416A6C3E15}" type="presOf" srcId="{38D3A7D2-D423-4961-A42B-2311AE037AB1}" destId="{0A6340B6-C0FC-4208-9499-3B027AB58FE2}" srcOrd="0" destOrd="0" presId="urn:microsoft.com/office/officeart/2005/8/layout/hierarchy3"/>
    <dgm:cxn modelId="{ACB554EA-8334-492F-A382-51A60FF290FA}" type="presOf" srcId="{BCE481B9-BB9C-4E34-82D9-75CA1279297D}" destId="{7E94136F-0408-4D83-8423-812AB1D5B141}" srcOrd="0" destOrd="0" presId="urn:microsoft.com/office/officeart/2005/8/layout/hierarchy3"/>
    <dgm:cxn modelId="{E1EA7587-FE25-4A57-9C9C-899D3E03E101}" type="presOf" srcId="{28FEF523-37E3-4325-B1D7-08254F32DDFC}" destId="{5FBE9ED9-29DF-4633-A2E7-32527D1057C8}" srcOrd="0" destOrd="0" presId="urn:microsoft.com/office/officeart/2005/8/layout/hierarchy3"/>
    <dgm:cxn modelId="{68505CA4-B244-4BE0-BB78-3CCB78C5E687}" srcId="{D14AD7BA-4973-4638-8C49-7F39D3623FB2}" destId="{63A457B8-7543-4C2F-9863-93ACC2BEFA76}" srcOrd="1" destOrd="0" parTransId="{28FEF523-37E3-4325-B1D7-08254F32DDFC}" sibTransId="{98D98226-8FA4-498C-BE33-F2F0A304BDFD}"/>
    <dgm:cxn modelId="{D72AF286-3594-40C7-A2E1-597BEE892341}" type="presOf" srcId="{28C7392B-BEA5-40FD-A299-6FCAF457B474}" destId="{8E6E5B0B-D2D5-4345-8DA1-BD72FCF46290}" srcOrd="0" destOrd="0" presId="urn:microsoft.com/office/officeart/2005/8/layout/hierarchy3"/>
    <dgm:cxn modelId="{C6EEBC5F-76A2-4F77-BCE7-7528F10C974F}" srcId="{D14AD7BA-4973-4638-8C49-7F39D3623FB2}" destId="{0925A0F9-7CFD-489D-8029-F6F3577B8647}" srcOrd="0" destOrd="0" parTransId="{38D3A7D2-D423-4961-A42B-2311AE037AB1}" sibTransId="{23B45624-3E54-41FB-BBF5-8C8FA7194231}"/>
    <dgm:cxn modelId="{1598589F-D50B-497A-8284-3A6339E3AB84}" type="presOf" srcId="{63A457B8-7543-4C2F-9863-93ACC2BEFA76}" destId="{17B7D4D9-7ABD-43F8-AD99-2D13813A3F05}" srcOrd="0" destOrd="0" presId="urn:microsoft.com/office/officeart/2005/8/layout/hierarchy3"/>
    <dgm:cxn modelId="{214CB4BE-6890-4466-BD65-4BC6B6BA9503}" type="presOf" srcId="{AEEE7A5C-681E-42D0-8AAF-D4C70B89E82A}" destId="{0C287135-A101-4104-9A7E-5E5C0912F0D1}" srcOrd="0" destOrd="0" presId="urn:microsoft.com/office/officeart/2005/8/layout/hierarchy3"/>
    <dgm:cxn modelId="{E827D17B-75CF-44FA-AB48-2A1AC165FF66}" type="presParOf" srcId="{7E94136F-0408-4D83-8423-812AB1D5B141}" destId="{75D61731-CAF2-4A9E-97BE-11FB34D8EA00}" srcOrd="0" destOrd="0" presId="urn:microsoft.com/office/officeart/2005/8/layout/hierarchy3"/>
    <dgm:cxn modelId="{179F1175-64F9-4D13-80DE-D9356BDF8A65}" type="presParOf" srcId="{75D61731-CAF2-4A9E-97BE-11FB34D8EA00}" destId="{E22274C1-3CA5-4AAC-B43B-583F74C6C86E}" srcOrd="0" destOrd="0" presId="urn:microsoft.com/office/officeart/2005/8/layout/hierarchy3"/>
    <dgm:cxn modelId="{3E59480E-85CE-493B-9020-BFE9B22CED28}" type="presParOf" srcId="{E22274C1-3CA5-4AAC-B43B-583F74C6C86E}" destId="{7B2782CF-984F-4BE3-9183-40ADB84B5540}" srcOrd="0" destOrd="0" presId="urn:microsoft.com/office/officeart/2005/8/layout/hierarchy3"/>
    <dgm:cxn modelId="{93EADAE8-0796-47C8-9051-FDF92E32C1AE}" type="presParOf" srcId="{E22274C1-3CA5-4AAC-B43B-583F74C6C86E}" destId="{58C1A0B3-9AAA-4438-A82F-76A851923AC9}" srcOrd="1" destOrd="0" presId="urn:microsoft.com/office/officeart/2005/8/layout/hierarchy3"/>
    <dgm:cxn modelId="{AC9762D7-07AD-4790-8337-D648AB149BB7}" type="presParOf" srcId="{75D61731-CAF2-4A9E-97BE-11FB34D8EA00}" destId="{D60523AC-633A-4D87-A60D-24A0628EA898}" srcOrd="1" destOrd="0" presId="urn:microsoft.com/office/officeart/2005/8/layout/hierarchy3"/>
    <dgm:cxn modelId="{D30B6CBA-1B46-4DAB-9786-1D5F422035EE}" type="presParOf" srcId="{D60523AC-633A-4D87-A60D-24A0628EA898}" destId="{0A6340B6-C0FC-4208-9499-3B027AB58FE2}" srcOrd="0" destOrd="0" presId="urn:microsoft.com/office/officeart/2005/8/layout/hierarchy3"/>
    <dgm:cxn modelId="{00A9727B-8B81-408E-BC4A-C5582FF788D1}" type="presParOf" srcId="{D60523AC-633A-4D87-A60D-24A0628EA898}" destId="{1FA07946-3D2F-4770-83E8-423EFA05ACC6}" srcOrd="1" destOrd="0" presId="urn:microsoft.com/office/officeart/2005/8/layout/hierarchy3"/>
    <dgm:cxn modelId="{3BD4DE99-0EB0-4CAC-AF76-EBED3448548F}" type="presParOf" srcId="{D60523AC-633A-4D87-A60D-24A0628EA898}" destId="{5FBE9ED9-29DF-4633-A2E7-32527D1057C8}" srcOrd="2" destOrd="0" presId="urn:microsoft.com/office/officeart/2005/8/layout/hierarchy3"/>
    <dgm:cxn modelId="{2DADAEF9-A498-4F0A-9679-33BDC08B790A}" type="presParOf" srcId="{D60523AC-633A-4D87-A60D-24A0628EA898}" destId="{17B7D4D9-7ABD-43F8-AD99-2D13813A3F05}" srcOrd="3" destOrd="0" presId="urn:microsoft.com/office/officeart/2005/8/layout/hierarchy3"/>
    <dgm:cxn modelId="{0F35D99F-7B00-4EC3-8F3C-3AFC0F7C87E3}" type="presParOf" srcId="{D60523AC-633A-4D87-A60D-24A0628EA898}" destId="{0C287135-A101-4104-9A7E-5E5C0912F0D1}" srcOrd="4" destOrd="0" presId="urn:microsoft.com/office/officeart/2005/8/layout/hierarchy3"/>
    <dgm:cxn modelId="{8EBAA95B-4850-4E5E-94DA-E651434F3180}" type="presParOf" srcId="{D60523AC-633A-4D87-A60D-24A0628EA898}" destId="{8E6E5B0B-D2D5-4345-8DA1-BD72FCF46290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CE481B9-BB9C-4E34-82D9-75CA1279297D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14AD7BA-4973-4638-8C49-7F39D3623FB2}">
      <dgm:prSet/>
      <dgm:spPr/>
      <dgm:t>
        <a:bodyPr/>
        <a:lstStyle/>
        <a:p>
          <a:pPr rtl="0"/>
          <a:r>
            <a:rPr lang="bg-B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Допустими разходи:</a:t>
          </a:r>
        </a:p>
      </dgm:t>
    </dgm:pt>
    <dgm:pt modelId="{D569EF22-FC75-48E4-8749-B5E998A19A53}" type="parTrans" cxnId="{BCB5EC32-CB82-4F1C-B6CE-667E7177977E}">
      <dgm:prSet/>
      <dgm:spPr/>
      <dgm:t>
        <a:bodyPr/>
        <a:lstStyle/>
        <a:p>
          <a:endParaRPr lang="en-US"/>
        </a:p>
      </dgm:t>
    </dgm:pt>
    <dgm:pt modelId="{6563E4F8-6A34-40C4-B952-7AE2F9AEE006}" type="sibTrans" cxnId="{BCB5EC32-CB82-4F1C-B6CE-667E7177977E}">
      <dgm:prSet/>
      <dgm:spPr/>
      <dgm:t>
        <a:bodyPr/>
        <a:lstStyle/>
        <a:p>
          <a:endParaRPr lang="en-US"/>
        </a:p>
      </dgm:t>
    </dgm:pt>
    <dgm:pt modelId="{63A457B8-7543-4C2F-9863-93ACC2BEFA76}">
      <dgm:prSet custT="1"/>
      <dgm:spPr/>
      <dgm:t>
        <a:bodyPr/>
        <a:lstStyle/>
        <a:p>
          <a:pPr algn="just" rtl="0"/>
          <a:r>
            <a:rPr lang="bg-BG" sz="2000" dirty="0" smtClean="0">
              <a:effectLst/>
            </a:rPr>
            <a:t>- </a:t>
          </a:r>
          <a:r>
            <a:rPr lang="bg-BG" sz="2000" dirty="0" smtClean="0"/>
            <a:t>закупуване на земя – до 10%</a:t>
          </a:r>
          <a:endParaRPr lang="bg-BG" sz="2000" dirty="0">
            <a:effectLst/>
          </a:endParaRPr>
        </a:p>
      </dgm:t>
    </dgm:pt>
    <dgm:pt modelId="{28FEF523-37E3-4325-B1D7-08254F32DDFC}" type="parTrans" cxnId="{68505CA4-B244-4BE0-BB78-3CCB78C5E687}">
      <dgm:prSet/>
      <dgm:spPr/>
      <dgm:t>
        <a:bodyPr/>
        <a:lstStyle/>
        <a:p>
          <a:endParaRPr lang="en-US"/>
        </a:p>
      </dgm:t>
    </dgm:pt>
    <dgm:pt modelId="{98D98226-8FA4-498C-BE33-F2F0A304BDFD}" type="sibTrans" cxnId="{68505CA4-B244-4BE0-BB78-3CCB78C5E687}">
      <dgm:prSet/>
      <dgm:spPr/>
      <dgm:t>
        <a:bodyPr/>
        <a:lstStyle/>
        <a:p>
          <a:endParaRPr lang="en-US"/>
        </a:p>
      </dgm:t>
    </dgm:pt>
    <dgm:pt modelId="{28C7392B-BEA5-40FD-A299-6FCAF457B474}">
      <dgm:prSet custT="1"/>
      <dgm:spPr/>
      <dgm:t>
        <a:bodyPr/>
        <a:lstStyle/>
        <a:p>
          <a:pPr algn="just" rtl="0"/>
          <a:r>
            <a:rPr lang="bg-BG" sz="2000" b="0" dirty="0" smtClean="0">
              <a:effectLst/>
            </a:rPr>
            <a:t>- </a:t>
          </a:r>
          <a:r>
            <a:rPr lang="bg-BG" sz="2000" dirty="0" smtClean="0"/>
            <a:t>инвестиции във възобновяеми енергийни източници (ВЕИ) за получаване на топлинна и/или електроенергия, необходими и пряко  свързани с производствената дейност на кандидата</a:t>
          </a:r>
          <a:endParaRPr lang="bg-BG" sz="2000" b="0" dirty="0">
            <a:effectLst/>
          </a:endParaRPr>
        </a:p>
      </dgm:t>
    </dgm:pt>
    <dgm:pt modelId="{AEEE7A5C-681E-42D0-8AAF-D4C70B89E82A}" type="parTrans" cxnId="{11324CB0-A69A-4EE4-BC82-99EEB9D5CC32}">
      <dgm:prSet/>
      <dgm:spPr/>
      <dgm:t>
        <a:bodyPr/>
        <a:lstStyle/>
        <a:p>
          <a:endParaRPr lang="en-US"/>
        </a:p>
      </dgm:t>
    </dgm:pt>
    <dgm:pt modelId="{A8D098D6-26CC-422D-839A-39DF33447577}" type="sibTrans" cxnId="{11324CB0-A69A-4EE4-BC82-99EEB9D5CC32}">
      <dgm:prSet/>
      <dgm:spPr/>
      <dgm:t>
        <a:bodyPr/>
        <a:lstStyle/>
        <a:p>
          <a:endParaRPr lang="en-US"/>
        </a:p>
      </dgm:t>
    </dgm:pt>
    <dgm:pt modelId="{7E94136F-0408-4D83-8423-812AB1D5B141}" type="pres">
      <dgm:prSet presAssocID="{BCE481B9-BB9C-4E34-82D9-75CA1279297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5D61731-CAF2-4A9E-97BE-11FB34D8EA00}" type="pres">
      <dgm:prSet presAssocID="{D14AD7BA-4973-4638-8C49-7F39D3623FB2}" presName="root" presStyleCnt="0"/>
      <dgm:spPr/>
    </dgm:pt>
    <dgm:pt modelId="{E22274C1-3CA5-4AAC-B43B-583F74C6C86E}" type="pres">
      <dgm:prSet presAssocID="{D14AD7BA-4973-4638-8C49-7F39D3623FB2}" presName="rootComposite" presStyleCnt="0"/>
      <dgm:spPr/>
    </dgm:pt>
    <dgm:pt modelId="{7B2782CF-984F-4BE3-9183-40ADB84B5540}" type="pres">
      <dgm:prSet presAssocID="{D14AD7BA-4973-4638-8C49-7F39D3623FB2}" presName="rootText" presStyleLbl="node1" presStyleIdx="0" presStyleCnt="1" custScaleX="106101" custScaleY="92859" custLinFactNeighborX="1536" custLinFactNeighborY="-23824"/>
      <dgm:spPr/>
      <dgm:t>
        <a:bodyPr/>
        <a:lstStyle/>
        <a:p>
          <a:endParaRPr lang="en-US"/>
        </a:p>
      </dgm:t>
    </dgm:pt>
    <dgm:pt modelId="{58C1A0B3-9AAA-4438-A82F-76A851923AC9}" type="pres">
      <dgm:prSet presAssocID="{D14AD7BA-4973-4638-8C49-7F39D3623FB2}" presName="rootConnector" presStyleLbl="node1" presStyleIdx="0" presStyleCnt="1"/>
      <dgm:spPr/>
      <dgm:t>
        <a:bodyPr/>
        <a:lstStyle/>
        <a:p>
          <a:endParaRPr lang="en-US"/>
        </a:p>
      </dgm:t>
    </dgm:pt>
    <dgm:pt modelId="{D60523AC-633A-4D87-A60D-24A0628EA898}" type="pres">
      <dgm:prSet presAssocID="{D14AD7BA-4973-4638-8C49-7F39D3623FB2}" presName="childShape" presStyleCnt="0"/>
      <dgm:spPr/>
    </dgm:pt>
    <dgm:pt modelId="{5FBE9ED9-29DF-4633-A2E7-32527D1057C8}" type="pres">
      <dgm:prSet presAssocID="{28FEF523-37E3-4325-B1D7-08254F32DDFC}" presName="Name13" presStyleLbl="parChTrans1D2" presStyleIdx="0" presStyleCnt="2"/>
      <dgm:spPr/>
      <dgm:t>
        <a:bodyPr/>
        <a:lstStyle/>
        <a:p>
          <a:endParaRPr lang="en-US"/>
        </a:p>
      </dgm:t>
    </dgm:pt>
    <dgm:pt modelId="{17B7D4D9-7ABD-43F8-AD99-2D13813A3F05}" type="pres">
      <dgm:prSet presAssocID="{63A457B8-7543-4C2F-9863-93ACC2BEFA76}" presName="childText" presStyleLbl="bgAcc1" presStyleIdx="0" presStyleCnt="2" custScaleX="540310" custScaleY="58513" custLinFactNeighborX="99" custLinFactNeighborY="-469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287135-A101-4104-9A7E-5E5C0912F0D1}" type="pres">
      <dgm:prSet presAssocID="{AEEE7A5C-681E-42D0-8AAF-D4C70B89E82A}" presName="Name13" presStyleLbl="parChTrans1D2" presStyleIdx="1" presStyleCnt="2"/>
      <dgm:spPr/>
      <dgm:t>
        <a:bodyPr/>
        <a:lstStyle/>
        <a:p>
          <a:endParaRPr lang="en-US"/>
        </a:p>
      </dgm:t>
    </dgm:pt>
    <dgm:pt modelId="{8E6E5B0B-D2D5-4345-8DA1-BD72FCF46290}" type="pres">
      <dgm:prSet presAssocID="{28C7392B-BEA5-40FD-A299-6FCAF457B474}" presName="childText" presStyleLbl="bgAcc1" presStyleIdx="1" presStyleCnt="2" custScaleX="539263" custScaleY="119003" custLinFactNeighborX="52" custLinFactNeighborY="-611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04D29F-EFC0-434E-BA2C-DCD56C4C3B7F}" type="presOf" srcId="{63A457B8-7543-4C2F-9863-93ACC2BEFA76}" destId="{17B7D4D9-7ABD-43F8-AD99-2D13813A3F05}" srcOrd="0" destOrd="0" presId="urn:microsoft.com/office/officeart/2005/8/layout/hierarchy3"/>
    <dgm:cxn modelId="{BCB5EC32-CB82-4F1C-B6CE-667E7177977E}" srcId="{BCE481B9-BB9C-4E34-82D9-75CA1279297D}" destId="{D14AD7BA-4973-4638-8C49-7F39D3623FB2}" srcOrd="0" destOrd="0" parTransId="{D569EF22-FC75-48E4-8749-B5E998A19A53}" sibTransId="{6563E4F8-6A34-40C4-B952-7AE2F9AEE006}"/>
    <dgm:cxn modelId="{11324CB0-A69A-4EE4-BC82-99EEB9D5CC32}" srcId="{D14AD7BA-4973-4638-8C49-7F39D3623FB2}" destId="{28C7392B-BEA5-40FD-A299-6FCAF457B474}" srcOrd="1" destOrd="0" parTransId="{AEEE7A5C-681E-42D0-8AAF-D4C70B89E82A}" sibTransId="{A8D098D6-26CC-422D-839A-39DF33447577}"/>
    <dgm:cxn modelId="{FCEC1AE3-17A4-4ED5-BEFA-B85030534704}" type="presOf" srcId="{BCE481B9-BB9C-4E34-82D9-75CA1279297D}" destId="{7E94136F-0408-4D83-8423-812AB1D5B141}" srcOrd="0" destOrd="0" presId="urn:microsoft.com/office/officeart/2005/8/layout/hierarchy3"/>
    <dgm:cxn modelId="{5890CB4A-E8F4-49C4-820A-2DBFECA3AAED}" type="presOf" srcId="{28FEF523-37E3-4325-B1D7-08254F32DDFC}" destId="{5FBE9ED9-29DF-4633-A2E7-32527D1057C8}" srcOrd="0" destOrd="0" presId="urn:microsoft.com/office/officeart/2005/8/layout/hierarchy3"/>
    <dgm:cxn modelId="{68505CA4-B244-4BE0-BB78-3CCB78C5E687}" srcId="{D14AD7BA-4973-4638-8C49-7F39D3623FB2}" destId="{63A457B8-7543-4C2F-9863-93ACC2BEFA76}" srcOrd="0" destOrd="0" parTransId="{28FEF523-37E3-4325-B1D7-08254F32DDFC}" sibTransId="{98D98226-8FA4-498C-BE33-F2F0A304BDFD}"/>
    <dgm:cxn modelId="{B4E941EC-D27B-4A6B-816D-74F7A2EA0B25}" type="presOf" srcId="{D14AD7BA-4973-4638-8C49-7F39D3623FB2}" destId="{7B2782CF-984F-4BE3-9183-40ADB84B5540}" srcOrd="0" destOrd="0" presId="urn:microsoft.com/office/officeart/2005/8/layout/hierarchy3"/>
    <dgm:cxn modelId="{4C833E6F-1E75-4770-8E5E-B99BC86A29E7}" type="presOf" srcId="{AEEE7A5C-681E-42D0-8AAF-D4C70B89E82A}" destId="{0C287135-A101-4104-9A7E-5E5C0912F0D1}" srcOrd="0" destOrd="0" presId="urn:microsoft.com/office/officeart/2005/8/layout/hierarchy3"/>
    <dgm:cxn modelId="{72B8EE54-D67E-4056-9D3D-01EF9AE8D7B4}" type="presOf" srcId="{D14AD7BA-4973-4638-8C49-7F39D3623FB2}" destId="{58C1A0B3-9AAA-4438-A82F-76A851923AC9}" srcOrd="1" destOrd="0" presId="urn:microsoft.com/office/officeart/2005/8/layout/hierarchy3"/>
    <dgm:cxn modelId="{C43A1F3A-AE18-4D28-87D9-16BD8706D6E4}" type="presOf" srcId="{28C7392B-BEA5-40FD-A299-6FCAF457B474}" destId="{8E6E5B0B-D2D5-4345-8DA1-BD72FCF46290}" srcOrd="0" destOrd="0" presId="urn:microsoft.com/office/officeart/2005/8/layout/hierarchy3"/>
    <dgm:cxn modelId="{BA99EA5B-B9C3-403B-9C96-D0082267FBFF}" type="presParOf" srcId="{7E94136F-0408-4D83-8423-812AB1D5B141}" destId="{75D61731-CAF2-4A9E-97BE-11FB34D8EA00}" srcOrd="0" destOrd="0" presId="urn:microsoft.com/office/officeart/2005/8/layout/hierarchy3"/>
    <dgm:cxn modelId="{EB78134B-9025-4D97-908E-22F89401059E}" type="presParOf" srcId="{75D61731-CAF2-4A9E-97BE-11FB34D8EA00}" destId="{E22274C1-3CA5-4AAC-B43B-583F74C6C86E}" srcOrd="0" destOrd="0" presId="urn:microsoft.com/office/officeart/2005/8/layout/hierarchy3"/>
    <dgm:cxn modelId="{067C612E-DB5A-4CA7-AC76-09F6DA95E6B9}" type="presParOf" srcId="{E22274C1-3CA5-4AAC-B43B-583F74C6C86E}" destId="{7B2782CF-984F-4BE3-9183-40ADB84B5540}" srcOrd="0" destOrd="0" presId="urn:microsoft.com/office/officeart/2005/8/layout/hierarchy3"/>
    <dgm:cxn modelId="{49744C25-1A97-44E3-9055-96AF559A6B56}" type="presParOf" srcId="{E22274C1-3CA5-4AAC-B43B-583F74C6C86E}" destId="{58C1A0B3-9AAA-4438-A82F-76A851923AC9}" srcOrd="1" destOrd="0" presId="urn:microsoft.com/office/officeart/2005/8/layout/hierarchy3"/>
    <dgm:cxn modelId="{532A67EC-8DE1-450D-8DE7-5B060959FB21}" type="presParOf" srcId="{75D61731-CAF2-4A9E-97BE-11FB34D8EA00}" destId="{D60523AC-633A-4D87-A60D-24A0628EA898}" srcOrd="1" destOrd="0" presId="urn:microsoft.com/office/officeart/2005/8/layout/hierarchy3"/>
    <dgm:cxn modelId="{00DBE377-13C7-4521-ACB1-57FDA942424E}" type="presParOf" srcId="{D60523AC-633A-4D87-A60D-24A0628EA898}" destId="{5FBE9ED9-29DF-4633-A2E7-32527D1057C8}" srcOrd="0" destOrd="0" presId="urn:microsoft.com/office/officeart/2005/8/layout/hierarchy3"/>
    <dgm:cxn modelId="{0B7DF98C-A106-4A19-9614-469EEF5AA6D9}" type="presParOf" srcId="{D60523AC-633A-4D87-A60D-24A0628EA898}" destId="{17B7D4D9-7ABD-43F8-AD99-2D13813A3F05}" srcOrd="1" destOrd="0" presId="urn:microsoft.com/office/officeart/2005/8/layout/hierarchy3"/>
    <dgm:cxn modelId="{D6A1A1AC-AC2F-4C09-BC33-428101D289FB}" type="presParOf" srcId="{D60523AC-633A-4D87-A60D-24A0628EA898}" destId="{0C287135-A101-4104-9A7E-5E5C0912F0D1}" srcOrd="2" destOrd="0" presId="urn:microsoft.com/office/officeart/2005/8/layout/hierarchy3"/>
    <dgm:cxn modelId="{A7424C41-01AD-4839-98B4-B8962BBE50BB}" type="presParOf" srcId="{D60523AC-633A-4D87-A60D-24A0628EA898}" destId="{8E6E5B0B-D2D5-4345-8DA1-BD72FCF46290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CE481B9-BB9C-4E34-82D9-75CA1279297D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14AD7BA-4973-4638-8C49-7F39D3623FB2}">
      <dgm:prSet/>
      <dgm:spPr/>
      <dgm:t>
        <a:bodyPr/>
        <a:lstStyle/>
        <a:p>
          <a:pPr rtl="0"/>
          <a:r>
            <a:rPr lang="bg-B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Допустими разходи:</a:t>
          </a:r>
        </a:p>
      </dgm:t>
    </dgm:pt>
    <dgm:pt modelId="{D569EF22-FC75-48E4-8749-B5E998A19A53}" type="parTrans" cxnId="{BCB5EC32-CB82-4F1C-B6CE-667E7177977E}">
      <dgm:prSet/>
      <dgm:spPr/>
      <dgm:t>
        <a:bodyPr/>
        <a:lstStyle/>
        <a:p>
          <a:endParaRPr lang="en-US"/>
        </a:p>
      </dgm:t>
    </dgm:pt>
    <dgm:pt modelId="{6563E4F8-6A34-40C4-B952-7AE2F9AEE006}" type="sibTrans" cxnId="{BCB5EC32-CB82-4F1C-B6CE-667E7177977E}">
      <dgm:prSet/>
      <dgm:spPr/>
      <dgm:t>
        <a:bodyPr/>
        <a:lstStyle/>
        <a:p>
          <a:endParaRPr lang="en-US"/>
        </a:p>
      </dgm:t>
    </dgm:pt>
    <dgm:pt modelId="{0925A0F9-7CFD-489D-8029-F6F3577B8647}">
      <dgm:prSet custT="1"/>
      <dgm:spPr/>
      <dgm:t>
        <a:bodyPr/>
        <a:lstStyle/>
        <a:p>
          <a:pPr algn="just" rtl="0"/>
          <a:r>
            <a:rPr lang="bg-BG" sz="2000" dirty="0">
              <a:effectLst/>
            </a:rPr>
            <a:t>- </a:t>
          </a:r>
          <a:r>
            <a:rPr lang="bg-BG" sz="2000" dirty="0" smtClean="0"/>
            <a:t>въвеждане на системи за контрол на качеството, безопасни условия на труд и опазване  на  околната среда и водите и достигане на съответствие с международно признати стандарти – до 1%</a:t>
          </a:r>
          <a:endParaRPr lang="bg-BG" sz="2000" b="0" dirty="0">
            <a:effectLst/>
          </a:endParaRPr>
        </a:p>
      </dgm:t>
    </dgm:pt>
    <dgm:pt modelId="{38D3A7D2-D423-4961-A42B-2311AE037AB1}" type="parTrans" cxnId="{C6EEBC5F-76A2-4F77-BCE7-7528F10C974F}">
      <dgm:prSet/>
      <dgm:spPr/>
      <dgm:t>
        <a:bodyPr/>
        <a:lstStyle/>
        <a:p>
          <a:endParaRPr lang="en-US"/>
        </a:p>
      </dgm:t>
    </dgm:pt>
    <dgm:pt modelId="{23B45624-3E54-41FB-BBF5-8C8FA7194231}" type="sibTrans" cxnId="{C6EEBC5F-76A2-4F77-BCE7-7528F10C974F}">
      <dgm:prSet/>
      <dgm:spPr/>
      <dgm:t>
        <a:bodyPr/>
        <a:lstStyle/>
        <a:p>
          <a:endParaRPr lang="en-US"/>
        </a:p>
      </dgm:t>
    </dgm:pt>
    <dgm:pt modelId="{63A457B8-7543-4C2F-9863-93ACC2BEFA76}">
      <dgm:prSet custT="1"/>
      <dgm:spPr/>
      <dgm:t>
        <a:bodyPr/>
        <a:lstStyle/>
        <a:p>
          <a:pPr algn="just" rtl="0"/>
          <a:r>
            <a:rPr lang="bg-BG" sz="2000" dirty="0" smtClean="0">
              <a:effectLst/>
            </a:rPr>
            <a:t>- </a:t>
          </a:r>
          <a:r>
            <a:rPr lang="bg-BG" sz="2000" dirty="0" smtClean="0"/>
            <a:t>обучение на персонала, зает с производствената дейност, пряко свързано с предвидената инвестиция – до 1 </a:t>
          </a:r>
          <a:endParaRPr lang="bg-BG" sz="2000" dirty="0">
            <a:effectLst/>
          </a:endParaRPr>
        </a:p>
      </dgm:t>
    </dgm:pt>
    <dgm:pt modelId="{28FEF523-37E3-4325-B1D7-08254F32DDFC}" type="parTrans" cxnId="{68505CA4-B244-4BE0-BB78-3CCB78C5E687}">
      <dgm:prSet/>
      <dgm:spPr/>
      <dgm:t>
        <a:bodyPr/>
        <a:lstStyle/>
        <a:p>
          <a:endParaRPr lang="en-US"/>
        </a:p>
      </dgm:t>
    </dgm:pt>
    <dgm:pt modelId="{98D98226-8FA4-498C-BE33-F2F0A304BDFD}" type="sibTrans" cxnId="{68505CA4-B244-4BE0-BB78-3CCB78C5E687}">
      <dgm:prSet/>
      <dgm:spPr/>
      <dgm:t>
        <a:bodyPr/>
        <a:lstStyle/>
        <a:p>
          <a:endParaRPr lang="en-US"/>
        </a:p>
      </dgm:t>
    </dgm:pt>
    <dgm:pt modelId="{28C7392B-BEA5-40FD-A299-6FCAF457B474}">
      <dgm:prSet custT="1"/>
      <dgm:spPr/>
      <dgm:t>
        <a:bodyPr/>
        <a:lstStyle/>
        <a:p>
          <a:pPr algn="just" rtl="0"/>
          <a:r>
            <a:rPr lang="bg-BG" sz="2000" b="0" dirty="0" smtClean="0">
              <a:effectLst/>
            </a:rPr>
            <a:t>- </a:t>
          </a:r>
          <a:r>
            <a:rPr lang="bg-BG" sz="2000" dirty="0" smtClean="0"/>
            <a:t>инвестиции в пречиствателни съоръжения за отпадни води и оборудване, свързано с опазването на околната среда, включително придобити чрез финансов лизинг, пряко свързани с производствената дейност по проекта</a:t>
          </a:r>
          <a:endParaRPr lang="bg-BG" sz="2000" b="0" dirty="0">
            <a:effectLst/>
          </a:endParaRPr>
        </a:p>
      </dgm:t>
    </dgm:pt>
    <dgm:pt modelId="{AEEE7A5C-681E-42D0-8AAF-D4C70B89E82A}" type="parTrans" cxnId="{11324CB0-A69A-4EE4-BC82-99EEB9D5CC32}">
      <dgm:prSet/>
      <dgm:spPr/>
      <dgm:t>
        <a:bodyPr/>
        <a:lstStyle/>
        <a:p>
          <a:endParaRPr lang="en-US"/>
        </a:p>
      </dgm:t>
    </dgm:pt>
    <dgm:pt modelId="{A8D098D6-26CC-422D-839A-39DF33447577}" type="sibTrans" cxnId="{11324CB0-A69A-4EE4-BC82-99EEB9D5CC32}">
      <dgm:prSet/>
      <dgm:spPr/>
      <dgm:t>
        <a:bodyPr/>
        <a:lstStyle/>
        <a:p>
          <a:endParaRPr lang="en-US"/>
        </a:p>
      </dgm:t>
    </dgm:pt>
    <dgm:pt modelId="{7E94136F-0408-4D83-8423-812AB1D5B141}" type="pres">
      <dgm:prSet presAssocID="{BCE481B9-BB9C-4E34-82D9-75CA1279297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5D61731-CAF2-4A9E-97BE-11FB34D8EA00}" type="pres">
      <dgm:prSet presAssocID="{D14AD7BA-4973-4638-8C49-7F39D3623FB2}" presName="root" presStyleCnt="0"/>
      <dgm:spPr/>
    </dgm:pt>
    <dgm:pt modelId="{E22274C1-3CA5-4AAC-B43B-583F74C6C86E}" type="pres">
      <dgm:prSet presAssocID="{D14AD7BA-4973-4638-8C49-7F39D3623FB2}" presName="rootComposite" presStyleCnt="0"/>
      <dgm:spPr/>
    </dgm:pt>
    <dgm:pt modelId="{7B2782CF-984F-4BE3-9183-40ADB84B5540}" type="pres">
      <dgm:prSet presAssocID="{D14AD7BA-4973-4638-8C49-7F39D3623FB2}" presName="rootText" presStyleLbl="node1" presStyleIdx="0" presStyleCnt="1" custScaleX="106101" custScaleY="92859" custLinFactNeighborX="5549" custLinFactNeighborY="5201"/>
      <dgm:spPr/>
      <dgm:t>
        <a:bodyPr/>
        <a:lstStyle/>
        <a:p>
          <a:endParaRPr lang="en-US"/>
        </a:p>
      </dgm:t>
    </dgm:pt>
    <dgm:pt modelId="{58C1A0B3-9AAA-4438-A82F-76A851923AC9}" type="pres">
      <dgm:prSet presAssocID="{D14AD7BA-4973-4638-8C49-7F39D3623FB2}" presName="rootConnector" presStyleLbl="node1" presStyleIdx="0" presStyleCnt="1"/>
      <dgm:spPr/>
      <dgm:t>
        <a:bodyPr/>
        <a:lstStyle/>
        <a:p>
          <a:endParaRPr lang="en-US"/>
        </a:p>
      </dgm:t>
    </dgm:pt>
    <dgm:pt modelId="{D60523AC-633A-4D87-A60D-24A0628EA898}" type="pres">
      <dgm:prSet presAssocID="{D14AD7BA-4973-4638-8C49-7F39D3623FB2}" presName="childShape" presStyleCnt="0"/>
      <dgm:spPr/>
    </dgm:pt>
    <dgm:pt modelId="{0A6340B6-C0FC-4208-9499-3B027AB58FE2}" type="pres">
      <dgm:prSet presAssocID="{38D3A7D2-D423-4961-A42B-2311AE037AB1}" presName="Name13" presStyleLbl="parChTrans1D2" presStyleIdx="0" presStyleCnt="3"/>
      <dgm:spPr/>
      <dgm:t>
        <a:bodyPr/>
        <a:lstStyle/>
        <a:p>
          <a:endParaRPr lang="en-US"/>
        </a:p>
      </dgm:t>
    </dgm:pt>
    <dgm:pt modelId="{1FA07946-3D2F-4770-83E8-423EFA05ACC6}" type="pres">
      <dgm:prSet presAssocID="{0925A0F9-7CFD-489D-8029-F6F3577B8647}" presName="childText" presStyleLbl="bgAcc1" presStyleIdx="0" presStyleCnt="3" custScaleX="572247" custScaleY="121165" custLinFactNeighborX="-1277" custLinFactNeighborY="-59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BE9ED9-29DF-4633-A2E7-32527D1057C8}" type="pres">
      <dgm:prSet presAssocID="{28FEF523-37E3-4325-B1D7-08254F32DDFC}" presName="Name13" presStyleLbl="parChTrans1D2" presStyleIdx="1" presStyleCnt="3"/>
      <dgm:spPr/>
      <dgm:t>
        <a:bodyPr/>
        <a:lstStyle/>
        <a:p>
          <a:endParaRPr lang="en-US"/>
        </a:p>
      </dgm:t>
    </dgm:pt>
    <dgm:pt modelId="{17B7D4D9-7ABD-43F8-AD99-2D13813A3F05}" type="pres">
      <dgm:prSet presAssocID="{63A457B8-7543-4C2F-9863-93ACC2BEFA76}" presName="childText" presStyleLbl="bgAcc1" presStyleIdx="1" presStyleCnt="3" custScaleX="572212" custScaleY="91918" custLinFactNeighborX="191" custLinFactNeighborY="-148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287135-A101-4104-9A7E-5E5C0912F0D1}" type="pres">
      <dgm:prSet presAssocID="{AEEE7A5C-681E-42D0-8AAF-D4C70B89E82A}" presName="Name13" presStyleLbl="parChTrans1D2" presStyleIdx="2" presStyleCnt="3"/>
      <dgm:spPr/>
      <dgm:t>
        <a:bodyPr/>
        <a:lstStyle/>
        <a:p>
          <a:endParaRPr lang="en-US"/>
        </a:p>
      </dgm:t>
    </dgm:pt>
    <dgm:pt modelId="{8E6E5B0B-D2D5-4345-8DA1-BD72FCF46290}" type="pres">
      <dgm:prSet presAssocID="{28C7392B-BEA5-40FD-A299-6FCAF457B474}" presName="childText" presStyleLbl="bgAcc1" presStyleIdx="2" presStyleCnt="3" custScaleX="573353" custScaleY="132811" custLinFactNeighborX="-414" custLinFactNeighborY="-174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6E3D29-1967-42AA-8879-DAE58FB0E7E9}" type="presOf" srcId="{63A457B8-7543-4C2F-9863-93ACC2BEFA76}" destId="{17B7D4D9-7ABD-43F8-AD99-2D13813A3F05}" srcOrd="0" destOrd="0" presId="urn:microsoft.com/office/officeart/2005/8/layout/hierarchy3"/>
    <dgm:cxn modelId="{8C8010EA-6DF8-425E-94B5-73E51F07D7E9}" type="presOf" srcId="{0925A0F9-7CFD-489D-8029-F6F3577B8647}" destId="{1FA07946-3D2F-4770-83E8-423EFA05ACC6}" srcOrd="0" destOrd="0" presId="urn:microsoft.com/office/officeart/2005/8/layout/hierarchy3"/>
    <dgm:cxn modelId="{D154BA4F-C57F-47A4-BAD0-99823142E338}" type="presOf" srcId="{BCE481B9-BB9C-4E34-82D9-75CA1279297D}" destId="{7E94136F-0408-4D83-8423-812AB1D5B141}" srcOrd="0" destOrd="0" presId="urn:microsoft.com/office/officeart/2005/8/layout/hierarchy3"/>
    <dgm:cxn modelId="{DD1F4D12-8ED8-4DEB-96B1-07A9F5D98910}" type="presOf" srcId="{28C7392B-BEA5-40FD-A299-6FCAF457B474}" destId="{8E6E5B0B-D2D5-4345-8DA1-BD72FCF46290}" srcOrd="0" destOrd="0" presId="urn:microsoft.com/office/officeart/2005/8/layout/hierarchy3"/>
    <dgm:cxn modelId="{68505CA4-B244-4BE0-BB78-3CCB78C5E687}" srcId="{D14AD7BA-4973-4638-8C49-7F39D3623FB2}" destId="{63A457B8-7543-4C2F-9863-93ACC2BEFA76}" srcOrd="1" destOrd="0" parTransId="{28FEF523-37E3-4325-B1D7-08254F32DDFC}" sibTransId="{98D98226-8FA4-498C-BE33-F2F0A304BDFD}"/>
    <dgm:cxn modelId="{8FECBCE5-7650-4CCD-8B4E-8BF15BA1A7E6}" type="presOf" srcId="{D14AD7BA-4973-4638-8C49-7F39D3623FB2}" destId="{7B2782CF-984F-4BE3-9183-40ADB84B5540}" srcOrd="0" destOrd="0" presId="urn:microsoft.com/office/officeart/2005/8/layout/hierarchy3"/>
    <dgm:cxn modelId="{C6EEBC5F-76A2-4F77-BCE7-7528F10C974F}" srcId="{D14AD7BA-4973-4638-8C49-7F39D3623FB2}" destId="{0925A0F9-7CFD-489D-8029-F6F3577B8647}" srcOrd="0" destOrd="0" parTransId="{38D3A7D2-D423-4961-A42B-2311AE037AB1}" sibTransId="{23B45624-3E54-41FB-BBF5-8C8FA7194231}"/>
    <dgm:cxn modelId="{01FC6163-2FE9-4A1B-A049-CFBE8D6A9908}" type="presOf" srcId="{AEEE7A5C-681E-42D0-8AAF-D4C70B89E82A}" destId="{0C287135-A101-4104-9A7E-5E5C0912F0D1}" srcOrd="0" destOrd="0" presId="urn:microsoft.com/office/officeart/2005/8/layout/hierarchy3"/>
    <dgm:cxn modelId="{BCB5EC32-CB82-4F1C-B6CE-667E7177977E}" srcId="{BCE481B9-BB9C-4E34-82D9-75CA1279297D}" destId="{D14AD7BA-4973-4638-8C49-7F39D3623FB2}" srcOrd="0" destOrd="0" parTransId="{D569EF22-FC75-48E4-8749-B5E998A19A53}" sibTransId="{6563E4F8-6A34-40C4-B952-7AE2F9AEE006}"/>
    <dgm:cxn modelId="{3CC5B223-9BD9-46A1-9386-AA4970C16522}" type="presOf" srcId="{38D3A7D2-D423-4961-A42B-2311AE037AB1}" destId="{0A6340B6-C0FC-4208-9499-3B027AB58FE2}" srcOrd="0" destOrd="0" presId="urn:microsoft.com/office/officeart/2005/8/layout/hierarchy3"/>
    <dgm:cxn modelId="{11324CB0-A69A-4EE4-BC82-99EEB9D5CC32}" srcId="{D14AD7BA-4973-4638-8C49-7F39D3623FB2}" destId="{28C7392B-BEA5-40FD-A299-6FCAF457B474}" srcOrd="2" destOrd="0" parTransId="{AEEE7A5C-681E-42D0-8AAF-D4C70B89E82A}" sibTransId="{A8D098D6-26CC-422D-839A-39DF33447577}"/>
    <dgm:cxn modelId="{08AAADDC-B1D2-4774-B821-662EC064D9CA}" type="presOf" srcId="{D14AD7BA-4973-4638-8C49-7F39D3623FB2}" destId="{58C1A0B3-9AAA-4438-A82F-76A851923AC9}" srcOrd="1" destOrd="0" presId="urn:microsoft.com/office/officeart/2005/8/layout/hierarchy3"/>
    <dgm:cxn modelId="{C5B31B63-7AD8-4336-B082-1203423FF676}" type="presOf" srcId="{28FEF523-37E3-4325-B1D7-08254F32DDFC}" destId="{5FBE9ED9-29DF-4633-A2E7-32527D1057C8}" srcOrd="0" destOrd="0" presId="urn:microsoft.com/office/officeart/2005/8/layout/hierarchy3"/>
    <dgm:cxn modelId="{87490536-E3EA-47D9-A17B-8AB2F00D6053}" type="presParOf" srcId="{7E94136F-0408-4D83-8423-812AB1D5B141}" destId="{75D61731-CAF2-4A9E-97BE-11FB34D8EA00}" srcOrd="0" destOrd="0" presId="urn:microsoft.com/office/officeart/2005/8/layout/hierarchy3"/>
    <dgm:cxn modelId="{5E67571F-27AE-4DB4-BDC0-DCA637DB69FB}" type="presParOf" srcId="{75D61731-CAF2-4A9E-97BE-11FB34D8EA00}" destId="{E22274C1-3CA5-4AAC-B43B-583F74C6C86E}" srcOrd="0" destOrd="0" presId="urn:microsoft.com/office/officeart/2005/8/layout/hierarchy3"/>
    <dgm:cxn modelId="{CDDEEB91-E1B1-4F85-B44E-AC90BF610515}" type="presParOf" srcId="{E22274C1-3CA5-4AAC-B43B-583F74C6C86E}" destId="{7B2782CF-984F-4BE3-9183-40ADB84B5540}" srcOrd="0" destOrd="0" presId="urn:microsoft.com/office/officeart/2005/8/layout/hierarchy3"/>
    <dgm:cxn modelId="{578CD698-213F-466A-AC5C-B43629178E09}" type="presParOf" srcId="{E22274C1-3CA5-4AAC-B43B-583F74C6C86E}" destId="{58C1A0B3-9AAA-4438-A82F-76A851923AC9}" srcOrd="1" destOrd="0" presId="urn:microsoft.com/office/officeart/2005/8/layout/hierarchy3"/>
    <dgm:cxn modelId="{DDE80E87-7029-4BF7-ACF5-3203D5BFB19F}" type="presParOf" srcId="{75D61731-CAF2-4A9E-97BE-11FB34D8EA00}" destId="{D60523AC-633A-4D87-A60D-24A0628EA898}" srcOrd="1" destOrd="0" presId="urn:microsoft.com/office/officeart/2005/8/layout/hierarchy3"/>
    <dgm:cxn modelId="{CF38D89D-5624-4107-A691-1900DCDD582C}" type="presParOf" srcId="{D60523AC-633A-4D87-A60D-24A0628EA898}" destId="{0A6340B6-C0FC-4208-9499-3B027AB58FE2}" srcOrd="0" destOrd="0" presId="urn:microsoft.com/office/officeart/2005/8/layout/hierarchy3"/>
    <dgm:cxn modelId="{A02A7B00-5CF6-40C1-B751-C533D95E128B}" type="presParOf" srcId="{D60523AC-633A-4D87-A60D-24A0628EA898}" destId="{1FA07946-3D2F-4770-83E8-423EFA05ACC6}" srcOrd="1" destOrd="0" presId="urn:microsoft.com/office/officeart/2005/8/layout/hierarchy3"/>
    <dgm:cxn modelId="{22269575-1926-4996-A4D4-914A3C6946AF}" type="presParOf" srcId="{D60523AC-633A-4D87-A60D-24A0628EA898}" destId="{5FBE9ED9-29DF-4633-A2E7-32527D1057C8}" srcOrd="2" destOrd="0" presId="urn:microsoft.com/office/officeart/2005/8/layout/hierarchy3"/>
    <dgm:cxn modelId="{99649B77-4643-4576-B487-BB9099177C70}" type="presParOf" srcId="{D60523AC-633A-4D87-A60D-24A0628EA898}" destId="{17B7D4D9-7ABD-43F8-AD99-2D13813A3F05}" srcOrd="3" destOrd="0" presId="urn:microsoft.com/office/officeart/2005/8/layout/hierarchy3"/>
    <dgm:cxn modelId="{C6B7066E-09F5-4190-A4FD-6F137454F1F8}" type="presParOf" srcId="{D60523AC-633A-4D87-A60D-24A0628EA898}" destId="{0C287135-A101-4104-9A7E-5E5C0912F0D1}" srcOrd="4" destOrd="0" presId="urn:microsoft.com/office/officeart/2005/8/layout/hierarchy3"/>
    <dgm:cxn modelId="{E5082143-6ED3-4282-9BCE-6C68286E4F5A}" type="presParOf" srcId="{D60523AC-633A-4D87-A60D-24A0628EA898}" destId="{8E6E5B0B-D2D5-4345-8DA1-BD72FCF46290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CE481B9-BB9C-4E34-82D9-75CA1279297D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14AD7BA-4973-4638-8C49-7F39D3623FB2}">
      <dgm:prSet/>
      <dgm:spPr/>
      <dgm:t>
        <a:bodyPr/>
        <a:lstStyle/>
        <a:p>
          <a:pPr rtl="0"/>
          <a:r>
            <a:rPr lang="bg-B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Допустими разходи:</a:t>
          </a:r>
        </a:p>
      </dgm:t>
    </dgm:pt>
    <dgm:pt modelId="{D569EF22-FC75-48E4-8749-B5E998A19A53}" type="parTrans" cxnId="{BCB5EC32-CB82-4F1C-B6CE-667E7177977E}">
      <dgm:prSet/>
      <dgm:spPr/>
      <dgm:t>
        <a:bodyPr/>
        <a:lstStyle/>
        <a:p>
          <a:endParaRPr lang="en-US"/>
        </a:p>
      </dgm:t>
    </dgm:pt>
    <dgm:pt modelId="{6563E4F8-6A34-40C4-B952-7AE2F9AEE006}" type="sibTrans" cxnId="{BCB5EC32-CB82-4F1C-B6CE-667E7177977E}">
      <dgm:prSet/>
      <dgm:spPr/>
      <dgm:t>
        <a:bodyPr/>
        <a:lstStyle/>
        <a:p>
          <a:endParaRPr lang="en-US"/>
        </a:p>
      </dgm:t>
    </dgm:pt>
    <dgm:pt modelId="{0925A0F9-7CFD-489D-8029-F6F3577B8647}">
      <dgm:prSet custT="1"/>
      <dgm:spPr/>
      <dgm:t>
        <a:bodyPr/>
        <a:lstStyle/>
        <a:p>
          <a:pPr algn="just" rtl="0"/>
          <a:r>
            <a:rPr lang="bg-BG" sz="2000" b="0" dirty="0" smtClean="0">
              <a:effectLst/>
            </a:rPr>
            <a:t>* </a:t>
          </a:r>
          <a:r>
            <a:rPr lang="bg-BG" sz="2000" dirty="0" smtClean="0"/>
            <a:t>разходи за доставка, инсталация, тестване и въвеждане в експлоатация на оборудване и съоръжения</a:t>
          </a:r>
          <a:endParaRPr lang="bg-BG" sz="2000" b="0" dirty="0">
            <a:effectLst/>
          </a:endParaRPr>
        </a:p>
      </dgm:t>
    </dgm:pt>
    <dgm:pt modelId="{38D3A7D2-D423-4961-A42B-2311AE037AB1}" type="parTrans" cxnId="{C6EEBC5F-76A2-4F77-BCE7-7528F10C974F}">
      <dgm:prSet/>
      <dgm:spPr/>
      <dgm:t>
        <a:bodyPr/>
        <a:lstStyle/>
        <a:p>
          <a:endParaRPr lang="en-US"/>
        </a:p>
      </dgm:t>
    </dgm:pt>
    <dgm:pt modelId="{23B45624-3E54-41FB-BBF5-8C8FA7194231}" type="sibTrans" cxnId="{C6EEBC5F-76A2-4F77-BCE7-7528F10C974F}">
      <dgm:prSet/>
      <dgm:spPr/>
      <dgm:t>
        <a:bodyPr/>
        <a:lstStyle/>
        <a:p>
          <a:endParaRPr lang="en-US"/>
        </a:p>
      </dgm:t>
    </dgm:pt>
    <dgm:pt modelId="{7E94136F-0408-4D83-8423-812AB1D5B141}" type="pres">
      <dgm:prSet presAssocID="{BCE481B9-BB9C-4E34-82D9-75CA1279297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5D61731-CAF2-4A9E-97BE-11FB34D8EA00}" type="pres">
      <dgm:prSet presAssocID="{D14AD7BA-4973-4638-8C49-7F39D3623FB2}" presName="root" presStyleCnt="0"/>
      <dgm:spPr/>
    </dgm:pt>
    <dgm:pt modelId="{E22274C1-3CA5-4AAC-B43B-583F74C6C86E}" type="pres">
      <dgm:prSet presAssocID="{D14AD7BA-4973-4638-8C49-7F39D3623FB2}" presName="rootComposite" presStyleCnt="0"/>
      <dgm:spPr/>
    </dgm:pt>
    <dgm:pt modelId="{7B2782CF-984F-4BE3-9183-40ADB84B5540}" type="pres">
      <dgm:prSet presAssocID="{D14AD7BA-4973-4638-8C49-7F39D3623FB2}" presName="rootText" presStyleLbl="node1" presStyleIdx="0" presStyleCnt="1" custScaleX="106101" custScaleY="92859" custLinFactNeighborX="5549" custLinFactNeighborY="-23667"/>
      <dgm:spPr/>
      <dgm:t>
        <a:bodyPr/>
        <a:lstStyle/>
        <a:p>
          <a:endParaRPr lang="en-US"/>
        </a:p>
      </dgm:t>
    </dgm:pt>
    <dgm:pt modelId="{58C1A0B3-9AAA-4438-A82F-76A851923AC9}" type="pres">
      <dgm:prSet presAssocID="{D14AD7BA-4973-4638-8C49-7F39D3623FB2}" presName="rootConnector" presStyleLbl="node1" presStyleIdx="0" presStyleCnt="1"/>
      <dgm:spPr/>
      <dgm:t>
        <a:bodyPr/>
        <a:lstStyle/>
        <a:p>
          <a:endParaRPr lang="en-US"/>
        </a:p>
      </dgm:t>
    </dgm:pt>
    <dgm:pt modelId="{D60523AC-633A-4D87-A60D-24A0628EA898}" type="pres">
      <dgm:prSet presAssocID="{D14AD7BA-4973-4638-8C49-7F39D3623FB2}" presName="childShape" presStyleCnt="0"/>
      <dgm:spPr/>
    </dgm:pt>
    <dgm:pt modelId="{0A6340B6-C0FC-4208-9499-3B027AB58FE2}" type="pres">
      <dgm:prSet presAssocID="{38D3A7D2-D423-4961-A42B-2311AE037AB1}" presName="Name13" presStyleLbl="parChTrans1D2" presStyleIdx="0" presStyleCnt="1"/>
      <dgm:spPr/>
      <dgm:t>
        <a:bodyPr/>
        <a:lstStyle/>
        <a:p>
          <a:endParaRPr lang="en-US"/>
        </a:p>
      </dgm:t>
    </dgm:pt>
    <dgm:pt modelId="{1FA07946-3D2F-4770-83E8-423EFA05ACC6}" type="pres">
      <dgm:prSet presAssocID="{0925A0F9-7CFD-489D-8029-F6F3577B8647}" presName="childText" presStyleLbl="bgAcc1" presStyleIdx="0" presStyleCnt="1" custScaleX="572247" custScaleY="77062" custLinFactNeighborX="-1277" custLinFactNeighborY="-287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B2A35B1-2FCA-47BC-9897-4F72808A3631}" type="presOf" srcId="{D14AD7BA-4973-4638-8C49-7F39D3623FB2}" destId="{58C1A0B3-9AAA-4438-A82F-76A851923AC9}" srcOrd="1" destOrd="0" presId="urn:microsoft.com/office/officeart/2005/8/layout/hierarchy3"/>
    <dgm:cxn modelId="{66D071F0-9168-46BC-9976-F6B9065CD86E}" type="presOf" srcId="{0925A0F9-7CFD-489D-8029-F6F3577B8647}" destId="{1FA07946-3D2F-4770-83E8-423EFA05ACC6}" srcOrd="0" destOrd="0" presId="urn:microsoft.com/office/officeart/2005/8/layout/hierarchy3"/>
    <dgm:cxn modelId="{C6EEBC5F-76A2-4F77-BCE7-7528F10C974F}" srcId="{D14AD7BA-4973-4638-8C49-7F39D3623FB2}" destId="{0925A0F9-7CFD-489D-8029-F6F3577B8647}" srcOrd="0" destOrd="0" parTransId="{38D3A7D2-D423-4961-A42B-2311AE037AB1}" sibTransId="{23B45624-3E54-41FB-BBF5-8C8FA7194231}"/>
    <dgm:cxn modelId="{92357F7B-67CB-4FE2-97F9-809395624615}" type="presOf" srcId="{BCE481B9-BB9C-4E34-82D9-75CA1279297D}" destId="{7E94136F-0408-4D83-8423-812AB1D5B141}" srcOrd="0" destOrd="0" presId="urn:microsoft.com/office/officeart/2005/8/layout/hierarchy3"/>
    <dgm:cxn modelId="{BCB5EC32-CB82-4F1C-B6CE-667E7177977E}" srcId="{BCE481B9-BB9C-4E34-82D9-75CA1279297D}" destId="{D14AD7BA-4973-4638-8C49-7F39D3623FB2}" srcOrd="0" destOrd="0" parTransId="{D569EF22-FC75-48E4-8749-B5E998A19A53}" sibTransId="{6563E4F8-6A34-40C4-B952-7AE2F9AEE006}"/>
    <dgm:cxn modelId="{E6A335E1-6162-41F6-99A2-72E6016E6C93}" type="presOf" srcId="{D14AD7BA-4973-4638-8C49-7F39D3623FB2}" destId="{7B2782CF-984F-4BE3-9183-40ADB84B5540}" srcOrd="0" destOrd="0" presId="urn:microsoft.com/office/officeart/2005/8/layout/hierarchy3"/>
    <dgm:cxn modelId="{2791C4A5-E0E6-4F75-AA77-9D7050BD2923}" type="presOf" srcId="{38D3A7D2-D423-4961-A42B-2311AE037AB1}" destId="{0A6340B6-C0FC-4208-9499-3B027AB58FE2}" srcOrd="0" destOrd="0" presId="urn:microsoft.com/office/officeart/2005/8/layout/hierarchy3"/>
    <dgm:cxn modelId="{39A88BC2-1DEA-4FAE-BA91-A2165CA14372}" type="presParOf" srcId="{7E94136F-0408-4D83-8423-812AB1D5B141}" destId="{75D61731-CAF2-4A9E-97BE-11FB34D8EA00}" srcOrd="0" destOrd="0" presId="urn:microsoft.com/office/officeart/2005/8/layout/hierarchy3"/>
    <dgm:cxn modelId="{0C15B9DE-BCC3-469E-A9DC-8551771AA026}" type="presParOf" srcId="{75D61731-CAF2-4A9E-97BE-11FB34D8EA00}" destId="{E22274C1-3CA5-4AAC-B43B-583F74C6C86E}" srcOrd="0" destOrd="0" presId="urn:microsoft.com/office/officeart/2005/8/layout/hierarchy3"/>
    <dgm:cxn modelId="{06BFE2FE-3539-40B0-86D4-13670E71230B}" type="presParOf" srcId="{E22274C1-3CA5-4AAC-B43B-583F74C6C86E}" destId="{7B2782CF-984F-4BE3-9183-40ADB84B5540}" srcOrd="0" destOrd="0" presId="urn:microsoft.com/office/officeart/2005/8/layout/hierarchy3"/>
    <dgm:cxn modelId="{AA009BBC-2441-49E0-993E-D45B47A44108}" type="presParOf" srcId="{E22274C1-3CA5-4AAC-B43B-583F74C6C86E}" destId="{58C1A0B3-9AAA-4438-A82F-76A851923AC9}" srcOrd="1" destOrd="0" presId="urn:microsoft.com/office/officeart/2005/8/layout/hierarchy3"/>
    <dgm:cxn modelId="{D0E37563-A60A-4B6E-B9E0-7E892D3DEB72}" type="presParOf" srcId="{75D61731-CAF2-4A9E-97BE-11FB34D8EA00}" destId="{D60523AC-633A-4D87-A60D-24A0628EA898}" srcOrd="1" destOrd="0" presId="urn:microsoft.com/office/officeart/2005/8/layout/hierarchy3"/>
    <dgm:cxn modelId="{12F356DC-1683-42A3-A272-18D7723545C0}" type="presParOf" srcId="{D60523AC-633A-4D87-A60D-24A0628EA898}" destId="{0A6340B6-C0FC-4208-9499-3B027AB58FE2}" srcOrd="0" destOrd="0" presId="urn:microsoft.com/office/officeart/2005/8/layout/hierarchy3"/>
    <dgm:cxn modelId="{ED01484A-D56D-409D-9656-67B94270EBA2}" type="presParOf" srcId="{D60523AC-633A-4D87-A60D-24A0628EA898}" destId="{1FA07946-3D2F-4770-83E8-423EFA05ACC6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6E5AD72-33E0-49A3-A1EC-8ADD870ADBE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AEAE810-3C2A-4E88-ADAB-E1DB5C50B29C}">
      <dgm:prSet custT="1"/>
      <dgm:spPr/>
      <dgm:t>
        <a:bodyPr/>
        <a:lstStyle/>
        <a:p>
          <a:pPr algn="l" rtl="0"/>
          <a:r>
            <a:rPr lang="bg-BG" sz="2000" b="1" dirty="0">
              <a:solidFill>
                <a:schemeClr val="accent2">
                  <a:lumMod val="50000"/>
                </a:schemeClr>
              </a:solidFill>
            </a:rPr>
            <a:t>		</a:t>
          </a:r>
        </a:p>
        <a:p>
          <a:pPr algn="l" rtl="0"/>
          <a:endParaRPr lang="bg-BG" sz="2000" b="1" dirty="0">
            <a:solidFill>
              <a:schemeClr val="accent2">
                <a:lumMod val="50000"/>
              </a:schemeClr>
            </a:solidFill>
          </a:endParaRPr>
        </a:p>
        <a:p>
          <a:pPr algn="l" rtl="0"/>
          <a:r>
            <a:rPr lang="bg-BG" sz="2000" b="1" dirty="0">
              <a:solidFill>
                <a:schemeClr val="accent2">
                  <a:lumMod val="50000"/>
                </a:schemeClr>
              </a:solidFill>
            </a:rPr>
            <a:t>		</a:t>
          </a:r>
          <a:r>
            <a:rPr lang="bg-BG" sz="2000" b="1" dirty="0" smtClean="0">
              <a:solidFill>
                <a:schemeClr val="accent2">
                  <a:lumMod val="50000"/>
                </a:schemeClr>
              </a:solidFill>
            </a:rPr>
            <a:t>	</a:t>
          </a:r>
          <a:r>
            <a:rPr lang="bg-BG" sz="2000" b="1" dirty="0" smtClean="0">
              <a:solidFill>
                <a:schemeClr val="tx1"/>
              </a:solidFill>
            </a:rPr>
            <a:t>Срок </a:t>
          </a:r>
          <a:r>
            <a:rPr lang="bg-BG" sz="2000" b="1" dirty="0">
              <a:solidFill>
                <a:schemeClr val="tx1"/>
              </a:solidFill>
            </a:rPr>
            <a:t>за изпълнение на проектите</a:t>
          </a:r>
        </a:p>
        <a:p>
          <a:pPr algn="ctr" rtl="0"/>
          <a:r>
            <a:rPr lang="bg-BG" sz="2000" dirty="0">
              <a:solidFill>
                <a:schemeClr val="tx1"/>
              </a:solidFill>
              <a:effectLst/>
              <a:ea typeface="Calibri"/>
            </a:rPr>
            <a:t>Максималният срок за изпълнение на един проект е </a:t>
          </a:r>
          <a:r>
            <a:rPr lang="bg-BG" sz="2000" dirty="0" smtClean="0">
              <a:solidFill>
                <a:schemeClr val="tx1"/>
              </a:solidFill>
              <a:effectLst/>
              <a:ea typeface="Calibri"/>
            </a:rPr>
            <a:t>24 месеца за проекти със СМР и 12 месеца за проекти без СМР.</a:t>
          </a:r>
          <a:r>
            <a:rPr lang="bg-BG" sz="2000" dirty="0">
              <a:solidFill>
                <a:srgbClr val="FF0000"/>
              </a:solidFill>
              <a:effectLst/>
              <a:ea typeface="Calibri"/>
            </a:rPr>
            <a:t/>
          </a:r>
          <a:br>
            <a:rPr lang="bg-BG" sz="2000" dirty="0">
              <a:solidFill>
                <a:srgbClr val="FF0000"/>
              </a:solidFill>
              <a:effectLst/>
              <a:ea typeface="Calibri"/>
            </a:rPr>
          </a:br>
          <a:r>
            <a:rPr lang="bg-BG" sz="2000" b="1" dirty="0" smtClean="0">
              <a:solidFill>
                <a:schemeClr val="tx1"/>
              </a:solidFill>
              <a:effectLst/>
              <a:ea typeface="Calibri"/>
            </a:rPr>
            <a:t>Краен срок за кандидатстване:</a:t>
          </a:r>
        </a:p>
        <a:p>
          <a:pPr algn="ctr" rtl="0"/>
          <a:r>
            <a:rPr lang="bg-BG" sz="2000" dirty="0" smtClean="0">
              <a:solidFill>
                <a:schemeClr val="tx1"/>
              </a:solidFill>
              <a:effectLst/>
              <a:ea typeface="Calibri"/>
            </a:rPr>
            <a:t>90 дни от датата на откриване на прием</a:t>
          </a:r>
          <a:r>
            <a:rPr lang="bg-BG" sz="2000" dirty="0" smtClean="0">
              <a:solidFill>
                <a:schemeClr val="tx1"/>
              </a:solidFill>
              <a:effectLst/>
              <a:ea typeface="Calibri"/>
            </a:rPr>
            <a:t>:</a:t>
          </a:r>
        </a:p>
        <a:p>
          <a:pPr algn="ctr" rtl="0"/>
          <a:r>
            <a:rPr lang="ru-RU" sz="2000" dirty="0" err="1" smtClean="0">
              <a:solidFill>
                <a:schemeClr val="tx1"/>
              </a:solidFill>
              <a:effectLst/>
            </a:rPr>
            <a:t>Краен</a:t>
          </a:r>
          <a:r>
            <a:rPr lang="ru-RU" sz="2000" dirty="0" smtClean="0">
              <a:solidFill>
                <a:schemeClr val="tx1"/>
              </a:solidFill>
              <a:effectLst/>
            </a:rPr>
            <a:t> срок: 30.10.2019 г. 17:00 ч.</a:t>
          </a:r>
          <a:endParaRPr lang="bg-BG" sz="2000" b="1" dirty="0">
            <a:solidFill>
              <a:schemeClr val="accent2">
                <a:lumMod val="50000"/>
              </a:schemeClr>
            </a:solidFill>
          </a:endParaRPr>
        </a:p>
      </dgm:t>
    </dgm:pt>
    <dgm:pt modelId="{0202813D-F759-481F-B727-F89F76F2A458}" type="sibTrans" cxnId="{E6AC730A-A9B9-4B09-8E9E-5A6B0F315CFF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284F574-9F25-40D1-A74A-8C4B1F4C4E13}" type="parTrans" cxnId="{E6AC730A-A9B9-4B09-8E9E-5A6B0F315CFF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85A4920-3E7A-4EFD-9F9C-3ADE61B592AE}" type="pres">
      <dgm:prSet presAssocID="{A6E5AD72-33E0-49A3-A1EC-8ADD870ADBE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6DAC50E-94C4-4C8E-8B1D-5C93230EE2A1}" type="pres">
      <dgm:prSet presAssocID="{1AEAE810-3C2A-4E88-ADAB-E1DB5C50B29C}" presName="parentText" presStyleLbl="node1" presStyleIdx="0" presStyleCnt="1" custScaleY="38710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6AC730A-A9B9-4B09-8E9E-5A6B0F315CFF}" srcId="{A6E5AD72-33E0-49A3-A1EC-8ADD870ADBEC}" destId="{1AEAE810-3C2A-4E88-ADAB-E1DB5C50B29C}" srcOrd="0" destOrd="0" parTransId="{7284F574-9F25-40D1-A74A-8C4B1F4C4E13}" sibTransId="{0202813D-F759-481F-B727-F89F76F2A458}"/>
    <dgm:cxn modelId="{748B97A7-B7FC-4997-9833-2C147CD86F15}" type="presOf" srcId="{1AEAE810-3C2A-4E88-ADAB-E1DB5C50B29C}" destId="{06DAC50E-94C4-4C8E-8B1D-5C93230EE2A1}" srcOrd="0" destOrd="0" presId="urn:microsoft.com/office/officeart/2005/8/layout/vList2"/>
    <dgm:cxn modelId="{AAD3DB4E-5117-42AE-9175-D846C26F0774}" type="presOf" srcId="{A6E5AD72-33E0-49A3-A1EC-8ADD870ADBEC}" destId="{485A4920-3E7A-4EFD-9F9C-3ADE61B592AE}" srcOrd="0" destOrd="0" presId="urn:microsoft.com/office/officeart/2005/8/layout/vList2"/>
    <dgm:cxn modelId="{6842CEDF-B1B7-4F7E-A304-B4397EBABE6A}" type="presParOf" srcId="{485A4920-3E7A-4EFD-9F9C-3ADE61B592AE}" destId="{06DAC50E-94C4-4C8E-8B1D-5C93230EE2A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5E07F3-A8A9-4A53-B1CC-920D064BA650}">
      <dsp:nvSpPr>
        <dsp:cNvPr id="0" name=""/>
        <dsp:cNvSpPr/>
      </dsp:nvSpPr>
      <dsp:spPr>
        <a:xfrm>
          <a:off x="1941" y="719305"/>
          <a:ext cx="2518171" cy="12590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Общ финансов ресурс на мярката</a:t>
          </a:r>
        </a:p>
      </dsp:txBody>
      <dsp:txXfrm>
        <a:off x="38818" y="756182"/>
        <a:ext cx="2444417" cy="1185331"/>
      </dsp:txXfrm>
    </dsp:sp>
    <dsp:sp modelId="{1E27F0EE-3A3A-4B4E-9017-97F788454686}">
      <dsp:nvSpPr>
        <dsp:cNvPr id="0" name=""/>
        <dsp:cNvSpPr/>
      </dsp:nvSpPr>
      <dsp:spPr>
        <a:xfrm>
          <a:off x="253758" y="1978391"/>
          <a:ext cx="251817" cy="9443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4314"/>
              </a:lnTo>
              <a:lnTo>
                <a:pt x="251817" y="9443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F91C23-BD0A-4BED-AD22-BB49EE217CAD}">
      <dsp:nvSpPr>
        <dsp:cNvPr id="0" name=""/>
        <dsp:cNvSpPr/>
      </dsp:nvSpPr>
      <dsp:spPr>
        <a:xfrm>
          <a:off x="505575" y="2293162"/>
          <a:ext cx="2341053" cy="12590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b="0" kern="1200" dirty="0">
              <a:effectLst/>
            </a:rPr>
            <a:t>  </a:t>
          </a:r>
          <a:r>
            <a:rPr lang="en-US" sz="2000" kern="1200" dirty="0" smtClean="0"/>
            <a:t>2 765 145 </a:t>
          </a:r>
          <a:r>
            <a:rPr lang="bg-BG" sz="2000" b="0" kern="1200" dirty="0" smtClean="0">
              <a:effectLst/>
            </a:rPr>
            <a:t>лв.</a:t>
          </a:r>
          <a:endParaRPr lang="bg-BG" sz="2000" b="0" kern="1200" dirty="0">
            <a:effectLst/>
          </a:endParaRPr>
        </a:p>
      </dsp:txBody>
      <dsp:txXfrm>
        <a:off x="542452" y="2330039"/>
        <a:ext cx="2267299" cy="1185331"/>
      </dsp:txXfrm>
    </dsp:sp>
    <dsp:sp modelId="{11ED4CF4-FBFD-4517-A1EF-69D0A6C08E5E}">
      <dsp:nvSpPr>
        <dsp:cNvPr id="0" name=""/>
        <dsp:cNvSpPr/>
      </dsp:nvSpPr>
      <dsp:spPr>
        <a:xfrm>
          <a:off x="3149655" y="719305"/>
          <a:ext cx="2518171" cy="12590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Европейски фонд за морско дело и рибарство</a:t>
          </a:r>
        </a:p>
      </dsp:txBody>
      <dsp:txXfrm>
        <a:off x="3186532" y="756182"/>
        <a:ext cx="2444417" cy="1185331"/>
      </dsp:txXfrm>
    </dsp:sp>
    <dsp:sp modelId="{5910DB86-F47B-49ED-A497-421A5A84A180}">
      <dsp:nvSpPr>
        <dsp:cNvPr id="0" name=""/>
        <dsp:cNvSpPr/>
      </dsp:nvSpPr>
      <dsp:spPr>
        <a:xfrm>
          <a:off x="3401473" y="1978391"/>
          <a:ext cx="251817" cy="9443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4314"/>
              </a:lnTo>
              <a:lnTo>
                <a:pt x="251817" y="9443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5F3FD7-EC28-495A-BE97-3B2E91EFFFEF}">
      <dsp:nvSpPr>
        <dsp:cNvPr id="0" name=""/>
        <dsp:cNvSpPr/>
      </dsp:nvSpPr>
      <dsp:spPr>
        <a:xfrm>
          <a:off x="3653290" y="2293162"/>
          <a:ext cx="2341053" cy="12590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/>
            <a:t>2 073 858 </a:t>
          </a:r>
          <a:r>
            <a:rPr lang="bg-BG" sz="2000" b="0" kern="1200" dirty="0" smtClean="0">
              <a:effectLst/>
            </a:rPr>
            <a:t>лв.</a:t>
          </a:r>
          <a:endParaRPr lang="bg-BG" sz="2000" b="0" kern="1200" dirty="0">
            <a:effectLst/>
          </a:endParaRPr>
        </a:p>
      </dsp:txBody>
      <dsp:txXfrm>
        <a:off x="3690167" y="2330039"/>
        <a:ext cx="2267299" cy="1185331"/>
      </dsp:txXfrm>
    </dsp:sp>
    <dsp:sp modelId="{FF524978-21EE-4D74-85ED-D7386FEEDB3D}">
      <dsp:nvSpPr>
        <dsp:cNvPr id="0" name=""/>
        <dsp:cNvSpPr/>
      </dsp:nvSpPr>
      <dsp:spPr>
        <a:xfrm>
          <a:off x="6297370" y="719305"/>
          <a:ext cx="2518171" cy="12590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Национално съфинансиране</a:t>
          </a:r>
        </a:p>
      </dsp:txBody>
      <dsp:txXfrm>
        <a:off x="6334247" y="756182"/>
        <a:ext cx="2444417" cy="1185331"/>
      </dsp:txXfrm>
    </dsp:sp>
    <dsp:sp modelId="{D07C3030-7B18-408E-B7E5-33C949B26F82}">
      <dsp:nvSpPr>
        <dsp:cNvPr id="0" name=""/>
        <dsp:cNvSpPr/>
      </dsp:nvSpPr>
      <dsp:spPr>
        <a:xfrm>
          <a:off x="6549187" y="1978391"/>
          <a:ext cx="251817" cy="9443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4314"/>
              </a:lnTo>
              <a:lnTo>
                <a:pt x="251817" y="9443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565E5E-55CE-4811-BB5D-E0A9C3E89C4B}">
      <dsp:nvSpPr>
        <dsp:cNvPr id="0" name=""/>
        <dsp:cNvSpPr/>
      </dsp:nvSpPr>
      <dsp:spPr>
        <a:xfrm>
          <a:off x="6801005" y="2293162"/>
          <a:ext cx="2341053" cy="12590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/>
            <a:t>691 287 </a:t>
          </a:r>
          <a:r>
            <a:rPr lang="bg-BG" sz="2000" b="0" kern="1200" dirty="0" smtClean="0">
              <a:effectLst/>
            </a:rPr>
            <a:t>лв.</a:t>
          </a:r>
          <a:endParaRPr lang="bg-BG" sz="2000" b="0" kern="1200" dirty="0">
            <a:effectLst/>
          </a:endParaRPr>
        </a:p>
      </dsp:txBody>
      <dsp:txXfrm>
        <a:off x="6837882" y="2330039"/>
        <a:ext cx="2267299" cy="11853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A4745E-5B4E-4201-B07A-1A8F192EC128}">
      <dsp:nvSpPr>
        <dsp:cNvPr id="0" name=""/>
        <dsp:cNvSpPr/>
      </dsp:nvSpPr>
      <dsp:spPr>
        <a:xfrm>
          <a:off x="-5905350" y="-902659"/>
          <a:ext cx="7021944" cy="7021944"/>
        </a:xfrm>
        <a:prstGeom prst="blockArc">
          <a:avLst>
            <a:gd name="adj1" fmla="val 18900000"/>
            <a:gd name="adj2" fmla="val 2700000"/>
            <a:gd name="adj3" fmla="val 308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B80363-FB21-46B6-9687-730C4985362D}">
      <dsp:nvSpPr>
        <dsp:cNvPr id="0" name=""/>
        <dsp:cNvSpPr/>
      </dsp:nvSpPr>
      <dsp:spPr>
        <a:xfrm>
          <a:off x="567209" y="238594"/>
          <a:ext cx="8510354" cy="11274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7005" tIns="45720" rIns="45720" bIns="4572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Максимален интензитет на помощта за </a:t>
          </a:r>
          <a:r>
            <a:rPr lang="ru-RU" sz="1800" kern="1200" dirty="0" smtClean="0"/>
            <a:t>малки </a:t>
          </a:r>
          <a:r>
            <a:rPr lang="ru-RU" sz="1800" kern="1200" dirty="0"/>
            <a:t>и средни предприятия – 50</a:t>
          </a:r>
          <a:r>
            <a:rPr lang="ru-RU" sz="1800" kern="1200" dirty="0" smtClean="0"/>
            <a:t>%</a:t>
          </a: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 smtClean="0"/>
            <a:t>* </a:t>
          </a:r>
          <a:r>
            <a:rPr lang="bg-BG" sz="1800" kern="1200" dirty="0"/>
            <a:t>Предприятия, които попадат извън определението за </a:t>
          </a:r>
          <a:r>
            <a:rPr lang="bg-BG" sz="1800" kern="1200" dirty="0" smtClean="0"/>
            <a:t>МСП</a:t>
          </a:r>
          <a:r>
            <a:rPr lang="en-US" sz="1800" kern="1200" dirty="0" smtClean="0"/>
            <a:t> - </a:t>
          </a:r>
          <a:r>
            <a:rPr lang="bg-BG" sz="1800" kern="1200" dirty="0" smtClean="0"/>
            <a:t>30%.</a:t>
          </a:r>
          <a:endParaRPr lang="bg-BG" sz="1800" kern="1200" dirty="0"/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67209" y="238594"/>
        <a:ext cx="8510354" cy="1127444"/>
      </dsp:txXfrm>
    </dsp:sp>
    <dsp:sp modelId="{896C08CC-A098-4711-8E8D-0E4267606F91}">
      <dsp:nvSpPr>
        <dsp:cNvPr id="0" name=""/>
        <dsp:cNvSpPr/>
      </dsp:nvSpPr>
      <dsp:spPr>
        <a:xfrm>
          <a:off x="79542" y="300738"/>
          <a:ext cx="1003156" cy="10031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0210B1-9DB5-4C47-B525-7E9C92E4EE91}">
      <dsp:nvSpPr>
        <dsp:cNvPr id="0" name=""/>
        <dsp:cNvSpPr/>
      </dsp:nvSpPr>
      <dsp:spPr>
        <a:xfrm>
          <a:off x="962126" y="1529938"/>
          <a:ext cx="8022425" cy="9597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7005" tIns="45720" rIns="45720" bIns="4572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/>
            <a:t>Минималният размер на допустимата безвъзмездна помощ за проект 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/>
            <a:t>е </a:t>
          </a:r>
          <a:r>
            <a:rPr lang="en-US" sz="1800" kern="1200" dirty="0" smtClean="0"/>
            <a:t>20</a:t>
          </a:r>
          <a:r>
            <a:rPr lang="bg-BG" sz="1800" kern="1200" dirty="0" smtClean="0"/>
            <a:t> </a:t>
          </a:r>
          <a:r>
            <a:rPr lang="bg-BG" sz="1800" kern="1200" dirty="0"/>
            <a:t>000 лв.</a:t>
          </a:r>
        </a:p>
      </dsp:txBody>
      <dsp:txXfrm>
        <a:off x="962126" y="1529938"/>
        <a:ext cx="8022425" cy="959796"/>
      </dsp:txXfrm>
    </dsp:sp>
    <dsp:sp modelId="{EDC8207A-2C28-4186-8E11-D3AFE307CC92}">
      <dsp:nvSpPr>
        <dsp:cNvPr id="0" name=""/>
        <dsp:cNvSpPr/>
      </dsp:nvSpPr>
      <dsp:spPr>
        <a:xfrm>
          <a:off x="539649" y="1504735"/>
          <a:ext cx="1003156" cy="10031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926468-5C77-4308-88F0-2D001AD02AF2}">
      <dsp:nvSpPr>
        <dsp:cNvPr id="0" name=""/>
        <dsp:cNvSpPr/>
      </dsp:nvSpPr>
      <dsp:spPr>
        <a:xfrm>
          <a:off x="1041227" y="2809048"/>
          <a:ext cx="8022425" cy="8025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7005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/>
            <a:t>Максималният размер на допустимата безвъзмездна финансова помощ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/>
            <a:t>за проект е  </a:t>
          </a:r>
          <a:r>
            <a:rPr lang="en-US" sz="1800" kern="1200" smtClean="0"/>
            <a:t>1 000 </a:t>
          </a:r>
          <a:r>
            <a:rPr lang="en-US" sz="1800" kern="1200" dirty="0" smtClean="0"/>
            <a:t>000 </a:t>
          </a:r>
          <a:r>
            <a:rPr lang="bg-BG" sz="1800" kern="1200" dirty="0" smtClean="0"/>
            <a:t>лв</a:t>
          </a:r>
          <a:r>
            <a:rPr lang="bg-BG" sz="1800" kern="1200" dirty="0"/>
            <a:t>. </a:t>
          </a:r>
          <a:endParaRPr lang="en-US" sz="1800" kern="1200" dirty="0"/>
        </a:p>
      </dsp:txBody>
      <dsp:txXfrm>
        <a:off x="1041227" y="2809048"/>
        <a:ext cx="8022425" cy="802525"/>
      </dsp:txXfrm>
    </dsp:sp>
    <dsp:sp modelId="{7A250F27-7D97-4D28-9D77-A22EC318C87C}">
      <dsp:nvSpPr>
        <dsp:cNvPr id="0" name=""/>
        <dsp:cNvSpPr/>
      </dsp:nvSpPr>
      <dsp:spPr>
        <a:xfrm>
          <a:off x="539649" y="2708732"/>
          <a:ext cx="1003156" cy="10031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FB4FF2-C336-49D2-A608-CF21C8332136}">
      <dsp:nvSpPr>
        <dsp:cNvPr id="0" name=""/>
        <dsp:cNvSpPr/>
      </dsp:nvSpPr>
      <dsp:spPr>
        <a:xfrm>
          <a:off x="581121" y="4013045"/>
          <a:ext cx="8482531" cy="8025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7005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 smtClean="0"/>
            <a:t>Кандидатите могат да подават само по едно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 smtClean="0"/>
            <a:t>проектно предложение </a:t>
          </a:r>
          <a:endParaRPr lang="en-US" sz="1800" kern="1200" dirty="0"/>
        </a:p>
      </dsp:txBody>
      <dsp:txXfrm>
        <a:off x="581121" y="4013045"/>
        <a:ext cx="8482531" cy="802525"/>
      </dsp:txXfrm>
    </dsp:sp>
    <dsp:sp modelId="{2B4C62DE-CFDC-427D-AE22-F7117F5CD3A8}">
      <dsp:nvSpPr>
        <dsp:cNvPr id="0" name=""/>
        <dsp:cNvSpPr/>
      </dsp:nvSpPr>
      <dsp:spPr>
        <a:xfrm>
          <a:off x="79542" y="3912729"/>
          <a:ext cx="1003156" cy="10031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2782CF-984F-4BE3-9183-40ADB84B5540}">
      <dsp:nvSpPr>
        <dsp:cNvPr id="0" name=""/>
        <dsp:cNvSpPr/>
      </dsp:nvSpPr>
      <dsp:spPr>
        <a:xfrm>
          <a:off x="0" y="0"/>
          <a:ext cx="1980702" cy="8667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Допустими разходи:</a:t>
          </a:r>
        </a:p>
      </dsp:txBody>
      <dsp:txXfrm>
        <a:off x="25386" y="25386"/>
        <a:ext cx="1929930" cy="815978"/>
      </dsp:txXfrm>
    </dsp:sp>
    <dsp:sp modelId="{0A6340B6-C0FC-4208-9499-3B027AB58FE2}">
      <dsp:nvSpPr>
        <dsp:cNvPr id="0" name=""/>
        <dsp:cNvSpPr/>
      </dsp:nvSpPr>
      <dsp:spPr>
        <a:xfrm>
          <a:off x="198070" y="866750"/>
          <a:ext cx="206003" cy="17557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5721"/>
              </a:lnTo>
              <a:lnTo>
                <a:pt x="206003" y="17557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A07946-3D2F-4770-83E8-423EFA05ACC6}">
      <dsp:nvSpPr>
        <dsp:cNvPr id="0" name=""/>
        <dsp:cNvSpPr/>
      </dsp:nvSpPr>
      <dsp:spPr>
        <a:xfrm>
          <a:off x="404074" y="1494760"/>
          <a:ext cx="8665652" cy="22554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/>
            <a:t>Разходи</a:t>
          </a:r>
          <a:r>
            <a:rPr lang="bg-BG" sz="2000" kern="1200" dirty="0"/>
            <a:t>, извършени от кандидата преди </a:t>
          </a:r>
          <a:r>
            <a:rPr lang="bg-BG" sz="2000" kern="1200" dirty="0" smtClean="0"/>
            <a:t>кандидатстване:</a:t>
          </a:r>
          <a:endParaRPr lang="bg-BG" sz="2000" b="0" kern="1200" dirty="0">
            <a:effectLst/>
          </a:endParaRPr>
        </a:p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b="0" kern="1200" dirty="0">
              <a:effectLst/>
            </a:rPr>
            <a:t>- разходи за </a:t>
          </a:r>
          <a:r>
            <a:rPr lang="bg-BG" sz="2000" kern="1200" dirty="0"/>
            <a:t>закупуване на ноу-хау, патентни права и </a:t>
          </a:r>
          <a:r>
            <a:rPr lang="bg-BG" sz="2000" kern="1200" dirty="0" smtClean="0"/>
            <a:t>лицензи;</a:t>
          </a:r>
          <a:endParaRPr lang="bg-BG" sz="2000" kern="1200" dirty="0"/>
        </a:p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/>
            <a:t>- подготовка </a:t>
          </a:r>
          <a:r>
            <a:rPr lang="bg-BG" sz="2000" kern="1200" dirty="0"/>
            <a:t>и изпълнение на проекта, оценки и </a:t>
          </a:r>
          <a:r>
            <a:rPr lang="bg-BG" sz="2000" kern="1200" dirty="0" smtClean="0"/>
            <a:t>анализи,технологичен проект и инженерни проучвания, до 5</a:t>
          </a:r>
          <a:r>
            <a:rPr lang="en-US" sz="2000" kern="1200" dirty="0" smtClean="0"/>
            <a:t>%</a:t>
          </a:r>
          <a:r>
            <a:rPr lang="bg-BG" sz="2000" kern="1200" dirty="0" smtClean="0"/>
            <a:t>;</a:t>
          </a:r>
          <a:endParaRPr lang="en-US" sz="2000" kern="1200" dirty="0" smtClean="0"/>
        </a:p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- </a:t>
          </a:r>
          <a:r>
            <a:rPr lang="bg-BG" sz="2000" kern="1200" dirty="0" smtClean="0"/>
            <a:t>закупуване на земя – до 10%;</a:t>
          </a:r>
          <a:endParaRPr lang="bg-BG" sz="2000" b="0" kern="1200" dirty="0">
            <a:effectLst/>
          </a:endParaRPr>
        </a:p>
      </dsp:txBody>
      <dsp:txXfrm>
        <a:off x="470133" y="1560819"/>
        <a:ext cx="8533534" cy="2123304"/>
      </dsp:txXfrm>
    </dsp:sp>
    <dsp:sp modelId="{5FBE9ED9-29DF-4633-A2E7-32527D1057C8}">
      <dsp:nvSpPr>
        <dsp:cNvPr id="0" name=""/>
        <dsp:cNvSpPr/>
      </dsp:nvSpPr>
      <dsp:spPr>
        <a:xfrm>
          <a:off x="198070" y="866750"/>
          <a:ext cx="230824" cy="35264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26464"/>
              </a:lnTo>
              <a:lnTo>
                <a:pt x="230824" y="35264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B7D4D9-7ABD-43F8-AD99-2D13813A3F05}">
      <dsp:nvSpPr>
        <dsp:cNvPr id="0" name=""/>
        <dsp:cNvSpPr/>
      </dsp:nvSpPr>
      <dsp:spPr>
        <a:xfrm>
          <a:off x="428895" y="3987529"/>
          <a:ext cx="8429747" cy="8113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>
              <a:effectLst/>
            </a:rPr>
            <a:t>- </a:t>
          </a:r>
          <a:r>
            <a:rPr lang="bg-BG" sz="2000" kern="1200" dirty="0" smtClean="0"/>
            <a:t>строително-монтажни работи</a:t>
          </a:r>
          <a:r>
            <a:rPr lang="bg-BG" sz="2000" kern="1200" dirty="0" smtClean="0">
              <a:effectLst/>
            </a:rPr>
            <a:t> </a:t>
          </a:r>
          <a:endParaRPr lang="bg-BG" sz="2000" kern="1200" dirty="0">
            <a:effectLst/>
          </a:endParaRPr>
        </a:p>
      </dsp:txBody>
      <dsp:txXfrm>
        <a:off x="452659" y="4011293"/>
        <a:ext cx="8382219" cy="76384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2782CF-984F-4BE3-9183-40ADB84B5540}">
      <dsp:nvSpPr>
        <dsp:cNvPr id="0" name=""/>
        <dsp:cNvSpPr/>
      </dsp:nvSpPr>
      <dsp:spPr>
        <a:xfrm>
          <a:off x="5940" y="0"/>
          <a:ext cx="2004198" cy="8770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Допустими разходи:</a:t>
          </a:r>
        </a:p>
      </dsp:txBody>
      <dsp:txXfrm>
        <a:off x="31627" y="25687"/>
        <a:ext cx="1952824" cy="825657"/>
      </dsp:txXfrm>
    </dsp:sp>
    <dsp:sp modelId="{0A6340B6-C0FC-4208-9499-3B027AB58FE2}">
      <dsp:nvSpPr>
        <dsp:cNvPr id="0" name=""/>
        <dsp:cNvSpPr/>
      </dsp:nvSpPr>
      <dsp:spPr>
        <a:xfrm>
          <a:off x="206360" y="877031"/>
          <a:ext cx="185429" cy="675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5773"/>
              </a:lnTo>
              <a:lnTo>
                <a:pt x="185429" y="6757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A07946-3D2F-4770-83E8-423EFA05ACC6}">
      <dsp:nvSpPr>
        <dsp:cNvPr id="0" name=""/>
        <dsp:cNvSpPr/>
      </dsp:nvSpPr>
      <dsp:spPr>
        <a:xfrm>
          <a:off x="391789" y="1081724"/>
          <a:ext cx="8664298" cy="9421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/>
            <a:t>- независим строителен надзор, авторски надзор и инвеститорски контрол</a:t>
          </a:r>
          <a:r>
            <a:rPr lang="en-US" sz="2000" kern="1200" dirty="0" smtClean="0"/>
            <a:t>, </a:t>
          </a:r>
          <a:r>
            <a:rPr lang="bg-BG" sz="2000" kern="1200" dirty="0" smtClean="0"/>
            <a:t>разходи за управление и отчитане – до 2% от разходите за СМР </a:t>
          </a:r>
          <a:endParaRPr lang="bg-BG" sz="2000" b="0" kern="1200" dirty="0">
            <a:effectLst/>
          </a:endParaRPr>
        </a:p>
      </dsp:txBody>
      <dsp:txXfrm>
        <a:off x="419384" y="1109319"/>
        <a:ext cx="8609108" cy="886972"/>
      </dsp:txXfrm>
    </dsp:sp>
    <dsp:sp modelId="{5FBE9ED9-29DF-4633-A2E7-32527D1057C8}">
      <dsp:nvSpPr>
        <dsp:cNvPr id="0" name=""/>
        <dsp:cNvSpPr/>
      </dsp:nvSpPr>
      <dsp:spPr>
        <a:xfrm>
          <a:off x="206360" y="877031"/>
          <a:ext cx="198666" cy="17530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3053"/>
              </a:lnTo>
              <a:lnTo>
                <a:pt x="198666" y="17530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B7D4D9-7ABD-43F8-AD99-2D13813A3F05}">
      <dsp:nvSpPr>
        <dsp:cNvPr id="0" name=""/>
        <dsp:cNvSpPr/>
      </dsp:nvSpPr>
      <dsp:spPr>
        <a:xfrm>
          <a:off x="405027" y="2180528"/>
          <a:ext cx="8647161" cy="8991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>
              <a:effectLst/>
            </a:rPr>
            <a:t>- </a:t>
          </a:r>
          <a:r>
            <a:rPr lang="bg-BG" sz="2000" kern="1200" dirty="0" smtClean="0"/>
            <a:t>закупуване на нови машини и оборудване, включително компютърно и софтуер, придобити и чрез финансов лизинг.</a:t>
          </a:r>
          <a:endParaRPr lang="bg-BG" sz="2000" kern="1200" dirty="0">
            <a:effectLst/>
          </a:endParaRPr>
        </a:p>
      </dsp:txBody>
      <dsp:txXfrm>
        <a:off x="431361" y="2206862"/>
        <a:ext cx="8594493" cy="846445"/>
      </dsp:txXfrm>
    </dsp:sp>
    <dsp:sp modelId="{0C287135-A101-4104-9A7E-5E5C0912F0D1}">
      <dsp:nvSpPr>
        <dsp:cNvPr id="0" name=""/>
        <dsp:cNvSpPr/>
      </dsp:nvSpPr>
      <dsp:spPr>
        <a:xfrm>
          <a:off x="206360" y="877031"/>
          <a:ext cx="197956" cy="29018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01811"/>
              </a:lnTo>
              <a:lnTo>
                <a:pt x="197956" y="29018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6E5B0B-D2D5-4345-8DA1-BD72FCF46290}">
      <dsp:nvSpPr>
        <dsp:cNvPr id="0" name=""/>
        <dsp:cNvSpPr/>
      </dsp:nvSpPr>
      <dsp:spPr>
        <a:xfrm>
          <a:off x="404317" y="3181173"/>
          <a:ext cx="8664298" cy="11953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b="0" kern="1200" dirty="0" smtClean="0">
              <a:effectLst/>
            </a:rPr>
            <a:t>- </a:t>
          </a:r>
          <a:r>
            <a:rPr lang="bg-BG" sz="2000" kern="1200" dirty="0" smtClean="0"/>
            <a:t>специализирана складова техника и складови транспортни средства (електрокари и мотокари, теглителна техника, транспалетни колички и хладилни контейнери), включително придобити чрез финансов лизинг</a:t>
          </a:r>
          <a:endParaRPr lang="bg-BG" sz="2000" b="0" kern="1200" dirty="0">
            <a:effectLst/>
          </a:endParaRPr>
        </a:p>
      </dsp:txBody>
      <dsp:txXfrm>
        <a:off x="439327" y="3216183"/>
        <a:ext cx="8594278" cy="112531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2782CF-984F-4BE3-9183-40ADB84B5540}">
      <dsp:nvSpPr>
        <dsp:cNvPr id="0" name=""/>
        <dsp:cNvSpPr/>
      </dsp:nvSpPr>
      <dsp:spPr>
        <a:xfrm>
          <a:off x="32023" y="803267"/>
          <a:ext cx="2121678" cy="9284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Допустими разходи:</a:t>
          </a:r>
        </a:p>
      </dsp:txBody>
      <dsp:txXfrm>
        <a:off x="59216" y="830460"/>
        <a:ext cx="2067292" cy="874054"/>
      </dsp:txXfrm>
    </dsp:sp>
    <dsp:sp modelId="{5FBE9ED9-29DF-4633-A2E7-32527D1057C8}">
      <dsp:nvSpPr>
        <dsp:cNvPr id="0" name=""/>
        <dsp:cNvSpPr/>
      </dsp:nvSpPr>
      <dsp:spPr>
        <a:xfrm>
          <a:off x="244191" y="1731707"/>
          <a:ext cx="182761" cy="3117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1724"/>
              </a:lnTo>
              <a:lnTo>
                <a:pt x="182761" y="3117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B7D4D9-7ABD-43F8-AD99-2D13813A3F05}">
      <dsp:nvSpPr>
        <dsp:cNvPr id="0" name=""/>
        <dsp:cNvSpPr/>
      </dsp:nvSpPr>
      <dsp:spPr>
        <a:xfrm>
          <a:off x="426953" y="1750914"/>
          <a:ext cx="8643567" cy="5850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>
              <a:effectLst/>
            </a:rPr>
            <a:t>- </a:t>
          </a:r>
          <a:r>
            <a:rPr lang="bg-BG" sz="2000" kern="1200" dirty="0" smtClean="0"/>
            <a:t>закупуване на земя – до 10%</a:t>
          </a:r>
          <a:endParaRPr lang="bg-BG" sz="2000" kern="1200" dirty="0">
            <a:effectLst/>
          </a:endParaRPr>
        </a:p>
      </dsp:txBody>
      <dsp:txXfrm>
        <a:off x="444088" y="1768049"/>
        <a:ext cx="8609297" cy="550765"/>
      </dsp:txXfrm>
    </dsp:sp>
    <dsp:sp modelId="{0C287135-A101-4104-9A7E-5E5C0912F0D1}">
      <dsp:nvSpPr>
        <dsp:cNvPr id="0" name=""/>
        <dsp:cNvSpPr/>
      </dsp:nvSpPr>
      <dsp:spPr>
        <a:xfrm>
          <a:off x="244191" y="1731707"/>
          <a:ext cx="182284" cy="13066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6644"/>
              </a:lnTo>
              <a:lnTo>
                <a:pt x="182284" y="130664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6E5B0B-D2D5-4345-8DA1-BD72FCF46290}">
      <dsp:nvSpPr>
        <dsp:cNvPr id="0" name=""/>
        <dsp:cNvSpPr/>
      </dsp:nvSpPr>
      <dsp:spPr>
        <a:xfrm>
          <a:off x="426476" y="2443433"/>
          <a:ext cx="8626818" cy="11898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b="0" kern="1200" dirty="0" smtClean="0">
              <a:effectLst/>
            </a:rPr>
            <a:t>- </a:t>
          </a:r>
          <a:r>
            <a:rPr lang="bg-BG" sz="2000" kern="1200" dirty="0" smtClean="0"/>
            <a:t>инвестиции във възобновяеми енергийни източници (ВЕИ) за получаване на топлинна и/или електроенергия, необходими и пряко  свързани с производствената дейност на кандидата</a:t>
          </a:r>
          <a:endParaRPr lang="bg-BG" sz="2000" b="0" kern="1200" dirty="0">
            <a:effectLst/>
          </a:endParaRPr>
        </a:p>
      </dsp:txBody>
      <dsp:txXfrm>
        <a:off x="461325" y="2478282"/>
        <a:ext cx="8557120" cy="112014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2782CF-984F-4BE3-9183-40ADB84B5540}">
      <dsp:nvSpPr>
        <dsp:cNvPr id="0" name=""/>
        <dsp:cNvSpPr/>
      </dsp:nvSpPr>
      <dsp:spPr>
        <a:xfrm>
          <a:off x="107509" y="266069"/>
          <a:ext cx="2004198" cy="8770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Допустими разходи:</a:t>
          </a:r>
        </a:p>
      </dsp:txBody>
      <dsp:txXfrm>
        <a:off x="133196" y="291756"/>
        <a:ext cx="1952824" cy="825657"/>
      </dsp:txXfrm>
    </dsp:sp>
    <dsp:sp modelId="{0A6340B6-C0FC-4208-9499-3B027AB58FE2}">
      <dsp:nvSpPr>
        <dsp:cNvPr id="0" name=""/>
        <dsp:cNvSpPr/>
      </dsp:nvSpPr>
      <dsp:spPr>
        <a:xfrm>
          <a:off x="262209" y="1143100"/>
          <a:ext cx="91440" cy="7032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03262"/>
              </a:lnTo>
              <a:lnTo>
                <a:pt x="122024" y="7032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A07946-3D2F-4770-83E8-423EFA05ACC6}">
      <dsp:nvSpPr>
        <dsp:cNvPr id="0" name=""/>
        <dsp:cNvSpPr/>
      </dsp:nvSpPr>
      <dsp:spPr>
        <a:xfrm>
          <a:off x="384233" y="1274175"/>
          <a:ext cx="8647584" cy="11443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>
              <a:effectLst/>
            </a:rPr>
            <a:t>- </a:t>
          </a:r>
          <a:r>
            <a:rPr lang="bg-BG" sz="2000" kern="1200" dirty="0" smtClean="0"/>
            <a:t>въвеждане на системи за контрол на качеството, безопасни условия на труд и опазване  на  околната среда и водите и достигане на съответствие с международно признати стандарти – до 1%</a:t>
          </a:r>
          <a:endParaRPr lang="bg-BG" sz="2000" b="0" kern="1200" dirty="0">
            <a:effectLst/>
          </a:endParaRPr>
        </a:p>
      </dsp:txBody>
      <dsp:txXfrm>
        <a:off x="417751" y="1307693"/>
        <a:ext cx="8580548" cy="1077339"/>
      </dsp:txXfrm>
    </dsp:sp>
    <dsp:sp modelId="{5FBE9ED9-29DF-4633-A2E7-32527D1057C8}">
      <dsp:nvSpPr>
        <dsp:cNvPr id="0" name=""/>
        <dsp:cNvSpPr/>
      </dsp:nvSpPr>
      <dsp:spPr>
        <a:xfrm>
          <a:off x="307929" y="1143100"/>
          <a:ext cx="98488" cy="1861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1289"/>
              </a:lnTo>
              <a:lnTo>
                <a:pt x="98488" y="18612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B7D4D9-7ABD-43F8-AD99-2D13813A3F05}">
      <dsp:nvSpPr>
        <dsp:cNvPr id="0" name=""/>
        <dsp:cNvSpPr/>
      </dsp:nvSpPr>
      <dsp:spPr>
        <a:xfrm>
          <a:off x="406417" y="2570318"/>
          <a:ext cx="8647055" cy="8681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>
              <a:effectLst/>
            </a:rPr>
            <a:t>- </a:t>
          </a:r>
          <a:r>
            <a:rPr lang="bg-BG" sz="2000" kern="1200" dirty="0" smtClean="0"/>
            <a:t>обучение на персонала, зает с производствената дейност, пряко свързано с предвидената инвестиция – до 1 </a:t>
          </a:r>
          <a:endParaRPr lang="bg-BG" sz="2000" kern="1200" dirty="0">
            <a:effectLst/>
          </a:endParaRPr>
        </a:p>
      </dsp:txBody>
      <dsp:txXfrm>
        <a:off x="431844" y="2595745"/>
        <a:ext cx="8596201" cy="817290"/>
      </dsp:txXfrm>
    </dsp:sp>
    <dsp:sp modelId="{0C287135-A101-4104-9A7E-5E5C0912F0D1}">
      <dsp:nvSpPr>
        <dsp:cNvPr id="0" name=""/>
        <dsp:cNvSpPr/>
      </dsp:nvSpPr>
      <dsp:spPr>
        <a:xfrm>
          <a:off x="262209" y="1143100"/>
          <a:ext cx="91440" cy="31345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34525"/>
              </a:lnTo>
              <a:lnTo>
                <a:pt x="135065" y="313452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6E5B0B-D2D5-4345-8DA1-BD72FCF46290}">
      <dsp:nvSpPr>
        <dsp:cNvPr id="0" name=""/>
        <dsp:cNvSpPr/>
      </dsp:nvSpPr>
      <dsp:spPr>
        <a:xfrm>
          <a:off x="397275" y="3650441"/>
          <a:ext cx="8664298" cy="12543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b="0" kern="1200" dirty="0" smtClean="0">
              <a:effectLst/>
            </a:rPr>
            <a:t>- </a:t>
          </a:r>
          <a:r>
            <a:rPr lang="bg-BG" sz="2000" kern="1200" dirty="0" smtClean="0"/>
            <a:t>инвестиции в пречиствателни съоръжения за отпадни води и оборудване, свързано с опазването на околната среда, включително придобити чрез финансов лизинг, пряко свързани с производствената дейност по проекта</a:t>
          </a:r>
          <a:endParaRPr lang="bg-BG" sz="2000" b="0" kern="1200" dirty="0">
            <a:effectLst/>
          </a:endParaRPr>
        </a:p>
      </dsp:txBody>
      <dsp:txXfrm>
        <a:off x="434014" y="3687180"/>
        <a:ext cx="8590820" cy="118089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2782CF-984F-4BE3-9183-40ADB84B5540}">
      <dsp:nvSpPr>
        <dsp:cNvPr id="0" name=""/>
        <dsp:cNvSpPr/>
      </dsp:nvSpPr>
      <dsp:spPr>
        <a:xfrm>
          <a:off x="105504" y="1496382"/>
          <a:ext cx="2008897" cy="8790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Допустими разходи:</a:t>
          </a:r>
        </a:p>
      </dsp:txBody>
      <dsp:txXfrm>
        <a:off x="131252" y="1522130"/>
        <a:ext cx="1957401" cy="827592"/>
      </dsp:txXfrm>
    </dsp:sp>
    <dsp:sp modelId="{0A6340B6-C0FC-4208-9499-3B027AB58FE2}">
      <dsp:nvSpPr>
        <dsp:cNvPr id="0" name=""/>
        <dsp:cNvSpPr/>
      </dsp:nvSpPr>
      <dsp:spPr>
        <a:xfrm>
          <a:off x="260674" y="2375470"/>
          <a:ext cx="91440" cy="5529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52915"/>
              </a:lnTo>
              <a:lnTo>
                <a:pt x="122203" y="5529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A07946-3D2F-4770-83E8-423EFA05ACC6}">
      <dsp:nvSpPr>
        <dsp:cNvPr id="0" name=""/>
        <dsp:cNvSpPr/>
      </dsp:nvSpPr>
      <dsp:spPr>
        <a:xfrm>
          <a:off x="382877" y="2563615"/>
          <a:ext cx="8667860" cy="7295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b="0" kern="1200" dirty="0" smtClean="0">
              <a:effectLst/>
            </a:rPr>
            <a:t>* </a:t>
          </a:r>
          <a:r>
            <a:rPr lang="bg-BG" sz="2000" kern="1200" dirty="0" smtClean="0"/>
            <a:t>разходи за доставка, инсталация, тестване и въвеждане в експлоатация на оборудване и съоръжения</a:t>
          </a:r>
          <a:endParaRPr lang="bg-BG" sz="2000" b="0" kern="1200" dirty="0">
            <a:effectLst/>
          </a:endParaRPr>
        </a:p>
      </dsp:txBody>
      <dsp:txXfrm>
        <a:off x="404244" y="2584982"/>
        <a:ext cx="8625126" cy="68680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DAC50E-94C4-4C8E-8B1D-5C93230EE2A1}">
      <dsp:nvSpPr>
        <dsp:cNvPr id="0" name=""/>
        <dsp:cNvSpPr/>
      </dsp:nvSpPr>
      <dsp:spPr>
        <a:xfrm>
          <a:off x="0" y="908041"/>
          <a:ext cx="9143999" cy="33482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b="1" kern="1200" dirty="0">
              <a:solidFill>
                <a:schemeClr val="accent2">
                  <a:lumMod val="50000"/>
                </a:schemeClr>
              </a:solidFill>
            </a:rPr>
            <a:t>		</a:t>
          </a: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000" b="1" kern="1200" dirty="0">
            <a:solidFill>
              <a:schemeClr val="accent2">
                <a:lumMod val="50000"/>
              </a:schemeClr>
            </a:solidFill>
          </a:endParaRP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b="1" kern="1200" dirty="0">
              <a:solidFill>
                <a:schemeClr val="accent2">
                  <a:lumMod val="50000"/>
                </a:schemeClr>
              </a:solidFill>
            </a:rPr>
            <a:t>		</a:t>
          </a:r>
          <a:r>
            <a:rPr lang="bg-BG" sz="2000" b="1" kern="1200" dirty="0" smtClean="0">
              <a:solidFill>
                <a:schemeClr val="accent2">
                  <a:lumMod val="50000"/>
                </a:schemeClr>
              </a:solidFill>
            </a:rPr>
            <a:t>	</a:t>
          </a:r>
          <a:r>
            <a:rPr lang="bg-BG" sz="2000" b="1" kern="1200" dirty="0" smtClean="0">
              <a:solidFill>
                <a:schemeClr val="tx1"/>
              </a:solidFill>
            </a:rPr>
            <a:t>Срок </a:t>
          </a:r>
          <a:r>
            <a:rPr lang="bg-BG" sz="2000" b="1" kern="1200" dirty="0">
              <a:solidFill>
                <a:schemeClr val="tx1"/>
              </a:solidFill>
            </a:rPr>
            <a:t>за изпълнение на проектите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>
              <a:solidFill>
                <a:schemeClr val="tx1"/>
              </a:solidFill>
              <a:effectLst/>
              <a:ea typeface="Calibri"/>
            </a:rPr>
            <a:t>Максималният срок за изпълнение на един проект е </a:t>
          </a:r>
          <a:r>
            <a:rPr lang="bg-BG" sz="2000" kern="1200" dirty="0" smtClean="0">
              <a:solidFill>
                <a:schemeClr val="tx1"/>
              </a:solidFill>
              <a:effectLst/>
              <a:ea typeface="Calibri"/>
            </a:rPr>
            <a:t>24 месеца за проекти със СМР и 12 месеца за проекти без СМР.</a:t>
          </a:r>
          <a:r>
            <a:rPr lang="bg-BG" sz="2000" kern="1200" dirty="0">
              <a:solidFill>
                <a:srgbClr val="FF0000"/>
              </a:solidFill>
              <a:effectLst/>
              <a:ea typeface="Calibri"/>
            </a:rPr>
            <a:t/>
          </a:r>
          <a:br>
            <a:rPr lang="bg-BG" sz="2000" kern="1200" dirty="0">
              <a:solidFill>
                <a:srgbClr val="FF0000"/>
              </a:solidFill>
              <a:effectLst/>
              <a:ea typeface="Calibri"/>
            </a:rPr>
          </a:br>
          <a:r>
            <a:rPr lang="bg-BG" sz="2000" b="1" kern="1200" dirty="0" smtClean="0">
              <a:solidFill>
                <a:schemeClr val="tx1"/>
              </a:solidFill>
              <a:effectLst/>
              <a:ea typeface="Calibri"/>
            </a:rPr>
            <a:t>Краен срок за кандидатстване: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>
              <a:solidFill>
                <a:schemeClr val="tx1"/>
              </a:solidFill>
              <a:effectLst/>
              <a:ea typeface="Calibri"/>
            </a:rPr>
            <a:t>90 дни от датата на откриване на прием</a:t>
          </a:r>
          <a:r>
            <a:rPr lang="bg-BG" sz="2000" kern="1200" dirty="0" smtClean="0">
              <a:solidFill>
                <a:schemeClr val="tx1"/>
              </a:solidFill>
              <a:effectLst/>
              <a:ea typeface="Calibri"/>
            </a:rPr>
            <a:t>: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solidFill>
                <a:schemeClr val="tx1"/>
              </a:solidFill>
              <a:effectLst/>
            </a:rPr>
            <a:t>Краен</a:t>
          </a:r>
          <a:r>
            <a:rPr lang="ru-RU" sz="2000" kern="1200" dirty="0" smtClean="0">
              <a:solidFill>
                <a:schemeClr val="tx1"/>
              </a:solidFill>
              <a:effectLst/>
            </a:rPr>
            <a:t> срок: 30.10.2019 г. 17:00 ч.</a:t>
          </a:r>
          <a:endParaRPr lang="bg-BG" sz="2000" b="1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163450" y="1071491"/>
        <a:ext cx="8817099" cy="30213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6778E0F-9D3B-40D3-9A3F-63DBA58499A4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7BD355E-BA2B-4581-959F-A23616AFF4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8E0F-9D3B-40D3-9A3F-63DBA58499A4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355E-BA2B-4581-959F-A23616AFF4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8E0F-9D3B-40D3-9A3F-63DBA58499A4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355E-BA2B-4581-959F-A23616AFF4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6778E0F-9D3B-40D3-9A3F-63DBA58499A4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355E-BA2B-4581-959F-A23616AFF4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6778E0F-9D3B-40D3-9A3F-63DBA58499A4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7BD355E-BA2B-4581-959F-A23616AFF496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6778E0F-9D3B-40D3-9A3F-63DBA58499A4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7BD355E-BA2B-4581-959F-A23616AFF4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6778E0F-9D3B-40D3-9A3F-63DBA58499A4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7BD355E-BA2B-4581-959F-A23616AFF49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8E0F-9D3B-40D3-9A3F-63DBA58499A4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355E-BA2B-4581-959F-A23616AFF4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6778E0F-9D3B-40D3-9A3F-63DBA58499A4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7BD355E-BA2B-4581-959F-A23616AFF4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6778E0F-9D3B-40D3-9A3F-63DBA58499A4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7BD355E-BA2B-4581-959F-A23616AFF49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6778E0F-9D3B-40D3-9A3F-63DBA58499A4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7BD355E-BA2B-4581-959F-A23616AFF49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6778E0F-9D3B-40D3-9A3F-63DBA58499A4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7BD355E-BA2B-4581-959F-A23616AFF496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diagramLayout" Target="../diagrams/layout4.xml"/><Relationship Id="rId7" Type="http://schemas.openxmlformats.org/officeDocument/2006/relationships/image" Target="../media/image3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11" Type="http://schemas.microsoft.com/office/2007/relationships/hdphoto" Target="../media/hdphoto1.wdp"/><Relationship Id="rId5" Type="http://schemas.openxmlformats.org/officeDocument/2006/relationships/diagramColors" Target="../diagrams/colors4.xml"/><Relationship Id="rId10" Type="http://schemas.openxmlformats.org/officeDocument/2006/relationships/image" Target="../media/image2.png"/><Relationship Id="rId4" Type="http://schemas.openxmlformats.org/officeDocument/2006/relationships/diagramQuickStyle" Target="../diagrams/quickStyle4.xml"/><Relationship Id="rId9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diagramLayout" Target="../diagrams/layout5.xml"/><Relationship Id="rId7" Type="http://schemas.openxmlformats.org/officeDocument/2006/relationships/image" Target="../media/image3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11" Type="http://schemas.microsoft.com/office/2007/relationships/hdphoto" Target="../media/hdphoto1.wdp"/><Relationship Id="rId5" Type="http://schemas.openxmlformats.org/officeDocument/2006/relationships/diagramColors" Target="../diagrams/colors5.xml"/><Relationship Id="rId10" Type="http://schemas.openxmlformats.org/officeDocument/2006/relationships/image" Target="../media/image2.png"/><Relationship Id="rId4" Type="http://schemas.openxmlformats.org/officeDocument/2006/relationships/diagramQuickStyle" Target="../diagrams/quickStyle5.xml"/><Relationship Id="rId9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diagramLayout" Target="../diagrams/layout6.xml"/><Relationship Id="rId7" Type="http://schemas.openxmlformats.org/officeDocument/2006/relationships/image" Target="../media/image3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11" Type="http://schemas.microsoft.com/office/2007/relationships/hdphoto" Target="../media/hdphoto1.wdp"/><Relationship Id="rId5" Type="http://schemas.openxmlformats.org/officeDocument/2006/relationships/diagramColors" Target="../diagrams/colors6.xml"/><Relationship Id="rId10" Type="http://schemas.openxmlformats.org/officeDocument/2006/relationships/image" Target="../media/image2.png"/><Relationship Id="rId4" Type="http://schemas.openxmlformats.org/officeDocument/2006/relationships/diagramQuickStyle" Target="../diagrams/quickStyle6.xml"/><Relationship Id="rId9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diagramLayout" Target="../diagrams/layout7.xml"/><Relationship Id="rId7" Type="http://schemas.openxmlformats.org/officeDocument/2006/relationships/image" Target="../media/image3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11" Type="http://schemas.microsoft.com/office/2007/relationships/hdphoto" Target="../media/hdphoto1.wdp"/><Relationship Id="rId5" Type="http://schemas.openxmlformats.org/officeDocument/2006/relationships/diagramColors" Target="../diagrams/colors7.xml"/><Relationship Id="rId10" Type="http://schemas.openxmlformats.org/officeDocument/2006/relationships/image" Target="../media/image2.png"/><Relationship Id="rId4" Type="http://schemas.openxmlformats.org/officeDocument/2006/relationships/diagramQuickStyle" Target="../diagrams/quickStyle7.xml"/><Relationship Id="rId9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diagramLayout" Target="../diagrams/layout8.xml"/><Relationship Id="rId7" Type="http://schemas.openxmlformats.org/officeDocument/2006/relationships/image" Target="../media/image3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11" Type="http://schemas.microsoft.com/office/2007/relationships/hdphoto" Target="../media/hdphoto1.wdp"/><Relationship Id="rId5" Type="http://schemas.openxmlformats.org/officeDocument/2006/relationships/diagramColors" Target="../diagrams/colors8.xml"/><Relationship Id="rId10" Type="http://schemas.openxmlformats.org/officeDocument/2006/relationships/image" Target="../media/image2.png"/><Relationship Id="rId4" Type="http://schemas.openxmlformats.org/officeDocument/2006/relationships/diagramQuickStyle" Target="../diagrams/quickStyle8.xml"/><Relationship Id="rId9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hdphoto" Target="../media/hdphoto1.wdp"/><Relationship Id="rId5" Type="http://schemas.openxmlformats.org/officeDocument/2006/relationships/diagramColors" Target="../diagrams/colors1.xml"/><Relationship Id="rId10" Type="http://schemas.openxmlformats.org/officeDocument/2006/relationships/image" Target="../media/image2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11" Type="http://schemas.microsoft.com/office/2007/relationships/hdphoto" Target="../media/hdphoto1.wdp"/><Relationship Id="rId5" Type="http://schemas.openxmlformats.org/officeDocument/2006/relationships/diagramColors" Target="../diagrams/colors2.xml"/><Relationship Id="rId10" Type="http://schemas.openxmlformats.org/officeDocument/2006/relationships/image" Target="../media/image2.pn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11" Type="http://schemas.microsoft.com/office/2007/relationships/hdphoto" Target="../media/hdphoto1.wdp"/><Relationship Id="rId5" Type="http://schemas.openxmlformats.org/officeDocument/2006/relationships/diagramColors" Target="../diagrams/colors3.xml"/><Relationship Id="rId10" Type="http://schemas.openxmlformats.org/officeDocument/2006/relationships/image" Target="../media/image2.png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dalboka.eu/files/16_riba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454" b="100000" l="0" r="9818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3683" y="5589240"/>
            <a:ext cx="2139764" cy="792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107504" y="153678"/>
            <a:ext cx="1440160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6669915" y="188640"/>
            <a:ext cx="2361897" cy="1440160"/>
            <a:chOff x="6466353" y="86880"/>
            <a:chExt cx="2843808" cy="1720420"/>
          </a:xfrm>
        </p:grpSpPr>
        <p:pic>
          <p:nvPicPr>
            <p:cNvPr id="11" name="Picture 10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bg-BG" sz="1000" b="1" dirty="0"/>
                <a:t>МИНИСТЕРСТВО НА  ЗЕМЕДЕЛИЕТО, ХРАНИТЕ И ГОРИТЕ</a:t>
              </a:r>
              <a:endParaRPr lang="bg-BG" sz="1000" dirty="0">
                <a:effectLst/>
                <a:latin typeface="Calibri"/>
                <a:ea typeface="Calibri"/>
                <a:cs typeface="Calibri"/>
              </a:endParaRPr>
            </a:p>
          </p:txBody>
        </p:sp>
      </p:grp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67544" y="1772816"/>
            <a:ext cx="8062912" cy="602656"/>
          </a:xfrm>
        </p:spPr>
        <p:txBody>
          <a:bodyPr>
            <a:normAutofit fontScale="25000" lnSpcReduction="20000"/>
          </a:bodyPr>
          <a:lstStyle/>
          <a:p>
            <a:endParaRPr lang="bg-BG" dirty="0" smtClean="0">
              <a:solidFill>
                <a:schemeClr val="tx1"/>
              </a:solidFill>
            </a:endParaRPr>
          </a:p>
          <a:p>
            <a:endParaRPr lang="bg-BG" dirty="0">
              <a:solidFill>
                <a:schemeClr val="tx1"/>
              </a:solidFill>
            </a:endParaRPr>
          </a:p>
          <a:p>
            <a:pPr algn="ctr"/>
            <a:r>
              <a:rPr lang="bg-BG" sz="17600" b="1" dirty="0" smtClean="0">
                <a:solidFill>
                  <a:schemeClr val="tx1"/>
                </a:solidFill>
              </a:rPr>
              <a:t>ПРОГРАМА</a:t>
            </a:r>
          </a:p>
          <a:p>
            <a:pPr algn="ctr"/>
            <a:r>
              <a:rPr lang="bg-BG" sz="17600" b="1" dirty="0" smtClean="0">
                <a:solidFill>
                  <a:schemeClr val="tx1"/>
                </a:solidFill>
              </a:rPr>
              <a:t>ЗА МОРСКО ДЕЛО И РИБАРСТВО 2014-2020 </a:t>
            </a:r>
            <a:r>
              <a:rPr lang="en-US" sz="17600" b="1" dirty="0" smtClean="0">
                <a:solidFill>
                  <a:schemeClr val="tx1"/>
                </a:solidFill>
              </a:rPr>
              <a:t> </a:t>
            </a:r>
            <a:r>
              <a:rPr lang="bg-BG" sz="17600" b="1" dirty="0" smtClean="0">
                <a:solidFill>
                  <a:schemeClr val="tx1"/>
                </a:solidFill>
              </a:rPr>
              <a:t>г.</a:t>
            </a:r>
            <a:endParaRPr lang="en-US" sz="17600" b="1" dirty="0" smtClean="0">
              <a:solidFill>
                <a:schemeClr val="tx1"/>
              </a:solidFill>
            </a:endParaRPr>
          </a:p>
          <a:p>
            <a:pPr algn="ctr"/>
            <a:endParaRPr lang="en-US" sz="17600" b="1" dirty="0">
              <a:solidFill>
                <a:schemeClr val="tx1"/>
              </a:solidFill>
            </a:endParaRPr>
          </a:p>
          <a:p>
            <a:pPr algn="ctr"/>
            <a:r>
              <a:rPr lang="bg-BG" sz="9600" b="1" dirty="0"/>
              <a:t>Мярка </a:t>
            </a:r>
            <a:r>
              <a:rPr lang="en-US" sz="9600" b="1" dirty="0" smtClean="0"/>
              <a:t>5.4</a:t>
            </a:r>
            <a:r>
              <a:rPr lang="ru-RU" sz="9600" b="1" dirty="0"/>
              <a:t>  „Преработване на продуктите от  риболов и аквакултури “ </a:t>
            </a:r>
          </a:p>
          <a:p>
            <a:pPr algn="ctr"/>
            <a:endParaRPr lang="bg-BG" sz="9600" b="1" dirty="0"/>
          </a:p>
          <a:p>
            <a:pPr algn="ctr"/>
            <a:r>
              <a:rPr lang="bg-BG" sz="9600" b="1" dirty="0"/>
              <a:t>Процедура за подбор на проекти </a:t>
            </a:r>
            <a:r>
              <a:rPr lang="ru-RU" sz="9600" b="1" dirty="0"/>
              <a:t>BG14MFOP001-5.007 „Преработване на продуктите от риболов и аквакултури”</a:t>
            </a:r>
            <a:endParaRPr lang="bg-BG" sz="17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89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066078666"/>
              </p:ext>
            </p:extLst>
          </p:nvPr>
        </p:nvGraphicFramePr>
        <p:xfrm>
          <a:off x="73479" y="1428751"/>
          <a:ext cx="9070521" cy="5286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6669915" y="188640"/>
            <a:ext cx="2361897" cy="1440160"/>
            <a:chOff x="6466353" y="86880"/>
            <a:chExt cx="2843808" cy="1720420"/>
          </a:xfrm>
        </p:grpSpPr>
        <p:pic>
          <p:nvPicPr>
            <p:cNvPr id="9" name="Picture 8"/>
            <p:cNvPicPr/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bg-BG" sz="1000" b="1" dirty="0"/>
                <a:t>МИНИСТЕРСТВО НА  ЗЕМЕДЕЛИЕТО, ХРАНИТЕ И ГОРИТЕ</a:t>
              </a:r>
              <a:endParaRPr lang="bg-BG" sz="1000" dirty="0">
                <a:effectLst/>
                <a:latin typeface="Calibri"/>
                <a:ea typeface="Calibri"/>
                <a:cs typeface="Calibri"/>
              </a:endParaRPr>
            </a:p>
          </p:txBody>
        </p:sp>
      </p:grpSp>
      <p:pic>
        <p:nvPicPr>
          <p:cNvPr id="11" name="Picture 4" descr="http://www.dalboka.eu/files/16_riba.jpg"/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2454" b="100000" l="0" r="9818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367" y="5661248"/>
            <a:ext cx="2138152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515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889478551"/>
              </p:ext>
            </p:extLst>
          </p:nvPr>
        </p:nvGraphicFramePr>
        <p:xfrm>
          <a:off x="73479" y="1428751"/>
          <a:ext cx="9070521" cy="5286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6669915" y="188640"/>
            <a:ext cx="2361897" cy="1440160"/>
            <a:chOff x="6466353" y="86880"/>
            <a:chExt cx="2843808" cy="1720420"/>
          </a:xfrm>
        </p:grpSpPr>
        <p:pic>
          <p:nvPicPr>
            <p:cNvPr id="9" name="Picture 8"/>
            <p:cNvPicPr/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bg-BG" sz="1000" b="1" dirty="0"/>
                <a:t>МИНИСТЕРСТВО НА  ЗЕМЕДЕЛИЕТО, ХРАНИТЕ И ГОРИТЕ</a:t>
              </a:r>
              <a:endParaRPr lang="bg-BG" sz="1000" dirty="0">
                <a:effectLst/>
                <a:latin typeface="Calibri"/>
                <a:ea typeface="Calibri"/>
                <a:cs typeface="Calibri"/>
              </a:endParaRPr>
            </a:p>
          </p:txBody>
        </p:sp>
      </p:grpSp>
      <p:pic>
        <p:nvPicPr>
          <p:cNvPr id="11" name="Picture 4" descr="http://www.dalboka.eu/files/16_riba.jpg"/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2454" b="100000" l="0" r="9818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367" y="5661248"/>
            <a:ext cx="2138152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686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663820920"/>
              </p:ext>
            </p:extLst>
          </p:nvPr>
        </p:nvGraphicFramePr>
        <p:xfrm>
          <a:off x="0" y="1290728"/>
          <a:ext cx="9070521" cy="5286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10679" y="17690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6669915" y="188640"/>
            <a:ext cx="2361897" cy="1440160"/>
            <a:chOff x="6466353" y="86880"/>
            <a:chExt cx="2843808" cy="1720420"/>
          </a:xfrm>
        </p:grpSpPr>
        <p:pic>
          <p:nvPicPr>
            <p:cNvPr id="9" name="Picture 8"/>
            <p:cNvPicPr/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bg-BG" sz="1000" b="1" dirty="0"/>
                <a:t>МИНИСТЕРСТВО НА  ЗЕМЕДЕЛИЕТО, ХРАНИТЕ И ГОРИТЕ</a:t>
              </a:r>
              <a:endParaRPr lang="bg-BG" sz="1000" dirty="0">
                <a:effectLst/>
                <a:latin typeface="Calibri"/>
                <a:ea typeface="Calibri"/>
                <a:cs typeface="Calibri"/>
              </a:endParaRPr>
            </a:p>
          </p:txBody>
        </p:sp>
      </p:grpSp>
      <p:pic>
        <p:nvPicPr>
          <p:cNvPr id="11" name="Picture 4" descr="http://www.dalboka.eu/files/16_riba.jpg"/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2454" b="100000" l="0" r="9818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367" y="5661248"/>
            <a:ext cx="2138152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975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617104716"/>
              </p:ext>
            </p:extLst>
          </p:nvPr>
        </p:nvGraphicFramePr>
        <p:xfrm>
          <a:off x="0" y="1290728"/>
          <a:ext cx="9070521" cy="5286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6669915" y="188640"/>
            <a:ext cx="2361897" cy="1440160"/>
            <a:chOff x="6466353" y="86880"/>
            <a:chExt cx="2843808" cy="1720420"/>
          </a:xfrm>
        </p:grpSpPr>
        <p:pic>
          <p:nvPicPr>
            <p:cNvPr id="9" name="Picture 8"/>
            <p:cNvPicPr/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bg-BG" sz="1000" b="1" dirty="0"/>
                <a:t>МИНИСТЕРСТВО НА  ЗЕМЕДЕЛИЕТО, ХРАНИТЕ И ГОРИТЕ</a:t>
              </a:r>
              <a:endParaRPr lang="bg-BG" sz="1000" dirty="0">
                <a:effectLst/>
                <a:latin typeface="Calibri"/>
                <a:ea typeface="Calibri"/>
                <a:cs typeface="Calibri"/>
              </a:endParaRPr>
            </a:p>
          </p:txBody>
        </p:sp>
      </p:grpSp>
      <p:pic>
        <p:nvPicPr>
          <p:cNvPr id="11" name="Picture 4" descr="http://www.dalboka.eu/files/16_riba.jpg"/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2454" b="100000" l="0" r="9818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367" y="5661248"/>
            <a:ext cx="2138152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947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947394014"/>
              </p:ext>
            </p:extLst>
          </p:nvPr>
        </p:nvGraphicFramePr>
        <p:xfrm>
          <a:off x="1" y="1523809"/>
          <a:ext cx="9143999" cy="5164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6669915" y="188640"/>
            <a:ext cx="2361897" cy="1440160"/>
            <a:chOff x="6466353" y="86880"/>
            <a:chExt cx="2843808" cy="1720420"/>
          </a:xfrm>
        </p:grpSpPr>
        <p:pic>
          <p:nvPicPr>
            <p:cNvPr id="9" name="Picture 8"/>
            <p:cNvPicPr/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bg-BG" sz="1000" b="1" dirty="0"/>
                <a:t>МИНИСТЕРСТВО НА  ЗЕМЕДЕЛИЕТО, ХРАНИТЕ И ГОРИТЕ</a:t>
              </a:r>
              <a:endParaRPr lang="bg-BG" sz="1000" dirty="0">
                <a:effectLst/>
                <a:latin typeface="Calibri"/>
                <a:ea typeface="Calibri"/>
                <a:cs typeface="Calibri"/>
              </a:endParaRPr>
            </a:p>
          </p:txBody>
        </p:sp>
      </p:grpSp>
      <p:pic>
        <p:nvPicPr>
          <p:cNvPr id="11" name="Picture 4" descr="http://www.dalboka.eu/files/16_riba.jpg"/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2454" b="100000" l="0" r="9818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367" y="5661248"/>
            <a:ext cx="2138152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79155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81580" y="2967335"/>
            <a:ext cx="498085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bg-BG" sz="4800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БЛАГОДАРЯ ЗА </a:t>
            </a:r>
            <a:endParaRPr lang="bg-BG" sz="4800" b="1" cap="none" spc="0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  <a:p>
            <a:pPr algn="ctr"/>
            <a:r>
              <a:rPr lang="bg-BG" sz="4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ВНИМАНИЕТО</a:t>
            </a:r>
            <a:r>
              <a:rPr lang="bg-BG" sz="4800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!</a:t>
            </a:r>
            <a:endParaRPr lang="en-US" sz="4800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5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6669915" y="188640"/>
            <a:ext cx="2361897" cy="1440160"/>
            <a:chOff x="6466353" y="86880"/>
            <a:chExt cx="2843808" cy="1720420"/>
          </a:xfrm>
        </p:grpSpPr>
        <p:pic>
          <p:nvPicPr>
            <p:cNvPr id="8" name="Picture 7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bg-BG" sz="1000" b="1" dirty="0"/>
                <a:t>МИНИСТЕРСТВО НА  ЗЕМЕДЕЛИЕТО, ХРАНИТЕ И ГОРИТЕ</a:t>
              </a:r>
              <a:endParaRPr lang="bg-BG" sz="1000" dirty="0">
                <a:effectLst/>
                <a:latin typeface="Calibri"/>
                <a:ea typeface="Calibri"/>
                <a:cs typeface="Calibri"/>
              </a:endParaRPr>
            </a:p>
          </p:txBody>
        </p:sp>
      </p:grpSp>
      <p:pic>
        <p:nvPicPr>
          <p:cNvPr id="10" name="Picture 4" descr="http://www.dalboka.eu/files/16_riba.jpg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454" b="100000" l="0" r="9818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367" y="5661248"/>
            <a:ext cx="2138152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6408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41532777"/>
              </p:ext>
            </p:extLst>
          </p:nvPr>
        </p:nvGraphicFramePr>
        <p:xfrm>
          <a:off x="0" y="1907177"/>
          <a:ext cx="9144000" cy="42715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6669915" y="188640"/>
            <a:ext cx="2361897" cy="1440160"/>
            <a:chOff x="6466353" y="86880"/>
            <a:chExt cx="2843808" cy="1720420"/>
          </a:xfrm>
        </p:grpSpPr>
        <p:pic>
          <p:nvPicPr>
            <p:cNvPr id="8" name="Picture 7"/>
            <p:cNvPicPr/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bg-BG" sz="1000" b="1" dirty="0"/>
                <a:t>МИНИСТЕРСТВО НА  ЗЕМЕДЕЛИЕТО, ХРАНИТЕ И ГОРИТЕ</a:t>
              </a:r>
              <a:endParaRPr lang="bg-BG" sz="1000" dirty="0">
                <a:effectLst/>
                <a:latin typeface="Calibri"/>
                <a:ea typeface="Calibri"/>
                <a:cs typeface="Calibri"/>
              </a:endParaRPr>
            </a:p>
          </p:txBody>
        </p:sp>
      </p:grpSp>
      <p:pic>
        <p:nvPicPr>
          <p:cNvPr id="10" name="Picture 4" descr="http://www.dalboka.eu/files/16_riba.jpg"/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2454" b="100000" l="0" r="9818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367" y="5661248"/>
            <a:ext cx="2138152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525809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6669915" y="188640"/>
            <a:ext cx="2361897" cy="1440160"/>
            <a:chOff x="6466353" y="86880"/>
            <a:chExt cx="2843808" cy="1720420"/>
          </a:xfrm>
        </p:grpSpPr>
        <p:pic>
          <p:nvPicPr>
            <p:cNvPr id="8" name="Picture 7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bg-BG" sz="1000" b="1" dirty="0"/>
                <a:t>МИНИСТЕРСТВО НА  ЗЕМЕДЕЛИЕТО, ХРАНИТЕ И ГОРИТЕ</a:t>
              </a:r>
              <a:endParaRPr lang="bg-BG" sz="1000" dirty="0">
                <a:effectLst/>
                <a:latin typeface="Calibri"/>
                <a:ea typeface="Calibri"/>
                <a:cs typeface="Calibri"/>
              </a:endParaRPr>
            </a:p>
          </p:txBody>
        </p:sp>
      </p:grpSp>
      <p:pic>
        <p:nvPicPr>
          <p:cNvPr id="10" name="Picture 4" descr="http://www.dalboka.eu/files/16_riba.jpg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454" b="100000" l="0" r="9818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367" y="5661248"/>
            <a:ext cx="2138152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434356" y="1465017"/>
            <a:ext cx="82505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bg-BG" sz="3200" dirty="0"/>
              <a:t>Цели на мярка </a:t>
            </a:r>
          </a:p>
          <a:p>
            <a:pPr lvl="0" algn="just"/>
            <a:r>
              <a:rPr lang="bg-BG" dirty="0"/>
              <a:t>- изграждането на нови и модернизация на съществуващи предприятия;</a:t>
            </a:r>
            <a:endParaRPr lang="en-US" dirty="0"/>
          </a:p>
          <a:p>
            <a:pPr lvl="0" algn="just"/>
            <a:r>
              <a:rPr lang="en-US" dirty="0"/>
              <a:t>- </a:t>
            </a:r>
            <a:r>
              <a:rPr lang="bg-BG" dirty="0"/>
              <a:t>въвеждане на ресурсно ефективни технологии и други инвестиции за опазване на околната среда</a:t>
            </a:r>
            <a:r>
              <a:rPr lang="en-US" dirty="0"/>
              <a:t>;</a:t>
            </a:r>
          </a:p>
          <a:p>
            <a:pPr lvl="0" algn="just"/>
            <a:r>
              <a:rPr lang="en-US" dirty="0"/>
              <a:t>- </a:t>
            </a:r>
            <a:r>
              <a:rPr lang="bg-BG" dirty="0"/>
              <a:t>насърчаване на инвестициите в енергийна ефективност и възобновяеми енергийни източници</a:t>
            </a:r>
            <a:r>
              <a:rPr lang="en-US" dirty="0"/>
              <a:t>;</a:t>
            </a:r>
          </a:p>
          <a:p>
            <a:pPr lvl="0" algn="just"/>
            <a:r>
              <a:rPr lang="en-US" dirty="0"/>
              <a:t>- </a:t>
            </a:r>
            <a:r>
              <a:rPr lang="bg-BG" dirty="0"/>
              <a:t>повишаване на конкурентоспособността чрез развитие на нови или подобрени продукти</a:t>
            </a:r>
            <a:r>
              <a:rPr lang="en-US" dirty="0"/>
              <a:t>;</a:t>
            </a:r>
          </a:p>
          <a:p>
            <a:pPr lvl="0" algn="just"/>
            <a:r>
              <a:rPr lang="en-US" dirty="0"/>
              <a:t>- </a:t>
            </a:r>
            <a:r>
              <a:rPr lang="bg-BG" dirty="0"/>
              <a:t>процеси или управленски и организационни системи</a:t>
            </a:r>
            <a:r>
              <a:rPr lang="en-US" dirty="0"/>
              <a:t>;</a:t>
            </a:r>
          </a:p>
          <a:p>
            <a:pPr lvl="0" algn="just"/>
            <a:r>
              <a:rPr lang="en-US" dirty="0"/>
              <a:t>- </a:t>
            </a:r>
            <a:r>
              <a:rPr lang="bg-BG" dirty="0"/>
              <a:t>гарантиране жизнеспособността на аквакултурите чрез насърчаване на преработването и производството им</a:t>
            </a:r>
            <a:r>
              <a:rPr lang="en-US" dirty="0"/>
              <a:t>; </a:t>
            </a:r>
          </a:p>
          <a:p>
            <a:pPr lvl="0" algn="just"/>
            <a:r>
              <a:rPr lang="en-US" dirty="0"/>
              <a:t>- </a:t>
            </a:r>
            <a:r>
              <a:rPr lang="bg-BG" dirty="0"/>
              <a:t>подобряване на условията на труд и безопасност в преработвателните предприятия</a:t>
            </a:r>
            <a:r>
              <a:rPr lang="en-US" dirty="0"/>
              <a:t>;</a:t>
            </a:r>
          </a:p>
          <a:p>
            <a:pPr lvl="0" algn="just"/>
            <a:r>
              <a:rPr lang="en-US" dirty="0"/>
              <a:t>- </a:t>
            </a:r>
            <a:r>
              <a:rPr lang="bg-BG" dirty="0"/>
              <a:t>модернизиране на предприятията с оглед намаляване на отрицателното въздействие върху околната среда</a:t>
            </a:r>
          </a:p>
        </p:txBody>
      </p:sp>
    </p:spTree>
    <p:extLst>
      <p:ext uri="{BB962C8B-B14F-4D97-AF65-F5344CB8AC3E}">
        <p14:creationId xmlns:p14="http://schemas.microsoft.com/office/powerpoint/2010/main" val="26404659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526369141"/>
              </p:ext>
            </p:extLst>
          </p:nvPr>
        </p:nvGraphicFramePr>
        <p:xfrm>
          <a:off x="0" y="1523809"/>
          <a:ext cx="9144000" cy="5216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6669915" y="188640"/>
            <a:ext cx="2361897" cy="1440160"/>
            <a:chOff x="6466353" y="86880"/>
            <a:chExt cx="2843808" cy="1720420"/>
          </a:xfrm>
        </p:grpSpPr>
        <p:pic>
          <p:nvPicPr>
            <p:cNvPr id="8" name="Picture 7"/>
            <p:cNvPicPr/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bg-BG" sz="1000" b="1" dirty="0"/>
                <a:t>МИНИСТЕРСТВО НА  ЗЕМЕДЕЛИЕТО, ХРАНИТЕ И ГОРИТЕ</a:t>
              </a:r>
              <a:endParaRPr lang="bg-BG" sz="1000" dirty="0">
                <a:effectLst/>
                <a:latin typeface="Calibri"/>
                <a:ea typeface="Calibri"/>
                <a:cs typeface="Calibri"/>
              </a:endParaRPr>
            </a:p>
          </p:txBody>
        </p:sp>
      </p:grpSp>
      <p:pic>
        <p:nvPicPr>
          <p:cNvPr id="10" name="Picture 4" descr="http://www.dalboka.eu/files/16_riba.jpg"/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2454" b="100000" l="0" r="9818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367" y="5661248"/>
            <a:ext cx="2138152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984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6669915" y="188640"/>
            <a:ext cx="2361897" cy="1440160"/>
            <a:chOff x="6466353" y="86880"/>
            <a:chExt cx="2843808" cy="1720420"/>
          </a:xfrm>
        </p:grpSpPr>
        <p:pic>
          <p:nvPicPr>
            <p:cNvPr id="8" name="Picture 7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bg-BG" sz="1000" b="1" dirty="0"/>
                <a:t>МИНИСТЕРСТВО НА  ЗЕМЕДЕЛИЕТО, ХРАНИТЕ И ГОРИТЕ</a:t>
              </a:r>
              <a:endParaRPr lang="bg-BG" sz="1000" dirty="0">
                <a:effectLst/>
                <a:latin typeface="Calibri"/>
                <a:ea typeface="Calibri"/>
                <a:cs typeface="Calibri"/>
              </a:endParaRPr>
            </a:p>
          </p:txBody>
        </p:sp>
      </p:grpSp>
      <p:pic>
        <p:nvPicPr>
          <p:cNvPr id="10" name="Picture 4" descr="http://www.dalboka.eu/files/16_riba.jpg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454" b="100000" l="0" r="9818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367" y="5661248"/>
            <a:ext cx="2138152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221613" y="1844824"/>
            <a:ext cx="8632999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ea typeface="Calibri"/>
              </a:rPr>
              <a:t>Критерии за допустимост на кандидати</a:t>
            </a:r>
          </a:p>
          <a:p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да </a:t>
            </a:r>
            <a:r>
              <a:rPr lang="ru-RU" dirty="0"/>
              <a:t>са вписани в търговския регистър и регистъра на юридическите лица с нестопанска цел към Агенцията по вписванията;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да са регистрирани по реда на чл. 12 от Закона за храните и да са вписани в регистъра на БАБХ, в сектор „Рибни продукти“ (само за съществуващи предприятия);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да са регистрирани като производители на риба и други водни организми по реда на чл. 25 от Закона за рибарството и аквакултурите в случаите, когато обекти на подпомагане са съществуващи (или нови) предприятия, които (ще) преработват собствена продукция от риба и други водни животни;</a:t>
            </a:r>
          </a:p>
        </p:txBody>
      </p:sp>
    </p:spTree>
    <p:extLst>
      <p:ext uri="{BB962C8B-B14F-4D97-AF65-F5344CB8AC3E}">
        <p14:creationId xmlns:p14="http://schemas.microsoft.com/office/powerpoint/2010/main" val="1227301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6669915" y="188640"/>
            <a:ext cx="2361897" cy="1440160"/>
            <a:chOff x="6466353" y="86880"/>
            <a:chExt cx="2843808" cy="1720420"/>
          </a:xfrm>
        </p:grpSpPr>
        <p:pic>
          <p:nvPicPr>
            <p:cNvPr id="8" name="Picture 7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bg-BG" sz="1000" b="1" dirty="0"/>
                <a:t>МИНИСТЕРСТВО НА  ЗЕМЕДЕЛИЕТО, ХРАНИТЕ И ГОРИТЕ</a:t>
              </a:r>
              <a:endParaRPr lang="bg-BG" sz="1000" dirty="0">
                <a:effectLst/>
                <a:latin typeface="Calibri"/>
                <a:ea typeface="Calibri"/>
                <a:cs typeface="Calibri"/>
              </a:endParaRPr>
            </a:p>
          </p:txBody>
        </p:sp>
      </p:grpSp>
      <p:pic>
        <p:nvPicPr>
          <p:cNvPr id="10" name="Picture 4" descr="http://www.dalboka.eu/files/16_riba.jpg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454" b="100000" l="0" r="9818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367" y="5661248"/>
            <a:ext cx="2138152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282359" y="1603685"/>
            <a:ext cx="8568952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bg-BG" sz="2000" b="1" dirty="0">
              <a:ea typeface="Calibri"/>
            </a:endParaRPr>
          </a:p>
          <a:p>
            <a:pPr algn="ctr"/>
            <a:r>
              <a:rPr lang="bg-BG" sz="2000" b="1" dirty="0">
                <a:ea typeface="Calibri"/>
              </a:rPr>
              <a:t>Критерии за допустимост на кандидати</a:t>
            </a:r>
          </a:p>
          <a:p>
            <a:pPr algn="ctr"/>
            <a:endParaRPr lang="bg-BG" sz="20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dirty="0"/>
              <a:t>да имат издадено Разрешително за стопански риболов и Удостоверение за придобиване на право за усвояване на ресурс от риба и други водни организми, когато обекти на подпомагане са съществуващи (или нови) предприятия, които (ще) преработват собствен улов;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dirty="0"/>
              <a:t>да са регистрирани по реда на чл. 137 от Закона за ветеринарномедицинската дейност в случаите, когато обекти на подпомагане са съществуващи или нови предприятия, които преработват собствена продукция от риба и други водни животни.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983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6669915" y="188640"/>
            <a:ext cx="2361897" cy="1440160"/>
            <a:chOff x="6466353" y="86880"/>
            <a:chExt cx="2843808" cy="1720420"/>
          </a:xfrm>
        </p:grpSpPr>
        <p:pic>
          <p:nvPicPr>
            <p:cNvPr id="8" name="Picture 7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bg-BG" sz="1000" b="1" dirty="0"/>
                <a:t>МИНИСТЕРСТВО НА  ЗЕМЕДЕЛИЕТО, ХРАНИТЕ И ГОРИТЕ</a:t>
              </a:r>
              <a:endParaRPr lang="bg-BG" sz="1000" dirty="0">
                <a:effectLst/>
                <a:latin typeface="Calibri"/>
                <a:ea typeface="Calibri"/>
                <a:cs typeface="Calibri"/>
              </a:endParaRPr>
            </a:p>
          </p:txBody>
        </p:sp>
      </p:grpSp>
      <p:pic>
        <p:nvPicPr>
          <p:cNvPr id="10" name="Picture 4" descr="http://www.dalboka.eu/files/16_riba.jpg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454" b="100000" l="0" r="9818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367" y="5661248"/>
            <a:ext cx="2138152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95536" y="1627414"/>
            <a:ext cx="8416974" cy="3388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ct val="35000"/>
              </a:spcAft>
            </a:pPr>
            <a:endParaRPr lang="bg-BG" sz="2800" b="1" dirty="0" smtClean="0">
              <a:ea typeface="Calibri"/>
            </a:endParaRPr>
          </a:p>
          <a:p>
            <a:pPr lvl="0" algn="ctr">
              <a:spcAft>
                <a:spcPct val="35000"/>
              </a:spcAft>
            </a:pPr>
            <a:r>
              <a:rPr lang="bg-BG" sz="2800" b="1" dirty="0" smtClean="0">
                <a:ea typeface="Calibri"/>
              </a:rPr>
              <a:t>Допустими </a:t>
            </a:r>
            <a:r>
              <a:rPr lang="bg-BG" sz="2800" b="1" dirty="0">
                <a:ea typeface="Calibri"/>
              </a:rPr>
              <a:t>дейности</a:t>
            </a:r>
          </a:p>
          <a:p>
            <a:pPr lvl="0">
              <a:spcAft>
                <a:spcPct val="35000"/>
              </a:spcAft>
            </a:pPr>
            <a:r>
              <a:rPr lang="bg-BG" dirty="0"/>
              <a:t>1. допринасят за реализирането на икономии на енергия или намаляване на въздействието върху околната среда, включително третирането на отпадъци;</a:t>
            </a:r>
          </a:p>
          <a:p>
            <a:pPr lvl="0">
              <a:spcAft>
                <a:spcPct val="35000"/>
              </a:spcAft>
            </a:pPr>
            <a:r>
              <a:rPr lang="bg-BG" dirty="0"/>
              <a:t>2. подобряват безопасността, хигиената, здравето и условията на труд;</a:t>
            </a:r>
            <a:endParaRPr lang="en-US" dirty="0"/>
          </a:p>
          <a:p>
            <a:pPr lvl="0">
              <a:spcAft>
                <a:spcPct val="35000"/>
              </a:spcAft>
            </a:pPr>
            <a:r>
              <a:rPr lang="bg-BG" dirty="0"/>
              <a:t>3. са свързани с преработването на странични продукти, които се получават в резултат на основни дейности от преработването</a:t>
            </a:r>
            <a:r>
              <a:rPr lang="bg-BG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50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6669915" y="188640"/>
            <a:ext cx="2361897" cy="1440160"/>
            <a:chOff x="6466353" y="86880"/>
            <a:chExt cx="2843808" cy="1720420"/>
          </a:xfrm>
        </p:grpSpPr>
        <p:pic>
          <p:nvPicPr>
            <p:cNvPr id="8" name="Picture 7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bg-BG" sz="1000" b="1" dirty="0"/>
                <a:t>МИНИСТЕРСТВО НА  ЗЕМЕДЕЛИЕТО, ХРАНИТЕ И ГОРИТЕ</a:t>
              </a:r>
              <a:endParaRPr lang="bg-BG" sz="1000" dirty="0">
                <a:effectLst/>
                <a:latin typeface="Calibri"/>
                <a:ea typeface="Calibri"/>
                <a:cs typeface="Calibri"/>
              </a:endParaRPr>
            </a:p>
          </p:txBody>
        </p:sp>
      </p:grpSp>
      <p:pic>
        <p:nvPicPr>
          <p:cNvPr id="10" name="Picture 4" descr="http://www.dalboka.eu/files/16_riba.jpg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454" b="100000" l="0" r="9818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367" y="5661248"/>
            <a:ext cx="2138152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95536" y="1627414"/>
            <a:ext cx="8416974" cy="3568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ct val="35000"/>
              </a:spcAft>
            </a:pPr>
            <a:endParaRPr lang="bg-BG" sz="2800" b="1" dirty="0" smtClean="0">
              <a:ea typeface="Calibri"/>
            </a:endParaRPr>
          </a:p>
          <a:p>
            <a:pPr lvl="0" algn="ctr">
              <a:spcAft>
                <a:spcPct val="35000"/>
              </a:spcAft>
            </a:pPr>
            <a:r>
              <a:rPr lang="bg-BG" sz="2800" b="1" dirty="0" smtClean="0">
                <a:ea typeface="Calibri"/>
              </a:rPr>
              <a:t>Допустими </a:t>
            </a:r>
            <a:r>
              <a:rPr lang="bg-BG" sz="2800" b="1" dirty="0">
                <a:ea typeface="Calibri"/>
              </a:rPr>
              <a:t>дейности</a:t>
            </a:r>
          </a:p>
          <a:p>
            <a:pPr lvl="0">
              <a:spcAft>
                <a:spcPct val="35000"/>
              </a:spcAft>
            </a:pPr>
            <a:r>
              <a:rPr lang="bg-BG" dirty="0" smtClean="0"/>
              <a:t>4</a:t>
            </a:r>
            <a:r>
              <a:rPr lang="bg-BG" dirty="0"/>
              <a:t>. са свързани с преработването на продукти на биологичните аквакултури съгласно членове 6 и 7 от Регламент (ЕО) № 834/2007 на Съвета от 28 юни 2007 г. относно биологичното производство и етикетирането на биологични продукти и за отмяна на Регламент (ЕИО) № 2092/91 (ОВ L 189/1 от 20 юли 2007 г.);</a:t>
            </a:r>
            <a:endParaRPr lang="en-US" dirty="0"/>
          </a:p>
          <a:p>
            <a:pPr lvl="0">
              <a:spcAft>
                <a:spcPct val="35000"/>
              </a:spcAft>
            </a:pPr>
            <a:r>
              <a:rPr lang="bg-BG" dirty="0"/>
              <a:t>5. водят до нови или подобрени продукти, нови или подобрени процеси или нови или подобрени управленски и организационни системи.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96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395717120"/>
              </p:ext>
            </p:extLst>
          </p:nvPr>
        </p:nvGraphicFramePr>
        <p:xfrm>
          <a:off x="73479" y="1428751"/>
          <a:ext cx="9070521" cy="5286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6669915" y="188640"/>
            <a:ext cx="2361897" cy="1440160"/>
            <a:chOff x="6466353" y="86880"/>
            <a:chExt cx="2843808" cy="1720420"/>
          </a:xfrm>
        </p:grpSpPr>
        <p:pic>
          <p:nvPicPr>
            <p:cNvPr id="9" name="Picture 8"/>
            <p:cNvPicPr/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bg-BG" sz="1000" b="1" dirty="0"/>
                <a:t>МИНИСТЕРСТВО НА  ЗЕМЕДЕЛИЕТО, ХРАНИТЕ И ГОРИТЕ</a:t>
              </a:r>
              <a:endParaRPr lang="bg-BG" sz="1000" dirty="0">
                <a:effectLst/>
                <a:latin typeface="Calibri"/>
                <a:ea typeface="Calibri"/>
                <a:cs typeface="Calibri"/>
              </a:endParaRPr>
            </a:p>
          </p:txBody>
        </p:sp>
      </p:grpSp>
      <p:pic>
        <p:nvPicPr>
          <p:cNvPr id="11" name="Picture 4" descr="http://www.dalboka.eu/files/16_riba.jpg"/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2454" b="100000" l="0" r="9818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367" y="5661248"/>
            <a:ext cx="2138152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157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1336</TotalTime>
  <Words>905</Words>
  <Application>Microsoft Office PowerPoint</Application>
  <PresentationFormat>On-screen Show (4:3)</PresentationFormat>
  <Paragraphs>93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Verve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Greta D. Dimitrova</dc:creator>
  <cp:lastModifiedBy>Veselina Pavlova</cp:lastModifiedBy>
  <cp:revision>152</cp:revision>
  <cp:lastPrinted>2019-07-19T11:31:43Z</cp:lastPrinted>
  <dcterms:created xsi:type="dcterms:W3CDTF">2018-05-28T15:27:15Z</dcterms:created>
  <dcterms:modified xsi:type="dcterms:W3CDTF">2019-08-23T08:33:31Z</dcterms:modified>
</cp:coreProperties>
</file>