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8" r:id="rId4"/>
    <p:sldId id="279" r:id="rId5"/>
    <p:sldId id="280" r:id="rId6"/>
    <p:sldId id="282" r:id="rId7"/>
    <p:sldId id="291" r:id="rId8"/>
    <p:sldId id="292" r:id="rId9"/>
    <p:sldId id="293" r:id="rId10"/>
    <p:sldId id="294" r:id="rId11"/>
    <p:sldId id="298" r:id="rId12"/>
    <p:sldId id="299" r:id="rId13"/>
    <p:sldId id="300" r:id="rId14"/>
    <p:sldId id="301" r:id="rId15"/>
    <p:sldId id="302" r:id="rId16"/>
    <p:sldId id="303" r:id="rId17"/>
    <p:sldId id="305" r:id="rId18"/>
    <p:sldId id="287" r:id="rId19"/>
    <p:sldId id="288" r:id="rId2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imira Dankova" initials="K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2" autoAdjust="0"/>
  </p:normalViewPr>
  <p:slideViewPr>
    <p:cSldViewPr>
      <p:cViewPr>
        <p:scale>
          <a:sx n="118" d="100"/>
          <a:sy n="118" d="100"/>
        </p:scale>
        <p:origin x="-22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mailto:pmdr@mzh.government.b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92493-B04F-4639-ABB0-CA0097F37F4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5971B7-21CD-461C-AD37-149AA8DD316C}">
      <dgm:prSet custT="1"/>
      <dgm:spPr/>
      <dgm:t>
        <a:bodyPr/>
        <a:lstStyle/>
        <a:p>
          <a:pPr rtl="0"/>
          <a:r>
            <a:rPr lang="bg-B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 финансов ресурс на мярката</a:t>
          </a:r>
        </a:p>
      </dgm:t>
    </dgm:pt>
    <dgm:pt modelId="{0CDC504E-905A-4F29-94DE-CEE0AA265A35}" type="parTrans" cxnId="{2210E596-3034-4A6D-BB3F-E73E41E5A539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6D2825-C0DA-49E6-BEB3-8289A6017336}" type="sibTrans" cxnId="{2210E596-3034-4A6D-BB3F-E73E41E5A539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671E9E-00A7-4C55-8D05-7174081BDF0D}">
      <dgm:prSet custT="1"/>
      <dgm:spPr/>
      <dgm:t>
        <a:bodyPr/>
        <a:lstStyle/>
        <a:p>
          <a:pPr rtl="0"/>
          <a:r>
            <a:rPr lang="bg-B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Европейски фонд за морско дело и рибарство</a:t>
          </a:r>
        </a:p>
      </dgm:t>
    </dgm:pt>
    <dgm:pt modelId="{EAF9DFC1-47B9-4AD7-ADFA-FC89A860BE26}" type="parTrans" cxnId="{F4671B3E-BB90-492E-8D02-F051AEC26BC7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08076C-2A61-4096-8E6B-A640D02A3354}" type="sibTrans" cxnId="{F4671B3E-BB90-492E-8D02-F051AEC26BC7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517A8F-7871-4183-A3A0-D3A1940BE781}">
      <dgm:prSet custT="1"/>
      <dgm:spPr/>
      <dgm:t>
        <a:bodyPr/>
        <a:lstStyle/>
        <a:p>
          <a:pPr rtl="0"/>
          <a:r>
            <a:rPr lang="bg-B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Национално съфинансиране</a:t>
          </a:r>
        </a:p>
      </dgm:t>
    </dgm:pt>
    <dgm:pt modelId="{319D9134-8BC7-42AE-B242-AC1F9ED21CC0}" type="parTrans" cxnId="{A5D8CDD4-7D88-455C-AA4F-5B97530AD1F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0434A0-A722-4C2C-AAA7-353226BA6B1C}" type="sibTrans" cxnId="{A5D8CDD4-7D88-455C-AA4F-5B97530AD1F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6F8F90-BEDC-4C44-AF3C-F94F4D1F9255}">
      <dgm:prSet custT="1"/>
      <dgm:spPr/>
      <dgm:t>
        <a:bodyPr/>
        <a:lstStyle/>
        <a:p>
          <a:pPr rtl="0"/>
          <a:r>
            <a:rPr lang="bg-BG" sz="2000" b="0" dirty="0">
              <a:effectLst/>
            </a:rPr>
            <a:t>  </a:t>
          </a:r>
          <a:r>
            <a:rPr lang="bg-BG" sz="2000" b="1" dirty="0" smtClean="0"/>
            <a:t>10 </a:t>
          </a:r>
          <a:r>
            <a:rPr lang="en-US" sz="2000" b="1" dirty="0" smtClean="0"/>
            <a:t>285</a:t>
          </a:r>
          <a:r>
            <a:rPr lang="bg-BG" sz="2000" b="1" dirty="0" smtClean="0"/>
            <a:t> </a:t>
          </a:r>
          <a:r>
            <a:rPr lang="en-US" sz="2000" b="1" dirty="0" smtClean="0"/>
            <a:t>345</a:t>
          </a:r>
          <a:r>
            <a:rPr lang="bg-BG" sz="2000" b="1" dirty="0" smtClean="0"/>
            <a:t> </a:t>
          </a:r>
          <a:r>
            <a:rPr lang="bg-BG" sz="2000" b="1" dirty="0" smtClean="0">
              <a:effectLst/>
            </a:rPr>
            <a:t>лв.</a:t>
          </a:r>
          <a:endParaRPr lang="bg-BG" sz="2000" b="1" dirty="0">
            <a:effectLst/>
          </a:endParaRPr>
        </a:p>
      </dgm:t>
    </dgm:pt>
    <dgm:pt modelId="{1F19649B-5B3F-4007-9CF1-D317F6A6438E}" type="parTrans" cxnId="{3064B781-3646-4647-9081-1A057E88A6C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83E5ED-599D-4D1F-BF4E-7B02CAB5EF85}" type="sibTrans" cxnId="{3064B781-3646-4647-9081-1A057E88A6C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702222-6CBE-4B1B-9106-6901E0BC74E3}">
      <dgm:prSet custT="1"/>
      <dgm:spPr/>
      <dgm:t>
        <a:bodyPr/>
        <a:lstStyle/>
        <a:p>
          <a:pPr rtl="0"/>
          <a:r>
            <a:rPr lang="bg-BG" sz="2000" b="1" dirty="0" smtClean="0"/>
            <a:t>7 7</a:t>
          </a:r>
          <a:r>
            <a:rPr lang="en-US" sz="2000" b="1" dirty="0" smtClean="0"/>
            <a:t>14</a:t>
          </a:r>
          <a:r>
            <a:rPr lang="bg-BG" sz="2000" b="1" dirty="0" smtClean="0"/>
            <a:t> 0</a:t>
          </a:r>
          <a:r>
            <a:rPr lang="en-US" sz="2000" b="1" dirty="0" smtClean="0"/>
            <a:t>09</a:t>
          </a:r>
          <a:r>
            <a:rPr lang="bg-BG" sz="2000" b="1" dirty="0" smtClean="0"/>
            <a:t> </a:t>
          </a:r>
          <a:r>
            <a:rPr lang="bg-BG" sz="2000" b="1" dirty="0" smtClean="0">
              <a:effectLst/>
            </a:rPr>
            <a:t>лв.</a:t>
          </a:r>
          <a:endParaRPr lang="bg-BG" sz="2000" b="1" dirty="0">
            <a:effectLst/>
          </a:endParaRPr>
        </a:p>
      </dgm:t>
    </dgm:pt>
    <dgm:pt modelId="{0C91B8A7-C86C-4654-9666-2D6BFD8EABD4}" type="parTrans" cxnId="{E489119E-8082-4C7E-920B-CF02593F6334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1ED55C-4319-4B13-871C-825E506276C2}" type="sibTrans" cxnId="{E489119E-8082-4C7E-920B-CF02593F6334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0E86C1-72DE-482E-AF16-8C9B94B69064}">
      <dgm:prSet custT="1"/>
      <dgm:spPr/>
      <dgm:t>
        <a:bodyPr/>
        <a:lstStyle/>
        <a:p>
          <a:pPr rtl="0"/>
          <a:r>
            <a:rPr lang="bg-BG" sz="2000" b="1" dirty="0" smtClean="0"/>
            <a:t>2 5</a:t>
          </a:r>
          <a:r>
            <a:rPr lang="en-US" sz="2000" b="1" dirty="0" smtClean="0"/>
            <a:t>71</a:t>
          </a:r>
          <a:r>
            <a:rPr lang="bg-BG" sz="2000" b="1" dirty="0" smtClean="0"/>
            <a:t> </a:t>
          </a:r>
          <a:r>
            <a:rPr lang="en-US" sz="2000" b="1" dirty="0" smtClean="0"/>
            <a:t>336</a:t>
          </a:r>
          <a:r>
            <a:rPr lang="bg-BG" sz="2000" b="1" dirty="0" smtClean="0"/>
            <a:t> </a:t>
          </a:r>
          <a:r>
            <a:rPr lang="bg-BG" sz="2000" b="1" dirty="0" smtClean="0">
              <a:effectLst/>
            </a:rPr>
            <a:t>лв.</a:t>
          </a:r>
          <a:endParaRPr lang="bg-BG" sz="2000" b="1" dirty="0">
            <a:effectLst/>
          </a:endParaRPr>
        </a:p>
      </dgm:t>
    </dgm:pt>
    <dgm:pt modelId="{9B783CCA-A9D7-4ABB-BD6B-6A3C9BDCCC2F}" type="parTrans" cxnId="{42B781CF-4CCD-465E-8190-2AD2E801D7AD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34A117-89C6-4457-9311-D7CDE0448ECF}" type="sibTrans" cxnId="{42B781CF-4CCD-465E-8190-2AD2E801D7AD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3A0B2D-25B1-4A88-8132-C074FDCF1381}" type="pres">
      <dgm:prSet presAssocID="{96992493-B04F-4639-ABB0-CA0097F37F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BFDE8DD-B70E-4166-9AD2-D84FEBE7B6CE}" type="pres">
      <dgm:prSet presAssocID="{C95971B7-21CD-461C-AD37-149AA8DD316C}" presName="root" presStyleCnt="0"/>
      <dgm:spPr/>
    </dgm:pt>
    <dgm:pt modelId="{EABA94E7-580C-4529-B034-85CE92AAA337}" type="pres">
      <dgm:prSet presAssocID="{C95971B7-21CD-461C-AD37-149AA8DD316C}" presName="rootComposite" presStyleCnt="0"/>
      <dgm:spPr/>
    </dgm:pt>
    <dgm:pt modelId="{D05E07F3-A8A9-4A53-B1CC-920D064BA650}" type="pres">
      <dgm:prSet presAssocID="{C95971B7-21CD-461C-AD37-149AA8DD316C}" presName="rootText" presStyleLbl="node1" presStyleIdx="0" presStyleCnt="3"/>
      <dgm:spPr/>
      <dgm:t>
        <a:bodyPr/>
        <a:lstStyle/>
        <a:p>
          <a:endParaRPr lang="en-US"/>
        </a:p>
      </dgm:t>
    </dgm:pt>
    <dgm:pt modelId="{081B802E-361F-4400-9D7C-ACC688BB8FEC}" type="pres">
      <dgm:prSet presAssocID="{C95971B7-21CD-461C-AD37-149AA8DD316C}" presName="rootConnector" presStyleLbl="node1" presStyleIdx="0" presStyleCnt="3"/>
      <dgm:spPr/>
      <dgm:t>
        <a:bodyPr/>
        <a:lstStyle/>
        <a:p>
          <a:endParaRPr lang="en-US"/>
        </a:p>
      </dgm:t>
    </dgm:pt>
    <dgm:pt modelId="{850CE9DC-3D56-462A-A656-949D9D36D0CD}" type="pres">
      <dgm:prSet presAssocID="{C95971B7-21CD-461C-AD37-149AA8DD316C}" presName="childShape" presStyleCnt="0"/>
      <dgm:spPr/>
    </dgm:pt>
    <dgm:pt modelId="{1E27F0EE-3A3A-4B4E-9017-97F788454686}" type="pres">
      <dgm:prSet presAssocID="{1F19649B-5B3F-4007-9CF1-D317F6A6438E}" presName="Name13" presStyleLbl="parChTrans1D2" presStyleIdx="0" presStyleCnt="3"/>
      <dgm:spPr/>
      <dgm:t>
        <a:bodyPr/>
        <a:lstStyle/>
        <a:p>
          <a:endParaRPr lang="en-US"/>
        </a:p>
      </dgm:t>
    </dgm:pt>
    <dgm:pt modelId="{2CF91C23-BD0A-4BED-AD22-BB49EE217CAD}" type="pres">
      <dgm:prSet presAssocID="{896F8F90-BEDC-4C44-AF3C-F94F4D1F9255}" presName="childText" presStyleLbl="bgAcc1" presStyleIdx="0" presStyleCnt="3" custScaleX="116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8DA4E-52F7-4FEC-84E6-C17E23F1B3B3}" type="pres">
      <dgm:prSet presAssocID="{43671E9E-00A7-4C55-8D05-7174081BDF0D}" presName="root" presStyleCnt="0"/>
      <dgm:spPr/>
    </dgm:pt>
    <dgm:pt modelId="{3F607235-F1A6-4AB5-AE93-4666337DE64C}" type="pres">
      <dgm:prSet presAssocID="{43671E9E-00A7-4C55-8D05-7174081BDF0D}" presName="rootComposite" presStyleCnt="0"/>
      <dgm:spPr/>
    </dgm:pt>
    <dgm:pt modelId="{11ED4CF4-FBFD-4517-A1EF-69D0A6C08E5E}" type="pres">
      <dgm:prSet presAssocID="{43671E9E-00A7-4C55-8D05-7174081BDF0D}" presName="rootText" presStyleLbl="node1" presStyleIdx="1" presStyleCnt="3"/>
      <dgm:spPr/>
      <dgm:t>
        <a:bodyPr/>
        <a:lstStyle/>
        <a:p>
          <a:endParaRPr lang="en-US"/>
        </a:p>
      </dgm:t>
    </dgm:pt>
    <dgm:pt modelId="{9A1B532D-32A6-4857-8B99-90944414B6BF}" type="pres">
      <dgm:prSet presAssocID="{43671E9E-00A7-4C55-8D05-7174081BDF0D}" presName="rootConnector" presStyleLbl="node1" presStyleIdx="1" presStyleCnt="3"/>
      <dgm:spPr/>
      <dgm:t>
        <a:bodyPr/>
        <a:lstStyle/>
        <a:p>
          <a:endParaRPr lang="en-US"/>
        </a:p>
      </dgm:t>
    </dgm:pt>
    <dgm:pt modelId="{23BF2269-DEBD-4B67-9124-660DCA6F7D8E}" type="pres">
      <dgm:prSet presAssocID="{43671E9E-00A7-4C55-8D05-7174081BDF0D}" presName="childShape" presStyleCnt="0"/>
      <dgm:spPr/>
    </dgm:pt>
    <dgm:pt modelId="{5910DB86-F47B-49ED-A497-421A5A84A180}" type="pres">
      <dgm:prSet presAssocID="{0C91B8A7-C86C-4654-9666-2D6BFD8EABD4}" presName="Name13" presStyleLbl="parChTrans1D2" presStyleIdx="1" presStyleCnt="3"/>
      <dgm:spPr/>
      <dgm:t>
        <a:bodyPr/>
        <a:lstStyle/>
        <a:p>
          <a:endParaRPr lang="en-US"/>
        </a:p>
      </dgm:t>
    </dgm:pt>
    <dgm:pt modelId="{F95F3FD7-EC28-495A-BE97-3B2E91EFFFEF}" type="pres">
      <dgm:prSet presAssocID="{3B702222-6CBE-4B1B-9106-6901E0BC74E3}" presName="childText" presStyleLbl="bgAcc1" presStyleIdx="1" presStyleCnt="3" custScaleX="116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8C866-75D7-4678-ABC5-6989F14297A8}" type="pres">
      <dgm:prSet presAssocID="{B7517A8F-7871-4183-A3A0-D3A1940BE781}" presName="root" presStyleCnt="0"/>
      <dgm:spPr/>
    </dgm:pt>
    <dgm:pt modelId="{5B40AAF0-5997-4A2B-851A-9F75F4E82DEB}" type="pres">
      <dgm:prSet presAssocID="{B7517A8F-7871-4183-A3A0-D3A1940BE781}" presName="rootComposite" presStyleCnt="0"/>
      <dgm:spPr/>
    </dgm:pt>
    <dgm:pt modelId="{FF524978-21EE-4D74-85ED-D7386FEEDB3D}" type="pres">
      <dgm:prSet presAssocID="{B7517A8F-7871-4183-A3A0-D3A1940BE781}" presName="rootText" presStyleLbl="node1" presStyleIdx="2" presStyleCnt="3"/>
      <dgm:spPr/>
      <dgm:t>
        <a:bodyPr/>
        <a:lstStyle/>
        <a:p>
          <a:endParaRPr lang="en-US"/>
        </a:p>
      </dgm:t>
    </dgm:pt>
    <dgm:pt modelId="{F1FE2BAF-AB77-47C8-A05C-94B2AF43DD02}" type="pres">
      <dgm:prSet presAssocID="{B7517A8F-7871-4183-A3A0-D3A1940BE781}" presName="rootConnector" presStyleLbl="node1" presStyleIdx="2" presStyleCnt="3"/>
      <dgm:spPr/>
      <dgm:t>
        <a:bodyPr/>
        <a:lstStyle/>
        <a:p>
          <a:endParaRPr lang="en-US"/>
        </a:p>
      </dgm:t>
    </dgm:pt>
    <dgm:pt modelId="{85848B21-20ED-48AF-8F9A-D2903522FB89}" type="pres">
      <dgm:prSet presAssocID="{B7517A8F-7871-4183-A3A0-D3A1940BE781}" presName="childShape" presStyleCnt="0"/>
      <dgm:spPr/>
    </dgm:pt>
    <dgm:pt modelId="{D07C3030-7B18-408E-B7E5-33C949B26F82}" type="pres">
      <dgm:prSet presAssocID="{9B783CCA-A9D7-4ABB-BD6B-6A3C9BDCCC2F}" presName="Name13" presStyleLbl="parChTrans1D2" presStyleIdx="2" presStyleCnt="3"/>
      <dgm:spPr/>
      <dgm:t>
        <a:bodyPr/>
        <a:lstStyle/>
        <a:p>
          <a:endParaRPr lang="en-US"/>
        </a:p>
      </dgm:t>
    </dgm:pt>
    <dgm:pt modelId="{D2565E5E-55CE-4811-BB5D-E0A9C3E89C4B}" type="pres">
      <dgm:prSet presAssocID="{C40E86C1-72DE-482E-AF16-8C9B94B69064}" presName="childText" presStyleLbl="bgAcc1" presStyleIdx="2" presStyleCnt="3" custScaleX="116208" custLinFactNeighborX="-5473" custLinFactNeighborY="16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D5A4CA-2167-400F-BDFF-93057722E4DC}" type="presOf" srcId="{C95971B7-21CD-461C-AD37-149AA8DD316C}" destId="{D05E07F3-A8A9-4A53-B1CC-920D064BA650}" srcOrd="0" destOrd="0" presId="urn:microsoft.com/office/officeart/2005/8/layout/hierarchy3"/>
    <dgm:cxn modelId="{2210E596-3034-4A6D-BB3F-E73E41E5A539}" srcId="{96992493-B04F-4639-ABB0-CA0097F37F4E}" destId="{C95971B7-21CD-461C-AD37-149AA8DD316C}" srcOrd="0" destOrd="0" parTransId="{0CDC504E-905A-4F29-94DE-CEE0AA265A35}" sibTransId="{CB6D2825-C0DA-49E6-BEB3-8289A6017336}"/>
    <dgm:cxn modelId="{1AA7B045-CB7E-49F7-AF02-9453B1E8BDD9}" type="presOf" srcId="{C95971B7-21CD-461C-AD37-149AA8DD316C}" destId="{081B802E-361F-4400-9D7C-ACC688BB8FEC}" srcOrd="1" destOrd="0" presId="urn:microsoft.com/office/officeart/2005/8/layout/hierarchy3"/>
    <dgm:cxn modelId="{764E325D-D706-4F3F-905D-D67CCD98ADAA}" type="presOf" srcId="{43671E9E-00A7-4C55-8D05-7174081BDF0D}" destId="{9A1B532D-32A6-4857-8B99-90944414B6BF}" srcOrd="1" destOrd="0" presId="urn:microsoft.com/office/officeart/2005/8/layout/hierarchy3"/>
    <dgm:cxn modelId="{E489119E-8082-4C7E-920B-CF02593F6334}" srcId="{43671E9E-00A7-4C55-8D05-7174081BDF0D}" destId="{3B702222-6CBE-4B1B-9106-6901E0BC74E3}" srcOrd="0" destOrd="0" parTransId="{0C91B8A7-C86C-4654-9666-2D6BFD8EABD4}" sibTransId="{521ED55C-4319-4B13-871C-825E506276C2}"/>
    <dgm:cxn modelId="{2476A1EB-61C4-4B13-959D-F43EB39DCA7A}" type="presOf" srcId="{3B702222-6CBE-4B1B-9106-6901E0BC74E3}" destId="{F95F3FD7-EC28-495A-BE97-3B2E91EFFFEF}" srcOrd="0" destOrd="0" presId="urn:microsoft.com/office/officeart/2005/8/layout/hierarchy3"/>
    <dgm:cxn modelId="{C2C65D0E-2B1F-49DC-ADB4-A048D4D43965}" type="presOf" srcId="{9B783CCA-A9D7-4ABB-BD6B-6A3C9BDCCC2F}" destId="{D07C3030-7B18-408E-B7E5-33C949B26F82}" srcOrd="0" destOrd="0" presId="urn:microsoft.com/office/officeart/2005/8/layout/hierarchy3"/>
    <dgm:cxn modelId="{F4671B3E-BB90-492E-8D02-F051AEC26BC7}" srcId="{96992493-B04F-4639-ABB0-CA0097F37F4E}" destId="{43671E9E-00A7-4C55-8D05-7174081BDF0D}" srcOrd="1" destOrd="0" parTransId="{EAF9DFC1-47B9-4AD7-ADFA-FC89A860BE26}" sibTransId="{5108076C-2A61-4096-8E6B-A640D02A3354}"/>
    <dgm:cxn modelId="{F171B258-E684-43F9-BAC9-5DE1B3CD7D8B}" type="presOf" srcId="{96992493-B04F-4639-ABB0-CA0097F37F4E}" destId="{663A0B2D-25B1-4A88-8132-C074FDCF1381}" srcOrd="0" destOrd="0" presId="urn:microsoft.com/office/officeart/2005/8/layout/hierarchy3"/>
    <dgm:cxn modelId="{42B781CF-4CCD-465E-8190-2AD2E801D7AD}" srcId="{B7517A8F-7871-4183-A3A0-D3A1940BE781}" destId="{C40E86C1-72DE-482E-AF16-8C9B94B69064}" srcOrd="0" destOrd="0" parTransId="{9B783CCA-A9D7-4ABB-BD6B-6A3C9BDCCC2F}" sibTransId="{8534A117-89C6-4457-9311-D7CDE0448ECF}"/>
    <dgm:cxn modelId="{075BA5B1-01D1-4421-9BC0-21521990556A}" type="presOf" srcId="{43671E9E-00A7-4C55-8D05-7174081BDF0D}" destId="{11ED4CF4-FBFD-4517-A1EF-69D0A6C08E5E}" srcOrd="0" destOrd="0" presId="urn:microsoft.com/office/officeart/2005/8/layout/hierarchy3"/>
    <dgm:cxn modelId="{A5D8CDD4-7D88-455C-AA4F-5B97530AD1F5}" srcId="{96992493-B04F-4639-ABB0-CA0097F37F4E}" destId="{B7517A8F-7871-4183-A3A0-D3A1940BE781}" srcOrd="2" destOrd="0" parTransId="{319D9134-8BC7-42AE-B242-AC1F9ED21CC0}" sibTransId="{B40434A0-A722-4C2C-AAA7-353226BA6B1C}"/>
    <dgm:cxn modelId="{CF861FE5-B4CF-462C-AA0E-A58172D87F17}" type="presOf" srcId="{B7517A8F-7871-4183-A3A0-D3A1940BE781}" destId="{FF524978-21EE-4D74-85ED-D7386FEEDB3D}" srcOrd="0" destOrd="0" presId="urn:microsoft.com/office/officeart/2005/8/layout/hierarchy3"/>
    <dgm:cxn modelId="{291A9886-502C-482C-804C-BF92458B853B}" type="presOf" srcId="{0C91B8A7-C86C-4654-9666-2D6BFD8EABD4}" destId="{5910DB86-F47B-49ED-A497-421A5A84A180}" srcOrd="0" destOrd="0" presId="urn:microsoft.com/office/officeart/2005/8/layout/hierarchy3"/>
    <dgm:cxn modelId="{3064B781-3646-4647-9081-1A057E88A6C5}" srcId="{C95971B7-21CD-461C-AD37-149AA8DD316C}" destId="{896F8F90-BEDC-4C44-AF3C-F94F4D1F9255}" srcOrd="0" destOrd="0" parTransId="{1F19649B-5B3F-4007-9CF1-D317F6A6438E}" sibTransId="{9983E5ED-599D-4D1F-BF4E-7B02CAB5EF85}"/>
    <dgm:cxn modelId="{42E7E1B3-5980-4415-B870-C6949D7E199A}" type="presOf" srcId="{B7517A8F-7871-4183-A3A0-D3A1940BE781}" destId="{F1FE2BAF-AB77-47C8-A05C-94B2AF43DD02}" srcOrd="1" destOrd="0" presId="urn:microsoft.com/office/officeart/2005/8/layout/hierarchy3"/>
    <dgm:cxn modelId="{B467DBAD-9C07-427E-A830-E45C7DC0B0A1}" type="presOf" srcId="{1F19649B-5B3F-4007-9CF1-D317F6A6438E}" destId="{1E27F0EE-3A3A-4B4E-9017-97F788454686}" srcOrd="0" destOrd="0" presId="urn:microsoft.com/office/officeart/2005/8/layout/hierarchy3"/>
    <dgm:cxn modelId="{3CF73CD3-A51D-47AF-BA87-4D0E68EC3085}" type="presOf" srcId="{C40E86C1-72DE-482E-AF16-8C9B94B69064}" destId="{D2565E5E-55CE-4811-BB5D-E0A9C3E89C4B}" srcOrd="0" destOrd="0" presId="urn:microsoft.com/office/officeart/2005/8/layout/hierarchy3"/>
    <dgm:cxn modelId="{282C570F-B0FD-4F5A-917D-87F6B92574EF}" type="presOf" srcId="{896F8F90-BEDC-4C44-AF3C-F94F4D1F9255}" destId="{2CF91C23-BD0A-4BED-AD22-BB49EE217CAD}" srcOrd="0" destOrd="0" presId="urn:microsoft.com/office/officeart/2005/8/layout/hierarchy3"/>
    <dgm:cxn modelId="{8DFBE288-2666-4567-8321-CA88CCA9E825}" type="presParOf" srcId="{663A0B2D-25B1-4A88-8132-C074FDCF1381}" destId="{0BFDE8DD-B70E-4166-9AD2-D84FEBE7B6CE}" srcOrd="0" destOrd="0" presId="urn:microsoft.com/office/officeart/2005/8/layout/hierarchy3"/>
    <dgm:cxn modelId="{1972F9FB-622C-4069-8317-006F0EA1A160}" type="presParOf" srcId="{0BFDE8DD-B70E-4166-9AD2-D84FEBE7B6CE}" destId="{EABA94E7-580C-4529-B034-85CE92AAA337}" srcOrd="0" destOrd="0" presId="urn:microsoft.com/office/officeart/2005/8/layout/hierarchy3"/>
    <dgm:cxn modelId="{200CBBF5-9A85-4047-80F4-5F9CCFDD7293}" type="presParOf" srcId="{EABA94E7-580C-4529-B034-85CE92AAA337}" destId="{D05E07F3-A8A9-4A53-B1CC-920D064BA650}" srcOrd="0" destOrd="0" presId="urn:microsoft.com/office/officeart/2005/8/layout/hierarchy3"/>
    <dgm:cxn modelId="{CB65C3EB-85F5-43D1-80AD-7E424ED2BB8F}" type="presParOf" srcId="{EABA94E7-580C-4529-B034-85CE92AAA337}" destId="{081B802E-361F-4400-9D7C-ACC688BB8FEC}" srcOrd="1" destOrd="0" presId="urn:microsoft.com/office/officeart/2005/8/layout/hierarchy3"/>
    <dgm:cxn modelId="{1068AD3F-2245-4FFB-98B9-0AEA589670D7}" type="presParOf" srcId="{0BFDE8DD-B70E-4166-9AD2-D84FEBE7B6CE}" destId="{850CE9DC-3D56-462A-A656-949D9D36D0CD}" srcOrd="1" destOrd="0" presId="urn:microsoft.com/office/officeart/2005/8/layout/hierarchy3"/>
    <dgm:cxn modelId="{866C90FA-7DAB-4357-9543-1D0195068EE2}" type="presParOf" srcId="{850CE9DC-3D56-462A-A656-949D9D36D0CD}" destId="{1E27F0EE-3A3A-4B4E-9017-97F788454686}" srcOrd="0" destOrd="0" presId="urn:microsoft.com/office/officeart/2005/8/layout/hierarchy3"/>
    <dgm:cxn modelId="{5AC9C988-08F1-43CA-8AC9-0992860C6B1B}" type="presParOf" srcId="{850CE9DC-3D56-462A-A656-949D9D36D0CD}" destId="{2CF91C23-BD0A-4BED-AD22-BB49EE217CAD}" srcOrd="1" destOrd="0" presId="urn:microsoft.com/office/officeart/2005/8/layout/hierarchy3"/>
    <dgm:cxn modelId="{3B7AEEAA-C2ED-4388-909E-84C1B2847B39}" type="presParOf" srcId="{663A0B2D-25B1-4A88-8132-C074FDCF1381}" destId="{D238DA4E-52F7-4FEC-84E6-C17E23F1B3B3}" srcOrd="1" destOrd="0" presId="urn:microsoft.com/office/officeart/2005/8/layout/hierarchy3"/>
    <dgm:cxn modelId="{4AFC854D-3476-4AB7-A329-3279AFED34D7}" type="presParOf" srcId="{D238DA4E-52F7-4FEC-84E6-C17E23F1B3B3}" destId="{3F607235-F1A6-4AB5-AE93-4666337DE64C}" srcOrd="0" destOrd="0" presId="urn:microsoft.com/office/officeart/2005/8/layout/hierarchy3"/>
    <dgm:cxn modelId="{BEC8CDC7-12DE-44AC-9A4F-0E0D249C8F8A}" type="presParOf" srcId="{3F607235-F1A6-4AB5-AE93-4666337DE64C}" destId="{11ED4CF4-FBFD-4517-A1EF-69D0A6C08E5E}" srcOrd="0" destOrd="0" presId="urn:microsoft.com/office/officeart/2005/8/layout/hierarchy3"/>
    <dgm:cxn modelId="{210B3DF4-A317-4225-A4B8-5A9C2C355623}" type="presParOf" srcId="{3F607235-F1A6-4AB5-AE93-4666337DE64C}" destId="{9A1B532D-32A6-4857-8B99-90944414B6BF}" srcOrd="1" destOrd="0" presId="urn:microsoft.com/office/officeart/2005/8/layout/hierarchy3"/>
    <dgm:cxn modelId="{2987B8DA-D437-458D-91B0-B30A7646D757}" type="presParOf" srcId="{D238DA4E-52F7-4FEC-84E6-C17E23F1B3B3}" destId="{23BF2269-DEBD-4B67-9124-660DCA6F7D8E}" srcOrd="1" destOrd="0" presId="urn:microsoft.com/office/officeart/2005/8/layout/hierarchy3"/>
    <dgm:cxn modelId="{02D2B300-0C57-4C7E-91EF-FE70C2448B5C}" type="presParOf" srcId="{23BF2269-DEBD-4B67-9124-660DCA6F7D8E}" destId="{5910DB86-F47B-49ED-A497-421A5A84A180}" srcOrd="0" destOrd="0" presId="urn:microsoft.com/office/officeart/2005/8/layout/hierarchy3"/>
    <dgm:cxn modelId="{449C567D-96F4-4770-AEB1-8C70A91E7FB8}" type="presParOf" srcId="{23BF2269-DEBD-4B67-9124-660DCA6F7D8E}" destId="{F95F3FD7-EC28-495A-BE97-3B2E91EFFFEF}" srcOrd="1" destOrd="0" presId="urn:microsoft.com/office/officeart/2005/8/layout/hierarchy3"/>
    <dgm:cxn modelId="{7F2FD159-CD1C-409D-9927-F947ECEF601C}" type="presParOf" srcId="{663A0B2D-25B1-4A88-8132-C074FDCF1381}" destId="{E9B8C866-75D7-4678-ABC5-6989F14297A8}" srcOrd="2" destOrd="0" presId="urn:microsoft.com/office/officeart/2005/8/layout/hierarchy3"/>
    <dgm:cxn modelId="{71C72391-C91E-4B26-B9F5-0576BBD87202}" type="presParOf" srcId="{E9B8C866-75D7-4678-ABC5-6989F14297A8}" destId="{5B40AAF0-5997-4A2B-851A-9F75F4E82DEB}" srcOrd="0" destOrd="0" presId="urn:microsoft.com/office/officeart/2005/8/layout/hierarchy3"/>
    <dgm:cxn modelId="{52B80FB2-50D2-43AD-A3A4-50B18A317320}" type="presParOf" srcId="{5B40AAF0-5997-4A2B-851A-9F75F4E82DEB}" destId="{FF524978-21EE-4D74-85ED-D7386FEEDB3D}" srcOrd="0" destOrd="0" presId="urn:microsoft.com/office/officeart/2005/8/layout/hierarchy3"/>
    <dgm:cxn modelId="{A5A07B44-0199-429F-8E17-E6FE3CC1C3EE}" type="presParOf" srcId="{5B40AAF0-5997-4A2B-851A-9F75F4E82DEB}" destId="{F1FE2BAF-AB77-47C8-A05C-94B2AF43DD02}" srcOrd="1" destOrd="0" presId="urn:microsoft.com/office/officeart/2005/8/layout/hierarchy3"/>
    <dgm:cxn modelId="{67371282-8F9D-4CFE-BD6A-4663DF4C6B88}" type="presParOf" srcId="{E9B8C866-75D7-4678-ABC5-6989F14297A8}" destId="{85848B21-20ED-48AF-8F9A-D2903522FB89}" srcOrd="1" destOrd="0" presId="urn:microsoft.com/office/officeart/2005/8/layout/hierarchy3"/>
    <dgm:cxn modelId="{6DA77BBA-1082-44D1-9AB0-6A33ECA5FEE8}" type="presParOf" srcId="{85848B21-20ED-48AF-8F9A-D2903522FB89}" destId="{D07C3030-7B18-408E-B7E5-33C949B26F82}" srcOrd="0" destOrd="0" presId="urn:microsoft.com/office/officeart/2005/8/layout/hierarchy3"/>
    <dgm:cxn modelId="{13230841-BFEC-496F-A7B8-23FB0C573F95}" type="presParOf" srcId="{85848B21-20ED-48AF-8F9A-D2903522FB89}" destId="{D2565E5E-55CE-4811-BB5D-E0A9C3E89C4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AD099B-DB8A-4281-980D-A02B1E7D9D3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9E3073-26ED-494A-AAAF-D389CECD1AE6}">
      <dgm:prSet custT="1"/>
      <dgm:spPr/>
      <dgm:t>
        <a:bodyPr/>
        <a:lstStyle/>
        <a:p>
          <a:pPr algn="l" rtl="0"/>
          <a:endParaRPr lang="ru-RU" sz="1800" dirty="0"/>
        </a:p>
        <a:p>
          <a:pPr algn="just" rtl="0"/>
          <a:r>
            <a:rPr lang="ru-RU" sz="1800" b="1" dirty="0"/>
            <a:t>Максимален интензитет на помощта за </a:t>
          </a:r>
          <a:r>
            <a:rPr lang="ru-RU" sz="1800" b="1" dirty="0" smtClean="0"/>
            <a:t>малки </a:t>
          </a:r>
          <a:r>
            <a:rPr lang="ru-RU" sz="1800" b="1" dirty="0"/>
            <a:t>и средни предприятия – </a:t>
          </a:r>
          <a:r>
            <a:rPr lang="ru-RU" sz="1800" b="1" baseline="0" dirty="0">
              <a:solidFill>
                <a:srgbClr val="92D050"/>
              </a:solidFill>
            </a:rPr>
            <a:t>50</a:t>
          </a:r>
          <a:r>
            <a:rPr lang="ru-RU" sz="1800" b="1" baseline="0" dirty="0" smtClean="0">
              <a:solidFill>
                <a:srgbClr val="92D050"/>
              </a:solidFill>
            </a:rPr>
            <a:t>%</a:t>
          </a:r>
          <a:r>
            <a:rPr lang="en-US" sz="1800" b="1" baseline="0" dirty="0" smtClean="0">
              <a:solidFill>
                <a:srgbClr val="92D050"/>
              </a:solidFill>
            </a:rPr>
            <a:t>.</a:t>
          </a:r>
          <a:endParaRPr lang="ru-RU" sz="1800" b="1" baseline="0" dirty="0" smtClean="0">
            <a:solidFill>
              <a:srgbClr val="92D050"/>
            </a:solidFill>
          </a:endParaRPr>
        </a:p>
        <a:p>
          <a:pPr algn="just" rtl="0"/>
          <a:r>
            <a:rPr lang="bg-BG" sz="1800" b="1" dirty="0" smtClean="0"/>
            <a:t>* </a:t>
          </a:r>
          <a:r>
            <a:rPr lang="bg-BG" sz="1800" b="1" dirty="0"/>
            <a:t>Предприятия, които попадат извън определението за </a:t>
          </a:r>
          <a:r>
            <a:rPr lang="bg-BG" sz="1800" b="1" dirty="0" smtClean="0"/>
            <a:t>МСП</a:t>
          </a:r>
          <a:r>
            <a:rPr lang="en-US" sz="1800" b="1" dirty="0" smtClean="0"/>
            <a:t> - </a:t>
          </a:r>
          <a:r>
            <a:rPr lang="bg-BG" sz="1800" b="1" baseline="0" dirty="0" smtClean="0">
              <a:solidFill>
                <a:srgbClr val="92D050"/>
              </a:solidFill>
            </a:rPr>
            <a:t>30%</a:t>
          </a:r>
          <a:r>
            <a:rPr lang="bg-BG" sz="1800" b="1" dirty="0" smtClean="0"/>
            <a:t>.</a:t>
          </a:r>
          <a:endParaRPr lang="bg-BG" sz="1800" b="1" dirty="0"/>
        </a:p>
        <a:p>
          <a:pPr algn="ctr" rtl="0"/>
          <a:endParaRPr lang="bg-BG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58A111-F533-462F-8DD4-6BC177260CB4}" type="parTrans" cxnId="{D92AC46B-8DB2-4354-B308-F69B05CFD42F}">
      <dgm:prSet/>
      <dgm:spPr/>
      <dgm:t>
        <a:bodyPr/>
        <a:lstStyle/>
        <a:p>
          <a:endParaRPr lang="en-US"/>
        </a:p>
      </dgm:t>
    </dgm:pt>
    <dgm:pt modelId="{4A7DF016-90D7-460C-B79C-C055ADCD75A9}" type="sibTrans" cxnId="{D92AC46B-8DB2-4354-B308-F69B05CFD42F}">
      <dgm:prSet/>
      <dgm:spPr/>
      <dgm:t>
        <a:bodyPr/>
        <a:lstStyle/>
        <a:p>
          <a:endParaRPr lang="en-US"/>
        </a:p>
      </dgm:t>
    </dgm:pt>
    <dgm:pt modelId="{FD468CC7-3987-467E-BBC6-E8F216D1CFFE}">
      <dgm:prSet custT="1"/>
      <dgm:spPr/>
      <dgm:t>
        <a:bodyPr/>
        <a:lstStyle/>
        <a:p>
          <a:pPr algn="just" rtl="0"/>
          <a:r>
            <a:rPr lang="bg-BG" sz="1800" b="1" dirty="0"/>
            <a:t>Минималният размер на допустимата безвъзмездна помощ за проект </a:t>
          </a:r>
          <a:r>
            <a:rPr lang="bg-BG" sz="1800" b="1" dirty="0" smtClean="0"/>
            <a:t>е </a:t>
          </a:r>
          <a:r>
            <a:rPr lang="en-US" sz="1800" b="1" baseline="0" dirty="0" smtClean="0">
              <a:solidFill>
                <a:srgbClr val="FFFF00"/>
              </a:solidFill>
            </a:rPr>
            <a:t>30</a:t>
          </a:r>
          <a:r>
            <a:rPr lang="bg-BG" sz="1800" b="1" baseline="0" dirty="0" smtClean="0">
              <a:solidFill>
                <a:srgbClr val="FFFF00"/>
              </a:solidFill>
            </a:rPr>
            <a:t> </a:t>
          </a:r>
          <a:r>
            <a:rPr lang="bg-BG" sz="1800" b="1" baseline="0" dirty="0">
              <a:solidFill>
                <a:srgbClr val="FFFF00"/>
              </a:solidFill>
            </a:rPr>
            <a:t>000 лв.</a:t>
          </a:r>
        </a:p>
      </dgm:t>
    </dgm:pt>
    <dgm:pt modelId="{FB62DF32-E686-4CF6-B6B8-F6E94E0E0DF4}" type="parTrans" cxnId="{3C1F123C-01C1-495C-BBBC-DEB749913FE5}">
      <dgm:prSet/>
      <dgm:spPr/>
      <dgm:t>
        <a:bodyPr/>
        <a:lstStyle/>
        <a:p>
          <a:endParaRPr lang="en-US"/>
        </a:p>
      </dgm:t>
    </dgm:pt>
    <dgm:pt modelId="{9F691625-55C4-404A-8214-8913D374A95A}" type="sibTrans" cxnId="{3C1F123C-01C1-495C-BBBC-DEB749913FE5}">
      <dgm:prSet/>
      <dgm:spPr/>
      <dgm:t>
        <a:bodyPr/>
        <a:lstStyle/>
        <a:p>
          <a:endParaRPr lang="en-US"/>
        </a:p>
      </dgm:t>
    </dgm:pt>
    <dgm:pt modelId="{DDD96580-23A8-4CBB-8F9E-F7B717909046}">
      <dgm:prSet custT="1"/>
      <dgm:spPr/>
      <dgm:t>
        <a:bodyPr/>
        <a:lstStyle/>
        <a:p>
          <a:pPr algn="just"/>
          <a:r>
            <a:rPr lang="bg-BG" sz="1800" b="1" dirty="0"/>
            <a:t>Максималният размер на допустимата безвъзмездна финансова </a:t>
          </a:r>
          <a:r>
            <a:rPr lang="bg-BG" sz="1800" b="1" dirty="0" smtClean="0"/>
            <a:t>помощ</a:t>
          </a:r>
          <a:r>
            <a:rPr lang="en-US" sz="1800" b="1" dirty="0" smtClean="0"/>
            <a:t> </a:t>
          </a:r>
          <a:r>
            <a:rPr lang="bg-BG" sz="1800" b="1" dirty="0" smtClean="0"/>
            <a:t>за </a:t>
          </a:r>
          <a:r>
            <a:rPr lang="bg-BG" sz="1800" b="1" dirty="0"/>
            <a:t>проект е  </a:t>
          </a:r>
          <a:r>
            <a:rPr lang="en-US" sz="1800" b="1" baseline="0" dirty="0" smtClean="0">
              <a:solidFill>
                <a:srgbClr val="FFFF00"/>
              </a:solidFill>
            </a:rPr>
            <a:t>550 000 </a:t>
          </a:r>
          <a:r>
            <a:rPr lang="bg-BG" sz="1800" b="1" baseline="0" dirty="0" smtClean="0">
              <a:solidFill>
                <a:srgbClr val="FFFF00"/>
              </a:solidFill>
            </a:rPr>
            <a:t>лв</a:t>
          </a:r>
          <a:r>
            <a:rPr lang="bg-BG" sz="1800" b="1" baseline="0" dirty="0">
              <a:solidFill>
                <a:srgbClr val="FFFF00"/>
              </a:solidFill>
            </a:rPr>
            <a:t>. </a:t>
          </a:r>
          <a:endParaRPr lang="en-US" sz="1800" b="1" baseline="0" dirty="0">
            <a:solidFill>
              <a:srgbClr val="FFFF00"/>
            </a:solidFill>
          </a:endParaRPr>
        </a:p>
      </dgm:t>
    </dgm:pt>
    <dgm:pt modelId="{915FE7EC-119C-4862-86C9-6F28D4E56497}" type="parTrans" cxnId="{FFC96792-82FE-40B1-A2C4-3C0E144C1371}">
      <dgm:prSet/>
      <dgm:spPr/>
      <dgm:t>
        <a:bodyPr/>
        <a:lstStyle/>
        <a:p>
          <a:endParaRPr lang="en-US"/>
        </a:p>
      </dgm:t>
    </dgm:pt>
    <dgm:pt modelId="{49320C9E-643F-4D8D-9BC2-60172D8C8C58}" type="sibTrans" cxnId="{FFC96792-82FE-40B1-A2C4-3C0E144C1371}">
      <dgm:prSet/>
      <dgm:spPr/>
      <dgm:t>
        <a:bodyPr/>
        <a:lstStyle/>
        <a:p>
          <a:endParaRPr lang="en-US"/>
        </a:p>
      </dgm:t>
    </dgm:pt>
    <dgm:pt modelId="{C3C7F78B-863B-4D90-98DA-49893B2D2B2A}">
      <dgm:prSet custT="1"/>
      <dgm:spPr/>
      <dgm:t>
        <a:bodyPr/>
        <a:lstStyle/>
        <a:p>
          <a:pPr algn="just"/>
          <a:r>
            <a:rPr lang="bg-BG" sz="1800" b="1" dirty="0" smtClean="0"/>
            <a:t>Кандидатите могат да подават само по едно проектно предложение</a:t>
          </a:r>
          <a:r>
            <a:rPr lang="en-US" sz="1800" b="1" dirty="0" smtClean="0"/>
            <a:t>.</a:t>
          </a:r>
          <a:r>
            <a:rPr lang="bg-BG" sz="1800" b="1" dirty="0" smtClean="0"/>
            <a:t> </a:t>
          </a:r>
          <a:endParaRPr lang="en-US" sz="1800" b="1" dirty="0"/>
        </a:p>
      </dgm:t>
    </dgm:pt>
    <dgm:pt modelId="{49E6609B-8631-49DC-AB5A-E40CA10CBD81}" type="parTrans" cxnId="{E9C177D1-84A6-4D7F-B01A-8AC8906E24AB}">
      <dgm:prSet/>
      <dgm:spPr/>
      <dgm:t>
        <a:bodyPr/>
        <a:lstStyle/>
        <a:p>
          <a:endParaRPr lang="en-US"/>
        </a:p>
      </dgm:t>
    </dgm:pt>
    <dgm:pt modelId="{B57F2C14-B05E-466A-881B-F7F9DF3E3035}" type="sibTrans" cxnId="{E9C177D1-84A6-4D7F-B01A-8AC8906E24AB}">
      <dgm:prSet/>
      <dgm:spPr/>
      <dgm:t>
        <a:bodyPr/>
        <a:lstStyle/>
        <a:p>
          <a:endParaRPr lang="en-US"/>
        </a:p>
      </dgm:t>
    </dgm:pt>
    <dgm:pt modelId="{E1F3DD73-E9D6-4A11-9B1B-39030D0C1AC3}" type="pres">
      <dgm:prSet presAssocID="{B2AD099B-DB8A-4281-980D-A02B1E7D9D3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FFF2040-FC2F-41F5-81D1-4D919F63BCA8}" type="pres">
      <dgm:prSet presAssocID="{B2AD099B-DB8A-4281-980D-A02B1E7D9D3A}" presName="Name1" presStyleCnt="0"/>
      <dgm:spPr/>
    </dgm:pt>
    <dgm:pt modelId="{C75B27CF-09C6-4AE3-BA6D-8D9F3BF545AF}" type="pres">
      <dgm:prSet presAssocID="{B2AD099B-DB8A-4281-980D-A02B1E7D9D3A}" presName="cycle" presStyleCnt="0"/>
      <dgm:spPr/>
    </dgm:pt>
    <dgm:pt modelId="{4BC1FD10-5214-4C53-B4C5-A33A055A9468}" type="pres">
      <dgm:prSet presAssocID="{B2AD099B-DB8A-4281-980D-A02B1E7D9D3A}" presName="srcNode" presStyleLbl="node1" presStyleIdx="0" presStyleCnt="4"/>
      <dgm:spPr/>
    </dgm:pt>
    <dgm:pt modelId="{62A4745E-5B4E-4201-B07A-1A8F192EC128}" type="pres">
      <dgm:prSet presAssocID="{B2AD099B-DB8A-4281-980D-A02B1E7D9D3A}" presName="conn" presStyleLbl="parChTrans1D2" presStyleIdx="0" presStyleCnt="1"/>
      <dgm:spPr/>
      <dgm:t>
        <a:bodyPr/>
        <a:lstStyle/>
        <a:p>
          <a:endParaRPr lang="en-US"/>
        </a:p>
      </dgm:t>
    </dgm:pt>
    <dgm:pt modelId="{B4BE7D06-611F-4C0B-BAAB-76AC0394638D}" type="pres">
      <dgm:prSet presAssocID="{B2AD099B-DB8A-4281-980D-A02B1E7D9D3A}" presName="extraNode" presStyleLbl="node1" presStyleIdx="0" presStyleCnt="4"/>
      <dgm:spPr/>
    </dgm:pt>
    <dgm:pt modelId="{6BAADFEC-79CC-44A2-BC01-267FC18C52C1}" type="pres">
      <dgm:prSet presAssocID="{B2AD099B-DB8A-4281-980D-A02B1E7D9D3A}" presName="dstNode" presStyleLbl="node1" presStyleIdx="0" presStyleCnt="4"/>
      <dgm:spPr/>
    </dgm:pt>
    <dgm:pt modelId="{BCB80363-FB21-46B6-9687-730C4985362D}" type="pres">
      <dgm:prSet presAssocID="{FF9E3073-26ED-494A-AAAF-D389CECD1AE6}" presName="text_1" presStyleLbl="node1" presStyleIdx="0" presStyleCnt="4" custScaleX="99839" custScaleY="1404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3935BE-52C3-4020-81EF-C16DE0E2E37B}" type="pres">
      <dgm:prSet presAssocID="{FF9E3073-26ED-494A-AAAF-D389CECD1AE6}" presName="accent_1" presStyleCnt="0"/>
      <dgm:spPr/>
    </dgm:pt>
    <dgm:pt modelId="{896C08CC-A098-4711-8E8D-0E4267606F91}" type="pres">
      <dgm:prSet presAssocID="{FF9E3073-26ED-494A-AAAF-D389CECD1AE6}" presName="accentRepeatNode" presStyleLbl="solidFgAcc1" presStyleIdx="0" presStyleCnt="4"/>
      <dgm:spPr/>
    </dgm:pt>
    <dgm:pt modelId="{440210B1-9DB5-4C47-B525-7E9C92E4EE91}" type="pres">
      <dgm:prSet presAssocID="{FD468CC7-3987-467E-BBC6-E8F216D1CFFE}" presName="text_2" presStyleLbl="node1" presStyleIdx="1" presStyleCnt="4" custScaleX="101594" custScaleY="119597" custLinFactNeighborX="-986" custLinFactNeighborY="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80EBD-14DD-4C43-90D7-D372678D0C79}" type="pres">
      <dgm:prSet presAssocID="{FD468CC7-3987-467E-BBC6-E8F216D1CFFE}" presName="accent_2" presStyleCnt="0"/>
      <dgm:spPr/>
    </dgm:pt>
    <dgm:pt modelId="{EDC8207A-2C28-4186-8E11-D3AFE307CC92}" type="pres">
      <dgm:prSet presAssocID="{FD468CC7-3987-467E-BBC6-E8F216D1CFFE}" presName="accentRepeatNode" presStyleLbl="solidFgAcc1" presStyleIdx="1" presStyleCnt="4"/>
      <dgm:spPr/>
    </dgm:pt>
    <dgm:pt modelId="{0F926468-5C77-4308-88F0-2D001AD02AF2}" type="pres">
      <dgm:prSet presAssocID="{DDD96580-23A8-4CBB-8F9E-F7B717909046}" presName="text_3" presStyleLbl="node1" presStyleIdx="2" presStyleCnt="4" custScaleY="1278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D93B9F-2A38-4A19-BB2A-0ADB85044C5F}" type="pres">
      <dgm:prSet presAssocID="{DDD96580-23A8-4CBB-8F9E-F7B717909046}" presName="accent_3" presStyleCnt="0"/>
      <dgm:spPr/>
    </dgm:pt>
    <dgm:pt modelId="{7A250F27-7D97-4D28-9D77-A22EC318C87C}" type="pres">
      <dgm:prSet presAssocID="{DDD96580-23A8-4CBB-8F9E-F7B717909046}" presName="accentRepeatNode" presStyleLbl="solidFgAcc1" presStyleIdx="2" presStyleCnt="4"/>
      <dgm:spPr/>
    </dgm:pt>
    <dgm:pt modelId="{BBFB4FF2-C336-49D2-A608-CF21C8332136}" type="pres">
      <dgm:prSet presAssocID="{C3C7F78B-863B-4D90-98DA-49893B2D2B2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7E550A-B0D5-4164-A4CE-ABD87FABBE49}" type="pres">
      <dgm:prSet presAssocID="{C3C7F78B-863B-4D90-98DA-49893B2D2B2A}" presName="accent_4" presStyleCnt="0"/>
      <dgm:spPr/>
    </dgm:pt>
    <dgm:pt modelId="{2B4C62DE-CFDC-427D-AE22-F7117F5CD3A8}" type="pres">
      <dgm:prSet presAssocID="{C3C7F78B-863B-4D90-98DA-49893B2D2B2A}" presName="accentRepeatNode" presStyleLbl="solidFgAcc1" presStyleIdx="3" presStyleCnt="4"/>
      <dgm:spPr/>
    </dgm:pt>
  </dgm:ptLst>
  <dgm:cxnLst>
    <dgm:cxn modelId="{F77DF59E-1592-40BB-A7C9-1C0A910A2108}" type="presOf" srcId="{C3C7F78B-863B-4D90-98DA-49893B2D2B2A}" destId="{BBFB4FF2-C336-49D2-A608-CF21C8332136}" srcOrd="0" destOrd="0" presId="urn:microsoft.com/office/officeart/2008/layout/VerticalCurvedList"/>
    <dgm:cxn modelId="{FFC96792-82FE-40B1-A2C4-3C0E144C1371}" srcId="{B2AD099B-DB8A-4281-980D-A02B1E7D9D3A}" destId="{DDD96580-23A8-4CBB-8F9E-F7B717909046}" srcOrd="2" destOrd="0" parTransId="{915FE7EC-119C-4862-86C9-6F28D4E56497}" sibTransId="{49320C9E-643F-4D8D-9BC2-60172D8C8C58}"/>
    <dgm:cxn modelId="{D92AC46B-8DB2-4354-B308-F69B05CFD42F}" srcId="{B2AD099B-DB8A-4281-980D-A02B1E7D9D3A}" destId="{FF9E3073-26ED-494A-AAAF-D389CECD1AE6}" srcOrd="0" destOrd="0" parTransId="{0458A111-F533-462F-8DD4-6BC177260CB4}" sibTransId="{4A7DF016-90D7-460C-B79C-C055ADCD75A9}"/>
    <dgm:cxn modelId="{3C1F123C-01C1-495C-BBBC-DEB749913FE5}" srcId="{B2AD099B-DB8A-4281-980D-A02B1E7D9D3A}" destId="{FD468CC7-3987-467E-BBC6-E8F216D1CFFE}" srcOrd="1" destOrd="0" parTransId="{FB62DF32-E686-4CF6-B6B8-F6E94E0E0DF4}" sibTransId="{9F691625-55C4-404A-8214-8913D374A95A}"/>
    <dgm:cxn modelId="{95A97FA0-D516-464D-8CB9-E2B50B91E3C7}" type="presOf" srcId="{B2AD099B-DB8A-4281-980D-A02B1E7D9D3A}" destId="{E1F3DD73-E9D6-4A11-9B1B-39030D0C1AC3}" srcOrd="0" destOrd="0" presId="urn:microsoft.com/office/officeart/2008/layout/VerticalCurvedList"/>
    <dgm:cxn modelId="{7E65487C-9068-4D6C-A795-80513E9566E3}" type="presOf" srcId="{FF9E3073-26ED-494A-AAAF-D389CECD1AE6}" destId="{BCB80363-FB21-46B6-9687-730C4985362D}" srcOrd="0" destOrd="0" presId="urn:microsoft.com/office/officeart/2008/layout/VerticalCurvedList"/>
    <dgm:cxn modelId="{EE166DA6-F4D4-47F4-9098-AFDD5D5C0CEB}" type="presOf" srcId="{FD468CC7-3987-467E-BBC6-E8F216D1CFFE}" destId="{440210B1-9DB5-4C47-B525-7E9C92E4EE91}" srcOrd="0" destOrd="0" presId="urn:microsoft.com/office/officeart/2008/layout/VerticalCurvedList"/>
    <dgm:cxn modelId="{3FD5E9AA-4782-4E3B-8336-348CC187A4A5}" type="presOf" srcId="{DDD96580-23A8-4CBB-8F9E-F7B717909046}" destId="{0F926468-5C77-4308-88F0-2D001AD02AF2}" srcOrd="0" destOrd="0" presId="urn:microsoft.com/office/officeart/2008/layout/VerticalCurvedList"/>
    <dgm:cxn modelId="{E9C177D1-84A6-4D7F-B01A-8AC8906E24AB}" srcId="{B2AD099B-DB8A-4281-980D-A02B1E7D9D3A}" destId="{C3C7F78B-863B-4D90-98DA-49893B2D2B2A}" srcOrd="3" destOrd="0" parTransId="{49E6609B-8631-49DC-AB5A-E40CA10CBD81}" sibTransId="{B57F2C14-B05E-466A-881B-F7F9DF3E3035}"/>
    <dgm:cxn modelId="{3064C27A-F153-4918-BF54-5962A9DF7F95}" type="presOf" srcId="{4A7DF016-90D7-460C-B79C-C055ADCD75A9}" destId="{62A4745E-5B4E-4201-B07A-1A8F192EC128}" srcOrd="0" destOrd="0" presId="urn:microsoft.com/office/officeart/2008/layout/VerticalCurvedList"/>
    <dgm:cxn modelId="{1C63C151-EC2B-4FDC-AEEB-642149468CE7}" type="presParOf" srcId="{E1F3DD73-E9D6-4A11-9B1B-39030D0C1AC3}" destId="{EFFF2040-FC2F-41F5-81D1-4D919F63BCA8}" srcOrd="0" destOrd="0" presId="urn:microsoft.com/office/officeart/2008/layout/VerticalCurvedList"/>
    <dgm:cxn modelId="{D01AE142-F931-4AD3-979E-0CB46E01E1B2}" type="presParOf" srcId="{EFFF2040-FC2F-41F5-81D1-4D919F63BCA8}" destId="{C75B27CF-09C6-4AE3-BA6D-8D9F3BF545AF}" srcOrd="0" destOrd="0" presId="urn:microsoft.com/office/officeart/2008/layout/VerticalCurvedList"/>
    <dgm:cxn modelId="{3C192690-603A-4282-8911-2AB1EA0008B5}" type="presParOf" srcId="{C75B27CF-09C6-4AE3-BA6D-8D9F3BF545AF}" destId="{4BC1FD10-5214-4C53-B4C5-A33A055A9468}" srcOrd="0" destOrd="0" presId="urn:microsoft.com/office/officeart/2008/layout/VerticalCurvedList"/>
    <dgm:cxn modelId="{26CDF258-2EA2-472E-B331-9D1A997BBBEC}" type="presParOf" srcId="{C75B27CF-09C6-4AE3-BA6D-8D9F3BF545AF}" destId="{62A4745E-5B4E-4201-B07A-1A8F192EC128}" srcOrd="1" destOrd="0" presId="urn:microsoft.com/office/officeart/2008/layout/VerticalCurvedList"/>
    <dgm:cxn modelId="{62FC3415-EC34-494B-A57E-2F652408D92E}" type="presParOf" srcId="{C75B27CF-09C6-4AE3-BA6D-8D9F3BF545AF}" destId="{B4BE7D06-611F-4C0B-BAAB-76AC0394638D}" srcOrd="2" destOrd="0" presId="urn:microsoft.com/office/officeart/2008/layout/VerticalCurvedList"/>
    <dgm:cxn modelId="{C5FBB560-1687-46B4-AE2E-1015A215F838}" type="presParOf" srcId="{C75B27CF-09C6-4AE3-BA6D-8D9F3BF545AF}" destId="{6BAADFEC-79CC-44A2-BC01-267FC18C52C1}" srcOrd="3" destOrd="0" presId="urn:microsoft.com/office/officeart/2008/layout/VerticalCurvedList"/>
    <dgm:cxn modelId="{2421BB1D-1947-4624-B6FB-2E7F8146649A}" type="presParOf" srcId="{EFFF2040-FC2F-41F5-81D1-4D919F63BCA8}" destId="{BCB80363-FB21-46B6-9687-730C4985362D}" srcOrd="1" destOrd="0" presId="urn:microsoft.com/office/officeart/2008/layout/VerticalCurvedList"/>
    <dgm:cxn modelId="{F0E378C1-4E16-4011-B92D-334EE8A200B4}" type="presParOf" srcId="{EFFF2040-FC2F-41F5-81D1-4D919F63BCA8}" destId="{713935BE-52C3-4020-81EF-C16DE0E2E37B}" srcOrd="2" destOrd="0" presId="urn:microsoft.com/office/officeart/2008/layout/VerticalCurvedList"/>
    <dgm:cxn modelId="{32139443-AC79-472D-AD54-9D7CA3C879BF}" type="presParOf" srcId="{713935BE-52C3-4020-81EF-C16DE0E2E37B}" destId="{896C08CC-A098-4711-8E8D-0E4267606F91}" srcOrd="0" destOrd="0" presId="urn:microsoft.com/office/officeart/2008/layout/VerticalCurvedList"/>
    <dgm:cxn modelId="{B87E9C3F-1A28-4A4E-AEA1-86E9EFE01D12}" type="presParOf" srcId="{EFFF2040-FC2F-41F5-81D1-4D919F63BCA8}" destId="{440210B1-9DB5-4C47-B525-7E9C92E4EE91}" srcOrd="3" destOrd="0" presId="urn:microsoft.com/office/officeart/2008/layout/VerticalCurvedList"/>
    <dgm:cxn modelId="{24C4F9F4-4B8A-4C21-92AE-E0D96CEB5F7E}" type="presParOf" srcId="{EFFF2040-FC2F-41F5-81D1-4D919F63BCA8}" destId="{4E880EBD-14DD-4C43-90D7-D372678D0C79}" srcOrd="4" destOrd="0" presId="urn:microsoft.com/office/officeart/2008/layout/VerticalCurvedList"/>
    <dgm:cxn modelId="{D6D2D20A-50E1-4F43-B3A0-0FBF9C520478}" type="presParOf" srcId="{4E880EBD-14DD-4C43-90D7-D372678D0C79}" destId="{EDC8207A-2C28-4186-8E11-D3AFE307CC92}" srcOrd="0" destOrd="0" presId="urn:microsoft.com/office/officeart/2008/layout/VerticalCurvedList"/>
    <dgm:cxn modelId="{33538CD6-BA41-454F-B987-B6FFDA4AE96B}" type="presParOf" srcId="{EFFF2040-FC2F-41F5-81D1-4D919F63BCA8}" destId="{0F926468-5C77-4308-88F0-2D001AD02AF2}" srcOrd="5" destOrd="0" presId="urn:microsoft.com/office/officeart/2008/layout/VerticalCurvedList"/>
    <dgm:cxn modelId="{06554635-4933-4473-AD8F-C4E2EE75AB30}" type="presParOf" srcId="{EFFF2040-FC2F-41F5-81D1-4D919F63BCA8}" destId="{04D93B9F-2A38-4A19-BB2A-0ADB85044C5F}" srcOrd="6" destOrd="0" presId="urn:microsoft.com/office/officeart/2008/layout/VerticalCurvedList"/>
    <dgm:cxn modelId="{C6FB7681-A69A-435F-BC79-B97ED7700A86}" type="presParOf" srcId="{04D93B9F-2A38-4A19-BB2A-0ADB85044C5F}" destId="{7A250F27-7D97-4D28-9D77-A22EC318C87C}" srcOrd="0" destOrd="0" presId="urn:microsoft.com/office/officeart/2008/layout/VerticalCurvedList"/>
    <dgm:cxn modelId="{FFAA8A14-53D7-4598-A90E-D3A4B34B990A}" type="presParOf" srcId="{EFFF2040-FC2F-41F5-81D1-4D919F63BCA8}" destId="{BBFB4FF2-C336-49D2-A608-CF21C8332136}" srcOrd="7" destOrd="0" presId="urn:microsoft.com/office/officeart/2008/layout/VerticalCurvedList"/>
    <dgm:cxn modelId="{BD132D56-FE53-4812-AE7E-09A3CE9B8E42}" type="presParOf" srcId="{EFFF2040-FC2F-41F5-81D1-4D919F63BCA8}" destId="{8A7E550A-B0D5-4164-A4CE-ABD87FABBE49}" srcOrd="8" destOrd="0" presId="urn:microsoft.com/office/officeart/2008/layout/VerticalCurvedList"/>
    <dgm:cxn modelId="{C9528E12-6EE1-4C8D-911F-CA594F8DB193}" type="presParOf" srcId="{8A7E550A-B0D5-4164-A4CE-ABD87FABBE49}" destId="{2B4C62DE-CFDC-427D-AE22-F7117F5CD3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5AD72-33E0-49A3-A1EC-8ADD870ADB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EAE810-3C2A-4E88-ADAB-E1DB5C50B29C}">
      <dgm:prSet custT="1"/>
      <dgm:spPr/>
      <dgm:t>
        <a:bodyPr/>
        <a:lstStyle/>
        <a:p>
          <a:pPr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dirty="0" smtClean="0">
              <a:solidFill>
                <a:schemeClr val="tx1"/>
              </a:solidFill>
              <a:effectLst/>
            </a:rPr>
            <a:t>Кандидатите могат да задават </a:t>
          </a:r>
          <a:r>
            <a:rPr lang="ru-RU" sz="2000" b="1" dirty="0" smtClean="0">
              <a:solidFill>
                <a:srgbClr val="FFFF00"/>
              </a:solidFill>
              <a:effectLst/>
            </a:rPr>
            <a:t>допълнителни въпроси </a:t>
          </a:r>
          <a:r>
            <a:rPr lang="ru-RU" sz="2000" b="1" dirty="0" smtClean="0">
              <a:solidFill>
                <a:schemeClr val="tx1"/>
              </a:solidFill>
              <a:effectLst/>
            </a:rPr>
            <a:t>и да искат</a:t>
          </a:r>
          <a:r>
            <a:rPr lang="ru-RU" sz="2000" b="1" dirty="0" smtClean="0">
              <a:solidFill>
                <a:srgbClr val="FFFF00"/>
              </a:solidFill>
              <a:effectLst/>
            </a:rPr>
            <a:t> разяснения</a:t>
          </a:r>
          <a:r>
            <a:rPr lang="ru-RU" sz="2000" b="1" dirty="0" smtClean="0">
              <a:solidFill>
                <a:schemeClr val="tx1"/>
              </a:solidFill>
              <a:effectLst/>
            </a:rPr>
            <a:t> във връзка с Условията за кандидатстване до 3 седмици преди крайния срок за подаване на проектни предложения</a:t>
          </a:r>
          <a:r>
            <a:rPr lang="en-US" sz="2000" b="1" dirty="0" smtClean="0">
              <a:solidFill>
                <a:schemeClr val="tx1"/>
              </a:solidFill>
              <a:effectLst/>
            </a:rPr>
            <a:t> – </a:t>
          </a:r>
          <a:r>
            <a:rPr lang="bg-BG" sz="2000" b="1" dirty="0" smtClean="0">
              <a:solidFill>
                <a:srgbClr val="FFFF00"/>
              </a:solidFill>
              <a:effectLst/>
            </a:rPr>
            <a:t>до</a:t>
          </a:r>
          <a:r>
            <a:rPr lang="bg-BG" sz="2000" b="1" dirty="0" smtClean="0">
              <a:solidFill>
                <a:schemeClr val="tx1"/>
              </a:solidFill>
              <a:effectLst/>
            </a:rPr>
            <a:t> </a:t>
          </a:r>
          <a:r>
            <a:rPr lang="ru-RU" sz="2000" b="1" dirty="0" smtClean="0">
              <a:solidFill>
                <a:srgbClr val="FFFF00"/>
              </a:solidFill>
              <a:effectLst/>
            </a:rPr>
            <a:t>17:00 ч. на 14.10.2019 г</a:t>
          </a:r>
          <a:r>
            <a:rPr lang="ru-RU" sz="2000" b="1" smtClean="0">
              <a:solidFill>
                <a:srgbClr val="FFFF00"/>
              </a:solidFill>
              <a:effectLst/>
            </a:rPr>
            <a:t>., </a:t>
          </a:r>
          <a:r>
            <a:rPr lang="ru-RU" sz="2000" b="1" smtClean="0">
              <a:solidFill>
                <a:schemeClr val="tx1"/>
              </a:solidFill>
              <a:effectLst/>
            </a:rPr>
            <a:t>на електронна </a:t>
          </a:r>
          <a:r>
            <a:rPr lang="ru-RU" sz="2000" b="1" dirty="0" smtClean="0">
              <a:solidFill>
                <a:schemeClr val="tx1"/>
              </a:solidFill>
              <a:effectLst/>
            </a:rPr>
            <a:t>поща: </a:t>
          </a:r>
          <a:r>
            <a:rPr lang="en-US" sz="2000" b="1" i="1" baseline="0" dirty="0" smtClean="0">
              <a:solidFill>
                <a:srgbClr val="00B0F0"/>
              </a:solidFill>
              <a:effectLst/>
              <a:hlinkClick xmlns:r="http://schemas.openxmlformats.org/officeDocument/2006/relationships" r:id="rId1"/>
            </a:rPr>
            <a:t>pmdr@mzh.government.bg</a:t>
          </a:r>
          <a:endParaRPr lang="bg-BG" sz="2000" b="1" i="1" baseline="0" dirty="0" smtClean="0">
            <a:solidFill>
              <a:srgbClr val="00B0F0"/>
            </a:solidFill>
            <a:effectLst/>
          </a:endParaRPr>
        </a:p>
        <a:p>
          <a:pPr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i="1" baseline="0" dirty="0" smtClean="0">
            <a:solidFill>
              <a:srgbClr val="00B0F0"/>
            </a:solidFill>
            <a:effectLst/>
            <a:ea typeface="Calibri"/>
          </a:endParaRPr>
        </a:p>
        <a:p>
          <a:pPr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dirty="0" smtClean="0">
              <a:solidFill>
                <a:srgbClr val="FFFF00"/>
              </a:solidFill>
              <a:effectLst/>
              <a:ea typeface="Calibri"/>
            </a:rPr>
            <a:t>Краен срок за </a:t>
          </a:r>
          <a:r>
            <a:rPr lang="bg-BG" sz="2000" b="1" dirty="0" smtClean="0">
              <a:solidFill>
                <a:srgbClr val="FFFF00"/>
              </a:solidFill>
            </a:rPr>
            <a:t>подаване на проектни предложения</a:t>
          </a:r>
          <a:r>
            <a:rPr lang="bg-BG" sz="2000" b="1" dirty="0" smtClean="0">
              <a:solidFill>
                <a:srgbClr val="FFFF00"/>
              </a:solidFill>
              <a:effectLst/>
              <a:ea typeface="Calibri"/>
            </a:rPr>
            <a:t>:</a:t>
          </a:r>
        </a:p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0" dirty="0" smtClean="0">
              <a:solidFill>
                <a:srgbClr val="FFFF00"/>
              </a:solidFill>
            </a:rPr>
            <a:t>до 17:00 ч. на 04.11.2019 г.</a:t>
          </a:r>
        </a:p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0" dirty="0" smtClean="0">
              <a:solidFill>
                <a:schemeClr val="tx1"/>
              </a:solidFill>
              <a:effectLst/>
              <a:ea typeface="Calibri"/>
            </a:rPr>
            <a:t>(</a:t>
          </a:r>
          <a:r>
            <a:rPr lang="bg-BG" sz="2000" b="1" dirty="0" smtClean="0">
              <a:solidFill>
                <a:schemeClr val="tx1"/>
              </a:solidFill>
              <a:effectLst/>
              <a:ea typeface="Calibri"/>
            </a:rPr>
            <a:t>90 дни от датата на откриване на прием)</a:t>
          </a:r>
        </a:p>
        <a:p>
          <a:pPr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b="1" dirty="0">
            <a:solidFill>
              <a:schemeClr val="accent2">
                <a:lumMod val="50000"/>
              </a:schemeClr>
            </a:solidFill>
          </a:endParaRPr>
        </a:p>
      </dgm:t>
    </dgm:pt>
    <dgm:pt modelId="{0202813D-F759-481F-B727-F89F76F2A458}" type="sibTrans" cxnId="{E6AC730A-A9B9-4B09-8E9E-5A6B0F315CFF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84F574-9F25-40D1-A74A-8C4B1F4C4E13}" type="parTrans" cxnId="{E6AC730A-A9B9-4B09-8E9E-5A6B0F315CFF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5A4920-3E7A-4EFD-9F9C-3ADE61B592AE}" type="pres">
      <dgm:prSet presAssocID="{A6E5AD72-33E0-49A3-A1EC-8ADD870ADB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DAC50E-94C4-4C8E-8B1D-5C93230EE2A1}" type="pres">
      <dgm:prSet presAssocID="{1AEAE810-3C2A-4E88-ADAB-E1DB5C50B29C}" presName="parentText" presStyleLbl="node1" presStyleIdx="0" presStyleCnt="1" custScaleY="518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AC730A-A9B9-4B09-8E9E-5A6B0F315CFF}" srcId="{A6E5AD72-33E0-49A3-A1EC-8ADD870ADBEC}" destId="{1AEAE810-3C2A-4E88-ADAB-E1DB5C50B29C}" srcOrd="0" destOrd="0" parTransId="{7284F574-9F25-40D1-A74A-8C4B1F4C4E13}" sibTransId="{0202813D-F759-481F-B727-F89F76F2A458}"/>
    <dgm:cxn modelId="{748B97A7-B7FC-4997-9833-2C147CD86F15}" type="presOf" srcId="{1AEAE810-3C2A-4E88-ADAB-E1DB5C50B29C}" destId="{06DAC50E-94C4-4C8E-8B1D-5C93230EE2A1}" srcOrd="0" destOrd="0" presId="urn:microsoft.com/office/officeart/2005/8/layout/vList2"/>
    <dgm:cxn modelId="{AAD3DB4E-5117-42AE-9175-D846C26F0774}" type="presOf" srcId="{A6E5AD72-33E0-49A3-A1EC-8ADD870ADBEC}" destId="{485A4920-3E7A-4EFD-9F9C-3ADE61B592AE}" srcOrd="0" destOrd="0" presId="urn:microsoft.com/office/officeart/2005/8/layout/vList2"/>
    <dgm:cxn modelId="{6842CEDF-B1B7-4F7E-A304-B4397EBABE6A}" type="presParOf" srcId="{485A4920-3E7A-4EFD-9F9C-3ADE61B592AE}" destId="{06DAC50E-94C4-4C8E-8B1D-5C93230EE2A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778E0F-9D3B-40D3-9A3F-63DBA58499A4}" type="datetimeFigureOut">
              <a:rPr lang="en-US" smtClean="0"/>
              <a:t>27-Aug-19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107504" y="153678"/>
            <a:ext cx="144016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062912" cy="602656"/>
          </a:xfrm>
        </p:spPr>
        <p:txBody>
          <a:bodyPr>
            <a:normAutofit fontScale="25000" lnSpcReduction="20000"/>
          </a:bodyPr>
          <a:lstStyle/>
          <a:p>
            <a:endParaRPr lang="bg-BG" dirty="0" smtClean="0">
              <a:solidFill>
                <a:schemeClr val="tx1"/>
              </a:solidFill>
            </a:endParaRPr>
          </a:p>
          <a:p>
            <a:endParaRPr lang="bg-BG" dirty="0">
              <a:solidFill>
                <a:schemeClr val="tx1"/>
              </a:solidFill>
            </a:endParaRPr>
          </a:p>
          <a:p>
            <a:pPr algn="ctr"/>
            <a:r>
              <a:rPr lang="bg-BG" sz="17600" b="1" dirty="0" smtClean="0">
                <a:solidFill>
                  <a:srgbClr val="00B0F0"/>
                </a:solidFill>
              </a:rPr>
              <a:t>ПРОГРАМА</a:t>
            </a:r>
          </a:p>
          <a:p>
            <a:pPr algn="ctr"/>
            <a:r>
              <a:rPr lang="bg-BG" sz="17600" b="1" dirty="0" smtClean="0">
                <a:solidFill>
                  <a:srgbClr val="00B0F0"/>
                </a:solidFill>
              </a:rPr>
              <a:t>ЗА МОРСКО ДЕЛО И РИБАРСТВО 2014-2020 </a:t>
            </a:r>
            <a:r>
              <a:rPr lang="en-US" sz="17600" b="1" dirty="0" smtClean="0">
                <a:solidFill>
                  <a:srgbClr val="00B0F0"/>
                </a:solidFill>
              </a:rPr>
              <a:t> </a:t>
            </a:r>
            <a:r>
              <a:rPr lang="bg-BG" sz="17600" b="1" dirty="0" smtClean="0">
                <a:solidFill>
                  <a:srgbClr val="00B0F0"/>
                </a:solidFill>
              </a:rPr>
              <a:t>г.</a:t>
            </a:r>
            <a:endParaRPr lang="en-US" sz="17600" b="1" dirty="0" smtClean="0">
              <a:solidFill>
                <a:srgbClr val="00B0F0"/>
              </a:solidFill>
            </a:endParaRPr>
          </a:p>
          <a:p>
            <a:pPr algn="ctr"/>
            <a:endParaRPr lang="en-US" sz="17600" b="1" dirty="0">
              <a:solidFill>
                <a:schemeClr val="tx1"/>
              </a:solidFill>
            </a:endParaRPr>
          </a:p>
          <a:p>
            <a:pPr algn="ctr"/>
            <a:r>
              <a:rPr lang="ru-RU" sz="9600" b="1" dirty="0"/>
              <a:t>мярка 2.2. „Продуктивни инвестиции в аквакултурите</a:t>
            </a:r>
            <a:r>
              <a:rPr lang="ru-RU" sz="9600" b="1" dirty="0" smtClean="0"/>
              <a:t>“</a:t>
            </a:r>
            <a:endParaRPr lang="en-US" sz="9600" b="1" dirty="0" smtClean="0"/>
          </a:p>
          <a:p>
            <a:pPr algn="ctr"/>
            <a:endParaRPr lang="bg-BG" sz="9600" b="1" dirty="0"/>
          </a:p>
          <a:p>
            <a:pPr algn="ctr"/>
            <a:r>
              <a:rPr lang="bg-BG" sz="9600" b="1" dirty="0" smtClean="0"/>
              <a:t>Процедура за подбор на проекти </a:t>
            </a:r>
            <a:r>
              <a:rPr lang="ru-RU" sz="9600" b="1" smtClean="0"/>
              <a:t>BG14MFOP001-2.011 </a:t>
            </a:r>
            <a:r>
              <a:rPr lang="ru-RU" sz="9600" b="1" dirty="0"/>
              <a:t>„Продуктивни инвестиции в аквакултурите“</a:t>
            </a:r>
            <a:endParaRPr lang="bg-BG" sz="17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8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95536" y="1627414"/>
            <a:ext cx="8416974" cy="347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ct val="35000"/>
              </a:spcAft>
            </a:pPr>
            <a:endParaRPr lang="bg-BG" sz="2800" b="1" dirty="0" smtClean="0">
              <a:ea typeface="Calibri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b="1" dirty="0" smtClean="0"/>
              <a:t>5. </a:t>
            </a:r>
            <a:r>
              <a:rPr lang="ru-RU" b="1" dirty="0"/>
              <a:t>Дейности, свързани с аквакултури, в защитени територии, ако компетентният орган (МОСВ) е констатирал въз основа на оценката на въздействието върху околната среда, че операцията би имала значително отрицателно въздействие върху околната </a:t>
            </a:r>
            <a:r>
              <a:rPr lang="ru-RU" b="1" dirty="0" smtClean="0"/>
              <a:t>среда;</a:t>
            </a:r>
            <a:endParaRPr lang="ru-RU" b="1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b="1" dirty="0" smtClean="0"/>
              <a:t>6. </a:t>
            </a:r>
            <a:r>
              <a:rPr lang="bg-BG" b="1" dirty="0"/>
              <a:t>Дейности, които не допринасят за изпълнение на целите, заложени в </a:t>
            </a:r>
            <a:r>
              <a:rPr lang="bg-BG" b="1" dirty="0" smtClean="0"/>
              <a:t>процедурата</a:t>
            </a:r>
            <a:r>
              <a:rPr lang="ru-RU" b="1" dirty="0" smtClean="0"/>
              <a:t> за </a:t>
            </a:r>
            <a:r>
              <a:rPr lang="ru-RU" b="1" dirty="0"/>
              <a:t>подбор на </a:t>
            </a:r>
            <a:r>
              <a:rPr lang="ru-RU" b="1" dirty="0" smtClean="0"/>
              <a:t>проекти BG14MFOP001-2.011 </a:t>
            </a:r>
            <a:r>
              <a:rPr lang="ru-RU" b="1" dirty="0"/>
              <a:t>„Продуктивни инвестиции </a:t>
            </a:r>
            <a:r>
              <a:rPr lang="ru-RU" b="1" dirty="0" smtClean="0"/>
              <a:t>ваквакултурите“</a:t>
            </a:r>
            <a:r>
              <a:rPr lang="bg-BG" b="1" dirty="0"/>
              <a:t>.</a:t>
            </a:r>
            <a:endParaRPr lang="en-US" b="1" dirty="0"/>
          </a:p>
          <a:p>
            <a:pPr marL="342900" indent="-342900">
              <a:buAutoNum type="arabicPeriod"/>
            </a:pPr>
            <a:endParaRPr lang="bg-BG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36732"/>
            <a:ext cx="8784976" cy="4572000"/>
          </a:xfrm>
        </p:spPr>
        <p:txBody>
          <a:bodyPr>
            <a:normAutofit fontScale="25000" lnSpcReduction="20000"/>
          </a:bodyPr>
          <a:lstStyle/>
          <a:p>
            <a:pPr marL="0" indent="-45720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bg-BG" sz="9600" b="1" dirty="0" smtClean="0">
                <a:solidFill>
                  <a:srgbClr val="FFFF00"/>
                </a:solidFill>
              </a:rPr>
              <a:t>Допустими разходи</a:t>
            </a:r>
            <a:r>
              <a:rPr lang="en-US" sz="9600" b="1" dirty="0" smtClean="0">
                <a:solidFill>
                  <a:srgbClr val="FFFF00"/>
                </a:solidFill>
              </a:rPr>
              <a:t>:</a:t>
            </a:r>
          </a:p>
          <a:p>
            <a:pPr marL="0" indent="-36576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8000" b="1" dirty="0" smtClean="0"/>
              <a:t>За строително-монтажни работи;</a:t>
            </a:r>
            <a:endParaRPr lang="en-US" sz="8000" b="1" dirty="0" smtClean="0"/>
          </a:p>
          <a:p>
            <a:pPr marL="0" indent="-36576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8000" b="1" dirty="0" smtClean="0"/>
              <a:t>За </a:t>
            </a:r>
            <a:r>
              <a:rPr lang="ru-RU" sz="8000" b="1" dirty="0"/>
              <a:t>независим строителен надзор, авторски надзор и инвеститорски контрол, разходи за управление и отчитане на проекта – до 2% от разходите за </a:t>
            </a:r>
            <a:r>
              <a:rPr lang="ru-RU" sz="8000" b="1" dirty="0" smtClean="0"/>
              <a:t>СМР;</a:t>
            </a:r>
            <a:endParaRPr lang="en-US" sz="8000" b="1" dirty="0" smtClean="0"/>
          </a:p>
          <a:p>
            <a:pPr marL="0" indent="-36576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8000" b="1" dirty="0" smtClean="0"/>
              <a:t>Закупуване </a:t>
            </a:r>
            <a:r>
              <a:rPr lang="ru-RU" sz="8000" b="1" dirty="0"/>
              <a:t>на нови машини, оборудване (включително компютърно), съоръжения и други, пряко свързани с предвидената инвестиция, включително разходи за осъществяване на доставката, инсталиране, изпитване и въвеждането в експлоатация на оборудването, машините, съоръженията, включително придобити чрез финансов </a:t>
            </a:r>
            <a:r>
              <a:rPr lang="ru-RU" sz="8000" b="1" dirty="0" smtClean="0"/>
              <a:t>лизинг;</a:t>
            </a:r>
            <a:endParaRPr lang="en-US" sz="8000" b="1" dirty="0" smtClean="0"/>
          </a:p>
          <a:p>
            <a:pPr marL="0" indent="-36576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8000" b="1" dirty="0" smtClean="0"/>
              <a:t>Оборудване </a:t>
            </a:r>
            <a:r>
              <a:rPr lang="ru-RU" sz="8000" b="1" dirty="0"/>
              <a:t>за транспорт за жива риба и други водни </a:t>
            </a:r>
            <a:r>
              <a:rPr lang="ru-RU" sz="8000" b="1" dirty="0" smtClean="0"/>
              <a:t>животни;</a:t>
            </a:r>
            <a:endParaRPr lang="en-US" sz="8000" b="1" dirty="0" smtClean="0"/>
          </a:p>
          <a:p>
            <a:pPr marL="64008" indent="0">
              <a:lnSpc>
                <a:spcPct val="120000"/>
              </a:lnSpc>
              <a:spcAft>
                <a:spcPts val="600"/>
              </a:spcAft>
              <a:buNone/>
            </a:pPr>
            <a:endParaRPr lang="en-US" sz="2000" b="1" dirty="0">
              <a:solidFill>
                <a:srgbClr val="FFFF00"/>
              </a:solidFill>
            </a:endParaRPr>
          </a:p>
        </p:txBody>
      </p:sp>
      <p:pic>
        <p:nvPicPr>
          <p:cNvPr id="4" name="Picture 3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6" name="Picture 5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33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75410"/>
            <a:ext cx="8924308" cy="4572000"/>
          </a:xfrm>
        </p:spPr>
        <p:txBody>
          <a:bodyPr>
            <a:noAutofit/>
          </a:bodyPr>
          <a:lstStyle/>
          <a:p>
            <a:pPr marL="0" indent="-36576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 smtClean="0"/>
              <a:t>Плавателни </a:t>
            </a:r>
            <a:r>
              <a:rPr lang="ru-RU" sz="2000" b="1" dirty="0"/>
              <a:t>съдове, обслужващи производството на аквакултури, които са пряко свързани с изпълнението на проекта, включително придобити чрез финансов лизинг;</a:t>
            </a:r>
          </a:p>
          <a:p>
            <a:pPr marL="0" indent="-36576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 smtClean="0"/>
              <a:t>Специализирани </a:t>
            </a:r>
            <a:r>
              <a:rPr lang="ru-RU" sz="2000" b="1" dirty="0"/>
              <a:t>транспортни средства, отговарящи на капацитета и нуждите на стопанството, свързани с производството на риба и други водни животни, включително придобити чрез финансов лизинг;</a:t>
            </a:r>
          </a:p>
          <a:p>
            <a:pPr marL="0" indent="-36576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 smtClean="0"/>
              <a:t>Лабораторно </a:t>
            </a:r>
            <a:r>
              <a:rPr lang="ru-RU" sz="2000" b="1" dirty="0"/>
              <a:t>оборудване, свързано с контрола на хидро-химичните показатели на водата и здравословното състояние на водните организми</a:t>
            </a:r>
            <a:r>
              <a:rPr lang="ru-RU" sz="2000" b="1" dirty="0" smtClean="0"/>
              <a:t>;</a:t>
            </a:r>
            <a:endParaRPr lang="en-US" sz="2000" b="1" dirty="0" smtClean="0"/>
          </a:p>
          <a:p>
            <a:pPr marL="0" indent="-36576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/>
              <a:t>Специализирана складова техника и складови транспортни средства за обслужване на стопанството (електрокари и мотокари, теглителна техника, транспалетни колички и хладилни контейнери), включително придобити чрез финансов лизинг;</a:t>
            </a:r>
          </a:p>
        </p:txBody>
      </p:sp>
      <p:pic>
        <p:nvPicPr>
          <p:cNvPr id="4" name="Picture 3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6" name="Picture 5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294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5720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/>
              <a:t>Закупуване на софтуер, включително разходите за доставка, инсталация, тестване и въвеждане в експлоатация (включително придобити чрез финансов лизинг</a:t>
            </a:r>
            <a:r>
              <a:rPr lang="ru-RU" sz="2000" b="1" dirty="0" smtClean="0"/>
              <a:t>);</a:t>
            </a:r>
            <a:endParaRPr lang="en-US" sz="2000" b="1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/>
              <a:t>Обекти за продажба на дребно </a:t>
            </a:r>
            <a:r>
              <a:rPr lang="ru-RU" sz="2000" b="1" dirty="0" smtClean="0"/>
              <a:t>единствено </a:t>
            </a:r>
            <a:r>
              <a:rPr lang="ru-RU" sz="2000" b="1" dirty="0"/>
              <a:t>на собствената продукция от аквакултури, съгласно разпоредбите на Наредба № 26 от 14.10.2010 г. за специфичните изисквания за директни доставки на малки количества суровини и храни от животински произход</a:t>
            </a:r>
            <a:r>
              <a:rPr lang="ru-RU" sz="2000" b="1" dirty="0" smtClean="0"/>
              <a:t>;</a:t>
            </a:r>
            <a:endParaRPr lang="en-US" sz="2000" b="1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/>
              <a:t>Инвестиции във възобновяеми енергийни източници (ВЕИ) за получаване на топлинна и/или електроенергия, и/или инвестиции свързани с намаляване на енергийните загуби, необходими и пряко свързани с изпълнението на проекта и отговарящи на капацитета и нуждите на стопанството, включително придобити чрез финансов лизинг</a:t>
            </a:r>
            <a:r>
              <a:rPr lang="ru-RU" sz="2000" b="1" dirty="0" smtClean="0"/>
              <a:t>;</a:t>
            </a:r>
            <a:endParaRPr lang="en-US" sz="2000" b="1" dirty="0" smtClean="0"/>
          </a:p>
        </p:txBody>
      </p:sp>
      <p:pic>
        <p:nvPicPr>
          <p:cNvPr id="4" name="Picture 3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6" name="Picture 5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669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2808"/>
            <a:ext cx="8784976" cy="4572000"/>
          </a:xfrm>
        </p:spPr>
        <p:txBody>
          <a:bodyPr>
            <a:normAutofit fontScale="92500" lnSpcReduction="10000"/>
          </a:bodyPr>
          <a:lstStyle/>
          <a:p>
            <a:pPr marL="0" indent="-36576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200" b="1" dirty="0"/>
              <a:t>За съоръжения и/или оборудване за подобряване безопасността и условията на труд</a:t>
            </a:r>
            <a:r>
              <a:rPr lang="ru-RU" sz="2200" b="1" dirty="0" smtClean="0"/>
              <a:t>;</a:t>
            </a:r>
            <a:endParaRPr lang="en-US" sz="2200" b="1" dirty="0" smtClean="0"/>
          </a:p>
          <a:p>
            <a:pPr marL="0" indent="-36576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200" b="1" dirty="0"/>
              <a:t>Въвеждане на системи за контрол на качеството, безопасни условия на труд и опазване на околната среда и водите, включително интегрирани системи – до 1% от общата стойност на допустимите разходи по проекта;</a:t>
            </a:r>
          </a:p>
          <a:p>
            <a:pPr marL="0" indent="-36576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200" b="1" dirty="0" smtClean="0"/>
              <a:t>За </a:t>
            </a:r>
            <a:r>
              <a:rPr lang="ru-RU" sz="2200" b="1" dirty="0"/>
              <a:t>обучение на персонала, зает с производствената дейност, пряко свързана с предвидената инвестиция – до 1% от общите допустими разходи по проекта;</a:t>
            </a:r>
          </a:p>
          <a:p>
            <a:pPr marL="0" indent="-36576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200" b="1" dirty="0" smtClean="0"/>
              <a:t>Разходи </a:t>
            </a:r>
            <a:r>
              <a:rPr lang="ru-RU" sz="2200" b="1" dirty="0"/>
              <a:t>за информация и комуникация - до 2 на сто от общите допустими разходи за проекти, при които размерът на финансовата подкрепа не превишава левовата равностойност на 100 000 евро, и до 1 на сто от общите допустими разходи - за всички останали проекти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  <p:pic>
        <p:nvPicPr>
          <p:cNvPr id="4" name="Picture 3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6" name="Picture 5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32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01" y="1628800"/>
            <a:ext cx="8784976" cy="4572000"/>
          </a:xfrm>
        </p:spPr>
        <p:txBody>
          <a:bodyPr>
            <a:noAutofit/>
          </a:bodyPr>
          <a:lstStyle/>
          <a:p>
            <a:pPr marL="0" indent="-36576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b="1" dirty="0"/>
              <a:t>Изграждане/монтаж на съоръжения и оборудване, свързани с намаляване отрицателното въздействие върху околната среда и/или ефективно използване на естествените ресурси в обектите за аквакултури (вкл. въвеждане на повторно използване на водата в проточни рибовъдни стопанства - оборотно водоснабдяване</a:t>
            </a:r>
            <a:r>
              <a:rPr lang="ru-RU" sz="2000" b="1" dirty="0" smtClean="0"/>
              <a:t>);</a:t>
            </a:r>
            <a:endParaRPr lang="en-US" sz="2000" b="1" dirty="0" smtClean="0"/>
          </a:p>
          <a:p>
            <a:pPr marL="0" indent="-36576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US" sz="2000" b="1" dirty="0"/>
          </a:p>
        </p:txBody>
      </p:sp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588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572000"/>
          </a:xfrm>
        </p:spPr>
        <p:txBody>
          <a:bodyPr>
            <a:normAutofit/>
          </a:bodyPr>
          <a:lstStyle/>
          <a:p>
            <a:pPr marL="0" lvl="0" indent="-365760" algn="just">
              <a:spcBef>
                <a:spcPts val="600"/>
              </a:spcBef>
              <a:spcAft>
                <a:spcPts val="600"/>
              </a:spcAft>
              <a:buClr>
                <a:srgbClr val="4F81BD"/>
              </a:buClr>
              <a:buFont typeface="Wingdings" panose="05000000000000000000" pitchFamily="2" charset="2"/>
              <a:buChar char="v"/>
            </a:pPr>
            <a:r>
              <a:rPr lang="bg-BG" sz="2000" b="1" dirty="0">
                <a:solidFill>
                  <a:srgbClr val="FFFF00"/>
                </a:solidFill>
              </a:rPr>
              <a:t>Предварителни р</a:t>
            </a:r>
            <a:r>
              <a:rPr lang="ru-RU" sz="2000" b="1" dirty="0">
                <a:solidFill>
                  <a:srgbClr val="FFFF00"/>
                </a:solidFill>
              </a:rPr>
              <a:t>азходи</a:t>
            </a:r>
            <a:r>
              <a:rPr lang="ru-RU" sz="2000" b="1" dirty="0">
                <a:solidFill>
                  <a:prstClr val="white"/>
                </a:solidFill>
              </a:rPr>
              <a:t>, извършени от кандидата преди подаването на формуляра за кандидатстване по програмата, но не по-рано от 01.01.2014 г., в съответствие с чл. 39 от ПМС № 189/2016 г., за програмен период 2014-2020 г., за: 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Clr>
                <a:srgbClr val="4F81BD"/>
              </a:buClr>
              <a:buNone/>
            </a:pPr>
            <a:r>
              <a:rPr lang="ru-RU" sz="2000" b="1" dirty="0" smtClean="0">
                <a:solidFill>
                  <a:prstClr val="white"/>
                </a:solidFill>
              </a:rPr>
              <a:t>- закупуване </a:t>
            </a:r>
            <a:r>
              <a:rPr lang="ru-RU" sz="2000" b="1" dirty="0">
                <a:solidFill>
                  <a:prstClr val="white"/>
                </a:solidFill>
              </a:rPr>
              <a:t>на ноу-хау, патентни права и лицензи, необходими за изготвяне и/или изпълнение на проекта;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Clr>
                <a:srgbClr val="4F81BD"/>
              </a:buClr>
              <a:buNone/>
            </a:pPr>
            <a:r>
              <a:rPr lang="ru-RU" sz="2000" b="1" dirty="0" smtClean="0">
                <a:solidFill>
                  <a:prstClr val="white"/>
                </a:solidFill>
              </a:rPr>
              <a:t>- разходи </a:t>
            </a:r>
            <a:r>
              <a:rPr lang="ru-RU" sz="2000" b="1" dirty="0">
                <a:solidFill>
                  <a:prstClr val="white"/>
                </a:solidFill>
              </a:rPr>
              <a:t>за подготовка на проекта, инженерни проучвания, оценки, анализи и изготвяне на технически и/или технологичен проект;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Clr>
                <a:srgbClr val="4F81BD"/>
              </a:buClr>
              <a:buNone/>
            </a:pPr>
            <a:r>
              <a:rPr lang="ru-RU" sz="2000" b="1" dirty="0" smtClean="0">
                <a:solidFill>
                  <a:prstClr val="white"/>
                </a:solidFill>
              </a:rPr>
              <a:t>- закупуване </a:t>
            </a:r>
            <a:r>
              <a:rPr lang="ru-RU" sz="2000" b="1" dirty="0">
                <a:solidFill>
                  <a:prstClr val="white"/>
                </a:solidFill>
              </a:rPr>
              <a:t>на земя, която има пряка връзка с изпълнението на проекта и е в размер до 10 на сто от общите допустими разходи по проекта, в съответствие с чл. 19 от ПМС № 189 от 2016 г.</a:t>
            </a:r>
          </a:p>
          <a:p>
            <a:pPr marL="64008" indent="0">
              <a:buNone/>
            </a:pPr>
            <a:endParaRPr lang="en-US" sz="2000" dirty="0"/>
          </a:p>
        </p:txBody>
      </p:sp>
      <p:pic>
        <p:nvPicPr>
          <p:cNvPr id="4" name="Picture 3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6" name="Picture 5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789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36576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bg-BG" sz="2800" b="1" dirty="0" smtClean="0">
                <a:solidFill>
                  <a:srgbClr val="FFFF00"/>
                </a:solidFill>
                <a:latin typeface="+mj-lt"/>
                <a:ea typeface="Calibri"/>
              </a:rPr>
              <a:t>Максимален </a:t>
            </a:r>
            <a:r>
              <a:rPr lang="bg-BG" sz="2800" b="1" dirty="0">
                <a:solidFill>
                  <a:srgbClr val="FFFF00"/>
                </a:solidFill>
                <a:latin typeface="+mj-lt"/>
                <a:ea typeface="Calibri"/>
              </a:rPr>
              <a:t>срок за изпълнение на </a:t>
            </a:r>
            <a:r>
              <a:rPr lang="bg-BG" sz="2800" b="1" dirty="0" smtClean="0">
                <a:solidFill>
                  <a:srgbClr val="FFFF00"/>
                </a:solidFill>
                <a:latin typeface="+mj-lt"/>
                <a:ea typeface="Calibri"/>
              </a:rPr>
              <a:t>проекта:</a:t>
            </a:r>
          </a:p>
          <a:p>
            <a:pPr marL="0" indent="-36576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400" b="1" dirty="0"/>
              <a:t>24 месеца за одобрени проектни предложения, включващи СМР, считано от датата на подписване на административния договор за предоставяне на </a:t>
            </a:r>
            <a:r>
              <a:rPr lang="ru-RU" sz="2400" b="1" dirty="0" smtClean="0"/>
              <a:t>БФП;</a:t>
            </a:r>
          </a:p>
          <a:p>
            <a:pPr marL="0" indent="-36576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400" b="1" dirty="0" smtClean="0"/>
              <a:t>12 </a:t>
            </a:r>
            <a:r>
              <a:rPr lang="ru-RU" sz="2400" b="1" dirty="0"/>
              <a:t>месеца за одобрени проектни предложения, без СМР, считано от датата на подписване на административния договор за предоставяне на </a:t>
            </a:r>
            <a:r>
              <a:rPr lang="ru-RU" sz="2400" b="1" dirty="0" smtClean="0"/>
              <a:t>БФП.</a:t>
            </a:r>
            <a:endParaRPr lang="ru-RU" sz="2400" b="1" dirty="0"/>
          </a:p>
          <a:p>
            <a:pPr marL="64008" indent="0">
              <a:buNone/>
            </a:pPr>
            <a:endParaRPr lang="en-US" sz="2000" dirty="0"/>
          </a:p>
        </p:txBody>
      </p:sp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034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73504812"/>
              </p:ext>
            </p:extLst>
          </p:nvPr>
        </p:nvGraphicFramePr>
        <p:xfrm>
          <a:off x="107504" y="1523809"/>
          <a:ext cx="8924308" cy="5164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9" name="Picture 8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79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1580" y="2967335"/>
            <a:ext cx="49808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g-BG" sz="48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БЛАГОДАРЯ ЗА </a:t>
            </a:r>
            <a:endParaRPr lang="bg-BG" sz="4800" b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bg-BG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ВНИМАНИЕТО</a:t>
            </a:r>
            <a:r>
              <a:rPr lang="bg-BG" sz="48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!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640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29459403"/>
              </p:ext>
            </p:extLst>
          </p:nvPr>
        </p:nvGraphicFramePr>
        <p:xfrm>
          <a:off x="323528" y="1916832"/>
          <a:ext cx="8560991" cy="4271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525809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34356" y="1465017"/>
            <a:ext cx="8250500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US" sz="3200" dirty="0" smtClean="0"/>
          </a:p>
          <a:p>
            <a:pPr lvl="0" algn="just"/>
            <a:r>
              <a:rPr lang="bg-BG" sz="3200" b="1" dirty="0" smtClean="0">
                <a:solidFill>
                  <a:srgbClr val="FFFF00"/>
                </a:solidFill>
              </a:rPr>
              <a:t>Цели </a:t>
            </a:r>
            <a:r>
              <a:rPr lang="bg-BG" sz="3200" b="1" dirty="0">
                <a:solidFill>
                  <a:srgbClr val="FFFF00"/>
                </a:solidFill>
              </a:rPr>
              <a:t>на </a:t>
            </a:r>
            <a:r>
              <a:rPr lang="bg-BG" sz="3200" b="1" dirty="0" smtClean="0">
                <a:solidFill>
                  <a:srgbClr val="FFFF00"/>
                </a:solidFill>
              </a:rPr>
              <a:t>мярката:</a:t>
            </a:r>
          </a:p>
          <a:p>
            <a:pPr lvl="0" algn="just"/>
            <a:endParaRPr lang="ru-RU" b="1" dirty="0" smtClean="0"/>
          </a:p>
          <a:p>
            <a:pPr lvl="0" algn="just"/>
            <a:r>
              <a:rPr lang="ru-RU" sz="2000" b="1" dirty="0" smtClean="0"/>
              <a:t>Подобряване </a:t>
            </a:r>
            <a:r>
              <a:rPr lang="ru-RU" sz="2000" b="1" dirty="0"/>
              <a:t>на конкурентоспособността и жизнеспособността на предприятията в </a:t>
            </a:r>
            <a:r>
              <a:rPr lang="ru-RU" sz="2000" b="1" dirty="0" smtClean="0"/>
              <a:t>сектора </a:t>
            </a:r>
            <a:r>
              <a:rPr lang="ru-RU" sz="2000" b="1" dirty="0"/>
              <a:t>на аквакултурите, включително подобряване на безопасността и условията на труд; </a:t>
            </a:r>
            <a:endParaRPr lang="en-US" sz="2000" b="1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bg-BG" sz="2000" b="1" dirty="0"/>
              <a:t>Е</a:t>
            </a:r>
            <a:r>
              <a:rPr lang="bg-BG" sz="2000" b="1" dirty="0" smtClean="0"/>
              <a:t>фективно </a:t>
            </a:r>
            <a:r>
              <a:rPr lang="bg-BG" sz="2000" b="1" dirty="0"/>
              <a:t>използване на ресурсите чрез намаляване на енергоемкостта на прозводствените процеси и на използваните естествени ресурси; </a:t>
            </a:r>
            <a:endParaRPr lang="en-US" sz="20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000" b="1" dirty="0"/>
              <a:t>П</a:t>
            </a:r>
            <a:r>
              <a:rPr lang="bg-BG" sz="2000" b="1" dirty="0" smtClean="0"/>
              <a:t>о-високо </a:t>
            </a:r>
            <a:r>
              <a:rPr lang="bg-BG" sz="2000" b="1" dirty="0"/>
              <a:t>равнище на опазване на околната среда и биологичното разнообразие</a:t>
            </a:r>
            <a:r>
              <a:rPr lang="bg-BG" sz="2000" b="1" dirty="0" smtClean="0"/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404659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82204191"/>
              </p:ext>
            </p:extLst>
          </p:nvPr>
        </p:nvGraphicFramePr>
        <p:xfrm>
          <a:off x="0" y="1523809"/>
          <a:ext cx="9144000" cy="5216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898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20792" y="1685114"/>
            <a:ext cx="8632999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FF00"/>
                </a:solidFill>
                <a:ea typeface="Calibri"/>
              </a:rPr>
              <a:t>Критерии за допустимост на </a:t>
            </a:r>
            <a:r>
              <a:rPr lang="ru-RU" sz="2400" b="1" dirty="0" smtClean="0">
                <a:solidFill>
                  <a:srgbClr val="FFFF00"/>
                </a:solidFill>
                <a:ea typeface="Calibri"/>
              </a:rPr>
              <a:t>кандидати</a:t>
            </a:r>
            <a:r>
              <a:rPr lang="bg-BG" sz="2400" b="1" dirty="0" smtClean="0">
                <a:solidFill>
                  <a:srgbClr val="FFFF00"/>
                </a:solidFill>
                <a:ea typeface="Calibri"/>
              </a:rPr>
              <a:t>те</a:t>
            </a:r>
            <a:r>
              <a:rPr lang="en-US" sz="2400" b="1" dirty="0" smtClean="0">
                <a:solidFill>
                  <a:srgbClr val="FFFF00"/>
                </a:solidFill>
                <a:ea typeface="Calibri"/>
              </a:rPr>
              <a:t>:</a:t>
            </a:r>
            <a:endParaRPr lang="ru-RU" sz="2400" b="1" dirty="0">
              <a:solidFill>
                <a:srgbClr val="FFFF00"/>
              </a:solidFill>
              <a:ea typeface="Calibri"/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 smtClean="0"/>
              <a:t>да </a:t>
            </a:r>
            <a:r>
              <a:rPr lang="ru-RU" b="1" dirty="0"/>
              <a:t>са вписани в търговския регистър и регистъра на юридическите лица с нестопанска цел към Агенцията по вписванията;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b="1" dirty="0"/>
              <a:t>да са учредени с основен предмет на дейност рибовъдство или еквивалентен в областта на производството на аквакултури, вписан в търговския регистър и регистъра на юридическите лица с нестопанска цел към Агенцията по </a:t>
            </a:r>
            <a:r>
              <a:rPr lang="bg-BG" b="1" dirty="0" smtClean="0"/>
              <a:t>вписванията</a:t>
            </a:r>
            <a:r>
              <a:rPr lang="ru-RU" b="1" dirty="0" smtClean="0"/>
              <a:t>;</a:t>
            </a:r>
            <a:endParaRPr lang="ru-RU" b="1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b="1" dirty="0" smtClean="0"/>
              <a:t>да </a:t>
            </a:r>
            <a:r>
              <a:rPr lang="bg-BG" b="1" dirty="0"/>
              <a:t>са регистрирани като производители на риба и други водни организми по реда на чл. 25 от Закона за рибарството и аквакултурите (ЗРА) – в случай, че кандидатите са съществуващи и функциониращи стопанства)</a:t>
            </a:r>
            <a:r>
              <a:rPr lang="ru-RU" b="1" dirty="0" smtClean="0"/>
              <a:t>;</a:t>
            </a:r>
            <a:endParaRPr lang="en-US" b="1" dirty="0" smtClean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b="1" dirty="0"/>
              <a:t>да са регистрирани по реда на чл. 137 от Закона за ветеринарномедицинската дейност (ЗВД) (в случай, че кандидатите са съществуващи и функциониращи стопанства</a:t>
            </a:r>
            <a:r>
              <a:rPr lang="bg-BG" b="1" dirty="0" smtClean="0"/>
              <a:t>)</a:t>
            </a:r>
            <a:r>
              <a:rPr lang="en-US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2730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79512" y="1394268"/>
            <a:ext cx="8852300" cy="5721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ct val="35000"/>
              </a:spcAft>
            </a:pPr>
            <a:r>
              <a:rPr lang="bg-BG" sz="2800" b="1" dirty="0" smtClean="0">
                <a:solidFill>
                  <a:srgbClr val="FFFF00"/>
                </a:solidFill>
                <a:ea typeface="Calibri"/>
              </a:rPr>
              <a:t>Допустими дейности: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1. </a:t>
            </a:r>
            <a:r>
              <a:rPr lang="bg-BG" sz="2000" b="1" dirty="0" smtClean="0"/>
              <a:t>Възстановяване </a:t>
            </a:r>
            <a:r>
              <a:rPr lang="bg-BG" sz="2000" b="1" dirty="0"/>
              <a:t>и/или реконструкция и/или модернизиране на съществуващи обекти за аквакултури</a:t>
            </a:r>
            <a:r>
              <a:rPr lang="bg-BG" sz="2000" b="1" dirty="0" smtClean="0"/>
              <a:t>;</a:t>
            </a:r>
            <a:endParaRPr lang="en-US" sz="20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2. </a:t>
            </a:r>
            <a:r>
              <a:rPr lang="bg-BG" sz="2000" b="1" dirty="0" smtClean="0"/>
              <a:t>Изграждане </a:t>
            </a:r>
            <a:r>
              <a:rPr lang="bg-BG" sz="2000" b="1" dirty="0"/>
              <a:t>на нови съвременни пълносистемни или непълносистемни стопанства</a:t>
            </a:r>
            <a:r>
              <a:rPr lang="bg-BG" sz="2000" b="1" dirty="0" smtClean="0"/>
              <a:t>;</a:t>
            </a:r>
            <a:endParaRPr lang="en-US" sz="20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3. </a:t>
            </a:r>
            <a:r>
              <a:rPr lang="bg-BG" sz="2000" b="1" dirty="0" smtClean="0"/>
              <a:t>Инвестиции </a:t>
            </a:r>
            <a:r>
              <a:rPr lang="bg-BG" sz="2000" b="1" dirty="0"/>
              <a:t>в създаването/преустройство на рибовъдни стопанства за биологично производство на аквакултури, включително сертифицирането на дейността </a:t>
            </a:r>
            <a:r>
              <a:rPr lang="bg-BG" sz="2000" b="1" dirty="0" smtClean="0"/>
              <a:t>им;</a:t>
            </a:r>
            <a:endParaRPr lang="en-US" sz="20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4. </a:t>
            </a:r>
            <a:r>
              <a:rPr lang="bg-BG" sz="2000" b="1" dirty="0" smtClean="0"/>
              <a:t>Ефективно </a:t>
            </a:r>
            <a:r>
              <a:rPr lang="bg-BG" sz="2000" b="1" dirty="0"/>
              <a:t>използване на естествените ресурси, в това число намаляване потреблението на вода чрез многократното й използване (оборотни системи</a:t>
            </a:r>
            <a:r>
              <a:rPr lang="bg-BG" sz="2000" b="1" dirty="0" smtClean="0"/>
              <a:t>);</a:t>
            </a:r>
            <a:endParaRPr lang="en-US" sz="20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5. </a:t>
            </a:r>
            <a:r>
              <a:rPr lang="bg-BG" sz="2000" b="1" dirty="0" smtClean="0"/>
              <a:t>Намаляване отрицателното въздействието </a:t>
            </a:r>
            <a:r>
              <a:rPr lang="bg-BG" sz="2000" b="1" dirty="0"/>
              <a:t>на обектите за аквакултури върху околната среда, биологичното и генетичното разнообразие на дивите популации и техните хабитати</a:t>
            </a:r>
            <a:r>
              <a:rPr lang="bg-BG" sz="2000" b="1" dirty="0" smtClean="0"/>
              <a:t>;</a:t>
            </a:r>
            <a:endParaRPr lang="en-US" sz="2000" b="1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07504" y="1533465"/>
            <a:ext cx="89243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000" b="1" dirty="0" smtClean="0"/>
              <a:t>6</a:t>
            </a:r>
            <a:r>
              <a:rPr lang="en-US" sz="2000" b="1" dirty="0" smtClean="0"/>
              <a:t>. </a:t>
            </a:r>
            <a:r>
              <a:rPr lang="bg-BG" sz="2000" b="1" dirty="0"/>
              <a:t>И</a:t>
            </a:r>
            <a:r>
              <a:rPr lang="bg-BG" sz="2000" b="1" dirty="0" smtClean="0"/>
              <a:t>нвестиции </a:t>
            </a:r>
            <a:r>
              <a:rPr lang="bg-BG" sz="2000" b="1" dirty="0"/>
              <a:t>с цел повишаване добавената стойност на рибната и нерибна продукция и подобряване качеството и безопасността на </a:t>
            </a:r>
            <a:r>
              <a:rPr lang="bg-BG" sz="2000" b="1" dirty="0" smtClean="0"/>
              <a:t>продукта;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000" b="1" dirty="0" smtClean="0"/>
              <a:t>7. Повишаване </a:t>
            </a:r>
            <a:r>
              <a:rPr lang="bg-BG" sz="2000" b="1" dirty="0"/>
              <a:t>на енергийната ефективност с въвеждането в стопанствата за аквакултури на възобновяеми източници на енергия и намаляване на енергиините загуби</a:t>
            </a:r>
            <a:r>
              <a:rPr lang="bg-BG" sz="2000" b="1" dirty="0" smtClean="0"/>
              <a:t>;</a:t>
            </a:r>
            <a:endParaRPr lang="en-US" sz="20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000" b="1" dirty="0" smtClean="0"/>
              <a:t>8</a:t>
            </a:r>
            <a:r>
              <a:rPr lang="en-US" sz="2000" b="1" dirty="0" smtClean="0"/>
              <a:t>. </a:t>
            </a:r>
            <a:r>
              <a:rPr lang="bg-BG" sz="2000" b="1" dirty="0"/>
              <a:t>П</a:t>
            </a:r>
            <a:r>
              <a:rPr lang="bg-BG" sz="2000" b="1" dirty="0" smtClean="0"/>
              <a:t>овишаване </a:t>
            </a:r>
            <a:r>
              <a:rPr lang="bg-BG" sz="2000" b="1" dirty="0"/>
              <a:t>на качеството или добавената стойност на продуктите от </a:t>
            </a:r>
            <a:r>
              <a:rPr lang="bg-BG" sz="2000" b="1" dirty="0" smtClean="0"/>
              <a:t>аквакултури</a:t>
            </a:r>
            <a:r>
              <a:rPr lang="en-US" sz="2000" b="1" dirty="0" smtClean="0"/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000" b="1" dirty="0" smtClean="0"/>
              <a:t>9</a:t>
            </a:r>
            <a:r>
              <a:rPr lang="en-US" sz="2000" b="1" dirty="0" smtClean="0"/>
              <a:t>. </a:t>
            </a:r>
            <a:r>
              <a:rPr lang="bg-BG" sz="2000" b="1" dirty="0"/>
              <a:t>Д</a:t>
            </a:r>
            <a:r>
              <a:rPr lang="bg-BG" sz="2000" b="1" dirty="0" smtClean="0"/>
              <a:t>иверсификация </a:t>
            </a:r>
            <a:r>
              <a:rPr lang="bg-BG" sz="2000" b="1" dirty="0"/>
              <a:t>на продукцията от отглежданите видове риба или други аквакултури;</a:t>
            </a:r>
            <a:endParaRPr lang="en-US" sz="2000" b="1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000" b="1" dirty="0" smtClean="0"/>
              <a:t>10</a:t>
            </a:r>
            <a:r>
              <a:rPr lang="en-US" sz="2000" b="1" dirty="0" smtClean="0"/>
              <a:t>. </a:t>
            </a:r>
            <a:r>
              <a:rPr lang="bg-BG" sz="2000" b="1" dirty="0"/>
              <a:t>П</a:t>
            </a:r>
            <a:r>
              <a:rPr lang="bg-BG" sz="2000" b="1" dirty="0" smtClean="0"/>
              <a:t>одобряването </a:t>
            </a:r>
            <a:r>
              <a:rPr lang="bg-BG" sz="2000" b="1" dirty="0"/>
              <a:t>на условията на труд и безопасност за работещите в сектора и/или въвеждане на системи за контрол на качеството, безопасни условия на труд и опазване на околната среда и водите, включително интегрирани системи</a:t>
            </a:r>
            <a:r>
              <a:rPr lang="bg-BG" sz="2000" b="1" dirty="0" smtClean="0"/>
              <a:t>;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1266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07504" y="1620548"/>
            <a:ext cx="89243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000" b="1" dirty="0" smtClean="0"/>
              <a:t>11</a:t>
            </a:r>
            <a:r>
              <a:rPr lang="en-US" sz="2000" b="1" dirty="0" smtClean="0"/>
              <a:t>. </a:t>
            </a:r>
            <a:r>
              <a:rPr lang="bg-BG" sz="2000" b="1" dirty="0"/>
              <a:t>С</a:t>
            </a:r>
            <a:r>
              <a:rPr lang="bg-BG" sz="2000" b="1" dirty="0" smtClean="0"/>
              <a:t>вързани </a:t>
            </a:r>
            <a:r>
              <a:rPr lang="bg-BG" sz="2000" b="1" dirty="0"/>
              <a:t>със здравето на животните и хуманното отношение към тях, включително закупуване на оборудване за предпазване на стопанствата от диви хищници;</a:t>
            </a:r>
            <a:endParaRPr lang="en-US" sz="2000" b="1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1</a:t>
            </a:r>
            <a:r>
              <a:rPr lang="bg-BG" sz="2000" b="1" dirty="0" smtClean="0"/>
              <a:t>2</a:t>
            </a:r>
            <a:r>
              <a:rPr lang="en-US" sz="2000" b="1" dirty="0" smtClean="0"/>
              <a:t>. </a:t>
            </a:r>
            <a:r>
              <a:rPr lang="bg-BG" sz="2000" b="1" dirty="0"/>
              <a:t>Д</a:t>
            </a:r>
            <a:r>
              <a:rPr lang="bg-BG" sz="2000" b="1" dirty="0" smtClean="0"/>
              <a:t>иверсификация </a:t>
            </a:r>
            <a:r>
              <a:rPr lang="bg-BG" sz="2000" b="1" dirty="0"/>
              <a:t>чрез развиване на допълнителни дейности, свързани с основната дейност на стопанството за производтво на аквакултури, включително за риболовен туризъм, свързани с аквакултурите екологични услуги или образователни дейности в областта на </a:t>
            </a:r>
            <a:r>
              <a:rPr lang="bg-BG" sz="2000" b="1" dirty="0" smtClean="0"/>
              <a:t>аквакултурите;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000" b="1" dirty="0" smtClean="0"/>
              <a:t>13. </a:t>
            </a:r>
            <a:r>
              <a:rPr lang="ru-RU" sz="2000" b="1" dirty="0"/>
              <a:t>Д</a:t>
            </a:r>
            <a:r>
              <a:rPr lang="ru-RU" sz="2000" b="1" dirty="0" smtClean="0"/>
              <a:t>руги </a:t>
            </a:r>
            <a:r>
              <a:rPr lang="ru-RU" sz="2000" b="1" dirty="0"/>
              <a:t>дейности по прилагането на технически решения и иновации по отношение на производствените съоръжения и оборудване и въвеждането на нови </a:t>
            </a:r>
            <a:r>
              <a:rPr lang="ru-RU" sz="2000" b="1" dirty="0" smtClean="0"/>
              <a:t>технологии.</a:t>
            </a:r>
            <a:endParaRPr lang="en-US" sz="2000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1717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95536" y="1916832"/>
            <a:ext cx="8416974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bg-BG" sz="2800" b="1" dirty="0" smtClean="0">
                <a:solidFill>
                  <a:srgbClr val="FFFF00"/>
                </a:solidFill>
                <a:ea typeface="Calibri"/>
              </a:rPr>
              <a:t>Недопустими дейности: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1. </a:t>
            </a:r>
            <a:r>
              <a:rPr lang="bg-BG" b="1" dirty="0" smtClean="0"/>
              <a:t>Дейности</a:t>
            </a:r>
            <a:r>
              <a:rPr lang="bg-BG" b="1" dirty="0"/>
              <a:t>, свързани с инвестиции в рециркулационни системи за аквакултури (РСА</a:t>
            </a:r>
            <a:r>
              <a:rPr lang="bg-BG" b="1" dirty="0" smtClean="0"/>
              <a:t>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2. </a:t>
            </a:r>
            <a:r>
              <a:rPr lang="bg-BG" b="1" dirty="0" smtClean="0"/>
              <a:t>Свързани </a:t>
            </a:r>
            <a:r>
              <a:rPr lang="bg-BG" b="1" dirty="0"/>
              <a:t>с инвестиции в обекти за аквакултури, който имат връзка с отглеждането на генетично модифицирани организми</a:t>
            </a:r>
            <a:r>
              <a:rPr lang="bg-BG" b="1" dirty="0" smtClean="0"/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3. </a:t>
            </a:r>
            <a:r>
              <a:rPr lang="bg-BG" b="1" dirty="0" smtClean="0"/>
              <a:t>Свързани </a:t>
            </a:r>
            <a:r>
              <a:rPr lang="bg-BG" b="1" dirty="0"/>
              <a:t>с обекти за аквакултури, които имат за цел отглеждането на декоративни </a:t>
            </a:r>
            <a:r>
              <a:rPr lang="bg-BG" b="1" dirty="0" smtClean="0"/>
              <a:t>риби;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4. </a:t>
            </a:r>
            <a:r>
              <a:rPr lang="ru-RU" b="1" dirty="0" smtClean="0"/>
              <a:t>Дейности</a:t>
            </a:r>
            <a:r>
              <a:rPr lang="ru-RU" b="1" dirty="0"/>
              <a:t>, свързани с инвестиции, които имат за цел отглеждането само на видове със задоволителен пазарен потенциал или не </a:t>
            </a:r>
            <a:r>
              <a:rPr lang="ru-RU" b="1" dirty="0" smtClean="0"/>
              <a:t>е определен техният потенциал от независим </a:t>
            </a:r>
            <a:r>
              <a:rPr lang="ru-RU" b="1" dirty="0"/>
              <a:t>маркетингов </a:t>
            </a:r>
            <a:r>
              <a:rPr lang="ru-RU" b="1" dirty="0" smtClean="0"/>
              <a:t>доклад;</a:t>
            </a:r>
            <a:endParaRPr lang="bg-BG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70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1579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Verve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Greta D. Dimitrova</dc:creator>
  <cp:lastModifiedBy>Nevena Todorova</cp:lastModifiedBy>
  <cp:revision>185</cp:revision>
  <cp:lastPrinted>2019-07-19T11:31:43Z</cp:lastPrinted>
  <dcterms:created xsi:type="dcterms:W3CDTF">2018-05-28T15:27:15Z</dcterms:created>
  <dcterms:modified xsi:type="dcterms:W3CDTF">2019-08-27T08:16:23Z</dcterms:modified>
</cp:coreProperties>
</file>