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6585240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Century Gothic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sosceles Triangle 6"/>
          <p:cNvSpPr/>
          <p:nvPr/>
        </p:nvSpPr>
        <p:spPr>
          <a:xfrm rot="16200000">
            <a:off x="7554352" y="5254283"/>
            <a:ext cx="1892950" cy="12942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1086" y="0"/>
                </a:lnTo>
                <a:lnTo>
                  <a:pt x="21600" y="21600"/>
                </a:lnTo>
                <a:close/>
              </a:path>
            </a:pathLst>
          </a:custGeom>
          <a:gradFill>
            <a:gsLst>
              <a:gs pos="0">
                <a:srgbClr val="1C497F"/>
              </a:gs>
              <a:gs pos="60000">
                <a:srgbClr val="2E7EDE"/>
              </a:gs>
              <a:gs pos="100000">
                <a:srgbClr val="85ACEE"/>
              </a:gs>
            </a:gsLst>
            <a:lin ang="15500001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Title Text"/>
          <p:cNvSpPr txBox="1">
            <a:spLocks noGrp="1"/>
          </p:cNvSpPr>
          <p:nvPr>
            <p:ph type="title"/>
          </p:nvPr>
        </p:nvSpPr>
        <p:spPr>
          <a:xfrm>
            <a:off x="540543" y="776287"/>
            <a:ext cx="8062913" cy="1470026"/>
          </a:xfrm>
          <a:prstGeom prst="rect">
            <a:avLst/>
          </a:prstGeom>
        </p:spPr>
        <p:txBody>
          <a:bodyPr anchor="b"/>
          <a:lstStyle>
            <a:lvl1pPr algn="r"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40543" y="2250280"/>
            <a:ext cx="8062913" cy="1752601"/>
          </a:xfrm>
          <a:prstGeom prst="rect">
            <a:avLst/>
          </a:prstGeom>
        </p:spPr>
        <p:txBody>
          <a:bodyPr/>
          <a:lstStyle>
            <a:lvl1pPr marL="0" marR="36576" indent="0" algn="r">
              <a:spcBef>
                <a:spcPts val="0"/>
              </a:spcBef>
              <a:buClrTx/>
              <a:buSzTx/>
              <a:buNone/>
              <a:defRPr>
                <a:ln w="9525" cap="flat">
                  <a:solidFill>
                    <a:srgbClr val="1F497D"/>
                  </a:solidFill>
                  <a:prstDash val="solid"/>
                  <a:round/>
                </a:ln>
              </a:defRPr>
            </a:lvl1pPr>
            <a:lvl2pPr marL="0" marR="36576" indent="457200" algn="r">
              <a:spcBef>
                <a:spcPts val="0"/>
              </a:spcBef>
              <a:buClrTx/>
              <a:buSzTx/>
              <a:buNone/>
              <a:defRPr>
                <a:ln w="9525" cap="flat">
                  <a:solidFill>
                    <a:srgbClr val="1F497D"/>
                  </a:solidFill>
                  <a:prstDash val="solid"/>
                  <a:round/>
                </a:ln>
              </a:defRPr>
            </a:lvl2pPr>
            <a:lvl3pPr marL="0" marR="36576" indent="914400" algn="r">
              <a:spcBef>
                <a:spcPts val="0"/>
              </a:spcBef>
              <a:buClrTx/>
              <a:buSzTx/>
              <a:buNone/>
              <a:defRPr>
                <a:ln w="9525" cap="flat">
                  <a:solidFill>
                    <a:srgbClr val="1F497D"/>
                  </a:solidFill>
                  <a:prstDash val="solid"/>
                  <a:round/>
                </a:ln>
              </a:defRPr>
            </a:lvl3pPr>
            <a:lvl4pPr marL="0" marR="36576" indent="1371600" algn="r">
              <a:spcBef>
                <a:spcPts val="0"/>
              </a:spcBef>
              <a:buClrTx/>
              <a:buSzTx/>
              <a:buNone/>
              <a:defRPr>
                <a:ln w="9525" cap="flat">
                  <a:solidFill>
                    <a:srgbClr val="1F497D"/>
                  </a:solidFill>
                  <a:prstDash val="solid"/>
                  <a:round/>
                </a:ln>
              </a:defRPr>
            </a:lvl4pPr>
            <a:lvl5pPr marL="0" marR="36576" indent="1828800" algn="r">
              <a:spcBef>
                <a:spcPts val="0"/>
              </a:spcBef>
              <a:buClrTx/>
              <a:buSzTx/>
              <a:buNone/>
              <a:defRPr>
                <a:ln w="9525" cap="flat">
                  <a:solidFill>
                    <a:srgbClr val="1F497D"/>
                  </a:solidFill>
                  <a:prstDash val="solid"/>
                  <a:round/>
                </a:ln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00138" y="5787549"/>
            <a:ext cx="287137" cy="294641"/>
          </a:xfrm>
          <a:prstGeom prst="rect">
            <a:avLst/>
          </a:prstGeom>
        </p:spPr>
        <p:txBody>
          <a:bodyPr anchor="ctr"/>
          <a:lstStyle>
            <a:lvl1pPr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gradFill flip="none" rotWithShape="1">
          <a:gsLst>
            <a:gs pos="0">
              <a:srgbClr val="000000"/>
            </a:gs>
            <a:gs pos="60000">
              <a:srgbClr val="000000"/>
            </a:gs>
            <a:gs pos="100000">
              <a:srgbClr val="6C6C6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ight Triangle 8"/>
          <p:cNvSpPr/>
          <p:nvPr/>
        </p:nvSpPr>
        <p:spPr>
          <a:xfrm flipV="1">
            <a:off x="7034" y="7033"/>
            <a:ext cx="9129932" cy="6836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EEECE1">
                  <a:alpha val="10000"/>
                </a:srgbClr>
              </a:gs>
              <a:gs pos="70000">
                <a:srgbClr val="EEECE1">
                  <a:alpha val="8000"/>
                </a:srgbClr>
              </a:gs>
              <a:gs pos="100000">
                <a:srgbClr val="EEECE1">
                  <a:alpha val="1000"/>
                </a:srgbClr>
              </a:gs>
            </a:gsLst>
            <a:lin ang="7999999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" name="Isosceles Triangle 7"/>
          <p:cNvSpPr/>
          <p:nvPr/>
        </p:nvSpPr>
        <p:spPr>
          <a:xfrm rot="5400000" flipV="1">
            <a:off x="7554352" y="309490"/>
            <a:ext cx="1892950" cy="12942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1086" y="0"/>
                </a:lnTo>
                <a:lnTo>
                  <a:pt x="21600" y="21600"/>
                </a:lnTo>
                <a:close/>
              </a:path>
            </a:pathLst>
          </a:custGeom>
          <a:gradFill>
            <a:gsLst>
              <a:gs pos="0">
                <a:srgbClr val="1C497F"/>
              </a:gs>
              <a:gs pos="60000">
                <a:srgbClr val="2E7EDE"/>
              </a:gs>
              <a:gs pos="100000">
                <a:srgbClr val="85ACEE"/>
              </a:gs>
            </a:gsLst>
            <a:lin ang="15500001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" name="Straight Connector 10"/>
          <p:cNvSpPr/>
          <p:nvPr/>
        </p:nvSpPr>
        <p:spPr>
          <a:xfrm flipH="1" flipV="1">
            <a:off x="6468793" y="9380"/>
            <a:ext cx="2672863" cy="1900211"/>
          </a:xfrm>
          <a:prstGeom prst="line">
            <a:avLst/>
          </a:prstGeom>
          <a:ln w="6000" cap="rnd">
            <a:solidFill>
              <a:srgbClr val="B3BCD3">
                <a:alpha val="45000"/>
              </a:srgbClr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" name="Straight Connector 9"/>
          <p:cNvSpPr/>
          <p:nvPr/>
        </p:nvSpPr>
        <p:spPr>
          <a:xfrm flipV="1">
            <a:off x="-1" y="7034"/>
            <a:ext cx="9136967" cy="6843933"/>
          </a:xfrm>
          <a:prstGeom prst="line">
            <a:avLst/>
          </a:prstGeom>
          <a:ln w="5000" cap="rnd">
            <a:solidFill>
              <a:srgbClr val="A9B4CE">
                <a:alpha val="35000"/>
              </a:srgbClr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381000" y="271464"/>
            <a:ext cx="7239000" cy="1362076"/>
          </a:xfrm>
          <a:prstGeom prst="rect">
            <a:avLst/>
          </a:prstGeom>
        </p:spPr>
        <p:txBody>
          <a:bodyPr/>
          <a:lstStyle>
            <a:lvl1pPr indent="0">
              <a:defRPr sz="3600" b="1"/>
            </a:lvl1pPr>
          </a:lstStyle>
          <a:p>
            <a:r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1633535"/>
            <a:ext cx="3886200" cy="2286001"/>
          </a:xfrm>
          <a:prstGeom prst="rect">
            <a:avLst/>
          </a:prstGeom>
        </p:spPr>
        <p:txBody>
          <a:bodyPr/>
          <a:lstStyle>
            <a:lvl1pPr marL="0" indent="54864">
              <a:spcBef>
                <a:spcPts val="400"/>
              </a:spcBef>
              <a:buClrTx/>
              <a:buSzTx/>
              <a:buNone/>
              <a:defRPr sz="2000"/>
            </a:lvl1pPr>
            <a:lvl2pPr marL="0" indent="537210">
              <a:spcBef>
                <a:spcPts val="400"/>
              </a:spcBef>
              <a:buClrTx/>
              <a:buSzTx/>
              <a:buNone/>
              <a:defRPr sz="2000"/>
            </a:lvl2pPr>
            <a:lvl3pPr marL="0" indent="877824">
              <a:spcBef>
                <a:spcPts val="400"/>
              </a:spcBef>
              <a:buClrTx/>
              <a:buSzTx/>
              <a:buNone/>
              <a:defRPr sz="2000"/>
            </a:lvl3pPr>
            <a:lvl4pPr marL="0" indent="1161288">
              <a:spcBef>
                <a:spcPts val="400"/>
              </a:spcBef>
              <a:buClrTx/>
              <a:buSzTx/>
              <a:buNone/>
              <a:defRPr sz="2000"/>
            </a:lvl4pPr>
            <a:lvl5pPr marL="0" indent="1389888">
              <a:spcBef>
                <a:spcPts val="400"/>
              </a:spcBef>
              <a:buClrTx/>
              <a:buSz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65986" y="828514"/>
            <a:ext cx="273061" cy="2819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indent="0"/>
          </a:lstStyle>
          <a:p>
            <a:r>
              <a:t>Title Text</a:t>
            </a:r>
          </a:p>
        </p:txBody>
      </p:sp>
      <p:sp>
        <p:nvSpPr>
          <p:cNvPr id="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722436"/>
            <a:ext cx="4038600" cy="452596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600"/>
            </a:lvl1pPr>
            <a:lvl2pPr marL="846772" indent="-309562">
              <a:spcBef>
                <a:spcPts val="600"/>
              </a:spcBef>
              <a:defRPr sz="2600"/>
            </a:lvl2pPr>
            <a:lvl3pPr marL="1175004" indent="-297180">
              <a:spcBef>
                <a:spcPts val="600"/>
              </a:spcBef>
              <a:defRPr sz="2600"/>
            </a:lvl3pPr>
            <a:lvl4pPr marL="1465072" indent="-303783">
              <a:spcBef>
                <a:spcPts val="600"/>
              </a:spcBef>
              <a:defRPr sz="2600"/>
            </a:lvl4pPr>
            <a:lvl5pPr marL="1693672" indent="-303783">
              <a:spcBef>
                <a:spcPts val="600"/>
              </a:spcBef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248198" y="290732"/>
            <a:ext cx="1066801" cy="6153912"/>
          </a:xfrm>
          <a:prstGeom prst="rect">
            <a:avLst/>
          </a:prstGeom>
        </p:spPr>
        <p:txBody>
          <a:bodyPr anchor="b"/>
          <a:lstStyle>
            <a:lvl1pPr indent="0" algn="ctr">
              <a:defRPr sz="3300" b="1">
                <a:ln w="6350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65006" y="290732"/>
            <a:ext cx="581025" cy="3017521"/>
          </a:xfrm>
          <a:prstGeom prst="rect">
            <a:avLst/>
          </a:prstGeom>
          <a:solidFill>
            <a:srgbClr val="000000"/>
          </a:solidFill>
        </p:spPr>
        <p:txBody>
          <a:bodyPr anchor="ctr"/>
          <a:lstStyle>
            <a:lvl1pPr marL="0" indent="0" algn="ctr">
              <a:spcBef>
                <a:spcPts val="300"/>
              </a:spcBef>
              <a:buClrTx/>
              <a:buSzTx/>
              <a:buNone/>
              <a:defRPr sz="1600"/>
            </a:lvl1pPr>
            <a:lvl2pPr marL="0" indent="537210" algn="ctr">
              <a:spcBef>
                <a:spcPts val="300"/>
              </a:spcBef>
              <a:buClrTx/>
              <a:buSzTx/>
              <a:buNone/>
              <a:defRPr sz="1600"/>
            </a:lvl2pPr>
            <a:lvl3pPr marL="0" indent="877824" algn="ctr">
              <a:spcBef>
                <a:spcPts val="300"/>
              </a:spcBef>
              <a:buClrTx/>
              <a:buSzTx/>
              <a:buNone/>
              <a:defRPr sz="1600"/>
            </a:lvl3pPr>
            <a:lvl4pPr marL="0" indent="1161288" algn="ctr">
              <a:spcBef>
                <a:spcPts val="300"/>
              </a:spcBef>
              <a:buClrTx/>
              <a:buSzTx/>
              <a:buNone/>
              <a:defRPr sz="1600"/>
            </a:lvl4pPr>
            <a:lvl5pPr marL="0" indent="1389888" algn="ctr">
              <a:spcBef>
                <a:spcPts val="300"/>
              </a:spcBef>
              <a:buClrTx/>
              <a:buSz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3"/>
          </p:nvPr>
        </p:nvSpPr>
        <p:spPr>
          <a:xfrm rot="16200000">
            <a:off x="146757" y="4645372"/>
            <a:ext cx="3017522" cy="581025"/>
          </a:xfrm>
          <a:prstGeom prst="rect">
            <a:avLst/>
          </a:prstGeom>
          <a:solidFill>
            <a:srgbClr val="000000"/>
          </a:solidFill>
        </p:spPr>
        <p:txBody>
          <a:bodyPr anchor="ctr"/>
          <a:lstStyle/>
          <a:p>
            <a:pPr marL="0" indent="0" algn="ctr">
              <a:spcBef>
                <a:spcPts val="300"/>
              </a:spcBef>
              <a:buClrTx/>
              <a:buSzTx/>
              <a:buNone/>
              <a:defRPr sz="1600"/>
            </a:pPr>
            <a:endParaRPr/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704449" y="6502908"/>
            <a:ext cx="273061" cy="2819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Text"/>
          <p:cNvSpPr txBox="1">
            <a:spLocks noGrp="1"/>
          </p:cNvSpPr>
          <p:nvPr>
            <p:ph type="title"/>
          </p:nvPr>
        </p:nvSpPr>
        <p:spPr>
          <a:xfrm>
            <a:off x="219456" y="367663"/>
            <a:ext cx="914401" cy="5943601"/>
          </a:xfrm>
          <a:prstGeom prst="rect">
            <a:avLst/>
          </a:prstGeom>
        </p:spPr>
        <p:txBody>
          <a:bodyPr anchor="b"/>
          <a:lstStyle>
            <a:lvl1pPr marR="18288" indent="0" algn="r">
              <a:defRPr sz="2900" cap="all"/>
            </a:lvl1pPr>
          </a:lstStyle>
          <a:p>
            <a:r>
              <a:t>Title Text</a:t>
            </a:r>
          </a:p>
        </p:txBody>
      </p:sp>
      <p:sp>
        <p:nvSpPr>
          <p:cNvPr id="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35855" y="367663"/>
            <a:ext cx="2438401" cy="59436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400"/>
            </a:lvl1pPr>
            <a:lvl2pPr marL="0" indent="537210">
              <a:spcBef>
                <a:spcPts val="0"/>
              </a:spcBef>
              <a:buClrTx/>
              <a:buSzTx/>
              <a:buNone/>
              <a:defRPr sz="1400"/>
            </a:lvl2pPr>
            <a:lvl3pPr marL="0" indent="877824">
              <a:spcBef>
                <a:spcPts val="0"/>
              </a:spcBef>
              <a:buClrTx/>
              <a:buSzTx/>
              <a:buNone/>
              <a:defRPr sz="1400"/>
            </a:lvl3pPr>
            <a:lvl4pPr marL="0" indent="1161288">
              <a:spcBef>
                <a:spcPts val="0"/>
              </a:spcBef>
              <a:buClrTx/>
              <a:buSzTx/>
              <a:buNone/>
              <a:defRPr sz="1400"/>
            </a:lvl4pPr>
            <a:lvl5pPr marL="0" indent="1389888">
              <a:spcBef>
                <a:spcPts val="0"/>
              </a:spcBef>
              <a:buClrTx/>
              <a:buSz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6620" y="6626859"/>
            <a:ext cx="230831" cy="231141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bg>
      <p:bgPr>
        <a:gradFill flip="none" rotWithShape="1">
          <a:gsLst>
            <a:gs pos="0">
              <a:srgbClr val="000000"/>
            </a:gs>
            <a:gs pos="60000">
              <a:srgbClr val="000000"/>
            </a:gs>
            <a:gs pos="100000">
              <a:srgbClr val="6C6C6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Text"/>
          <p:cNvSpPr txBox="1">
            <a:spLocks noGrp="1"/>
          </p:cNvSpPr>
          <p:nvPr>
            <p:ph type="title"/>
          </p:nvPr>
        </p:nvSpPr>
        <p:spPr>
          <a:xfrm>
            <a:off x="219456" y="150895"/>
            <a:ext cx="914401" cy="6400801"/>
          </a:xfrm>
          <a:prstGeom prst="rect">
            <a:avLst/>
          </a:prstGeom>
        </p:spPr>
        <p:txBody>
          <a:bodyPr anchor="b"/>
          <a:lstStyle>
            <a:lvl1pPr indent="0">
              <a:defRPr sz="3000" cap="all"/>
            </a:lvl1pPr>
          </a:lstStyle>
          <a:p>
            <a:r>
              <a:t>Title Text</a:t>
            </a:r>
          </a:p>
        </p:txBody>
      </p:sp>
      <p:sp>
        <p:nvSpPr>
          <p:cNvPr id="90" name="Picture Placeholder 2"/>
          <p:cNvSpPr>
            <a:spLocks noGrp="1"/>
          </p:cNvSpPr>
          <p:nvPr>
            <p:ph type="pic" idx="13"/>
          </p:nvPr>
        </p:nvSpPr>
        <p:spPr>
          <a:xfrm>
            <a:off x="1138237" y="373966"/>
            <a:ext cx="7333489" cy="54864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5867400"/>
            <a:ext cx="7333489" cy="685800"/>
          </a:xfrm>
          <a:prstGeom prst="rect">
            <a:avLst/>
          </a:prstGeom>
          <a:solidFill>
            <a:schemeClr val="accent1">
              <a:alpha val="15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400"/>
            </a:lvl1pPr>
            <a:lvl2pPr marL="870585" indent="-333375">
              <a:spcBef>
                <a:spcPts val="0"/>
              </a:spcBef>
              <a:buClrTx/>
              <a:defRPr sz="1400"/>
            </a:lvl2pPr>
            <a:lvl3pPr marL="1197863" indent="-320039">
              <a:spcBef>
                <a:spcPts val="0"/>
              </a:spcBef>
              <a:buClrTx/>
              <a:defRPr sz="1400"/>
            </a:lvl3pPr>
            <a:lvl4pPr marL="1488439" indent="-327151">
              <a:spcBef>
                <a:spcPts val="0"/>
              </a:spcBef>
              <a:buClrTx/>
              <a:defRPr sz="1400"/>
            </a:lvl4pPr>
            <a:lvl5pPr marL="1717039" indent="-327151">
              <a:spcBef>
                <a:spcPts val="0"/>
              </a:spcBef>
              <a:buClrTx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284657" y="6626859"/>
            <a:ext cx="230831" cy="231141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3270"/>
            </a:gs>
            <a:gs pos="60000">
              <a:srgbClr val="004396"/>
            </a:gs>
            <a:gs pos="100000">
              <a:srgbClr val="2E64D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0"/>
          <p:cNvSpPr/>
          <p:nvPr/>
        </p:nvSpPr>
        <p:spPr>
          <a:xfrm>
            <a:off x="7034" y="14068"/>
            <a:ext cx="9129932" cy="68368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EEECE1">
                  <a:alpha val="10000"/>
                </a:srgbClr>
              </a:gs>
              <a:gs pos="70000">
                <a:srgbClr val="EEECE1">
                  <a:alpha val="8000"/>
                </a:srgbClr>
              </a:gs>
              <a:gs pos="100000">
                <a:srgbClr val="EEECE1">
                  <a:alpha val="1000"/>
                </a:srgbClr>
              </a:gs>
            </a:gsLst>
            <a:lin ang="7999999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Straight Connector 7"/>
          <p:cNvSpPr/>
          <p:nvPr/>
        </p:nvSpPr>
        <p:spPr>
          <a:xfrm>
            <a:off x="-1" y="7034"/>
            <a:ext cx="9136967" cy="6843933"/>
          </a:xfrm>
          <a:prstGeom prst="line">
            <a:avLst/>
          </a:prstGeom>
          <a:ln w="5000" cap="rnd">
            <a:solidFill>
              <a:srgbClr val="A9B4CE">
                <a:alpha val="35000"/>
              </a:srgbClr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Straight Connector 8"/>
          <p:cNvSpPr/>
          <p:nvPr/>
        </p:nvSpPr>
        <p:spPr>
          <a:xfrm flipH="1">
            <a:off x="6468793" y="4948409"/>
            <a:ext cx="2672863" cy="1900212"/>
          </a:xfrm>
          <a:prstGeom prst="line">
            <a:avLst/>
          </a:prstGeom>
          <a:ln w="6000" cap="rnd">
            <a:solidFill>
              <a:srgbClr val="B3BCD3">
                <a:alpha val="45000"/>
              </a:srgbClr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457200" y="267493"/>
            <a:ext cx="8229600" cy="1399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882807"/>
            <a:ext cx="8229600" cy="457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704449" y="6500781"/>
            <a:ext cx="273061" cy="2819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484631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 w="6350" cap="flat">
            <a:solidFill>
              <a:srgbClr val="365881"/>
            </a:solidFill>
            <a:prstDash val="solid"/>
            <a:round/>
          </a:ln>
          <a:solidFill>
            <a:srgbClr val="729CDC"/>
          </a:solidFill>
          <a:effectLst>
            <a:outerShdw blurRad="25400" dist="26000" dir="14500000" rotWithShape="0">
              <a:srgbClr val="000000">
                <a:alpha val="40000"/>
              </a:srgbClr>
            </a:outerShdw>
          </a:effectLst>
          <a:uFillTx/>
          <a:latin typeface="+mj-lt"/>
          <a:ea typeface="+mj-ea"/>
          <a:cs typeface="+mj-cs"/>
          <a:sym typeface="Century Gothic"/>
        </a:defRPr>
      </a:lvl9pPr>
    </p:titleStyle>
    <p:bodyStyle>
      <a:lvl1pPr marL="448055" marR="0" indent="-384047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80000"/>
        <a:buFontTx/>
        <a:buChar char="⦿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1pPr>
      <a:lvl2pPr marL="866921" marR="0" indent="-32971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95000"/>
        <a:buFontTx/>
        <a:buChar char="›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2pPr>
      <a:lvl3pPr marL="1163574" marR="0" indent="-28575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3pPr>
      <a:lvl4pPr marL="1476755" marR="0" indent="-315467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4pPr>
      <a:lvl5pPr marL="1721959" marR="0" indent="-3320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5pPr>
      <a:lvl6pPr marL="1969007" marR="0" indent="-35051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6pPr>
      <a:lvl7pPr marL="2268854" marR="0" indent="-394334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7pPr>
      <a:lvl8pPr marL="2446019" marR="0" indent="-34289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8pPr>
      <a:lvl9pPr marL="2674619" marR="0" indent="-34289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30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Century Gothic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3683" y="5589239"/>
            <a:ext cx="2139764" cy="7926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rcRect l="15445" t="10221" r="15794" b="8112"/>
          <a:stretch>
            <a:fillRect/>
          </a:stretch>
        </p:blipFill>
        <p:spPr>
          <a:xfrm>
            <a:off x="107503" y="153677"/>
            <a:ext cx="1440161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5" name="Group 9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03" name="Picture 10" descr="Picture 10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4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sp>
        <p:nvSpPr>
          <p:cNvPr id="106" name="Subtitle 3"/>
          <p:cNvSpPr txBox="1">
            <a:spLocks noGrp="1"/>
          </p:cNvSpPr>
          <p:nvPr>
            <p:ph type="subTitle" idx="1"/>
          </p:nvPr>
        </p:nvSpPr>
        <p:spPr>
          <a:xfrm>
            <a:off x="467544" y="1772816"/>
            <a:ext cx="8062911" cy="367240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700"/>
            </a:pPr>
            <a:endParaRPr dirty="0"/>
          </a:p>
          <a:p>
            <a:pPr>
              <a:lnSpc>
                <a:spcPct val="80000"/>
              </a:lnSpc>
              <a:defRPr sz="700"/>
            </a:pPr>
            <a:endParaRPr dirty="0"/>
          </a:p>
          <a:p>
            <a:pPr algn="ctr">
              <a:lnSpc>
                <a:spcPct val="80000"/>
              </a:lnSpc>
              <a:defRPr sz="4400" b="1"/>
            </a:pPr>
            <a:endParaRPr lang="en-US" dirty="0" smtClean="0"/>
          </a:p>
          <a:p>
            <a:pPr algn="ctr">
              <a:lnSpc>
                <a:spcPct val="80000"/>
              </a:lnSpc>
              <a:defRPr sz="4400" b="1"/>
            </a:pPr>
            <a:r>
              <a:rPr dirty="0" smtClean="0"/>
              <a:t>ПРОГРАМА</a:t>
            </a:r>
            <a:endParaRPr sz="700" dirty="0"/>
          </a:p>
          <a:p>
            <a:pPr algn="ctr">
              <a:lnSpc>
                <a:spcPct val="80000"/>
              </a:lnSpc>
              <a:defRPr sz="4400" b="1"/>
            </a:pPr>
            <a:r>
              <a:rPr dirty="0"/>
              <a:t>ЗА МОРСКО ДЕЛО И РИБАРСТВО 2014-2020 г.</a:t>
            </a:r>
            <a:endParaRPr sz="17600" dirty="0"/>
          </a:p>
          <a:p>
            <a:pPr algn="ctr">
              <a:lnSpc>
                <a:spcPct val="80000"/>
              </a:lnSpc>
              <a:defRPr sz="3200" b="1"/>
            </a:pPr>
            <a:endParaRPr lang="en-US" sz="1800" dirty="0" smtClean="0"/>
          </a:p>
          <a:p>
            <a:pPr algn="ctr">
              <a:lnSpc>
                <a:spcPct val="80000"/>
              </a:lnSpc>
              <a:defRPr sz="3200" b="1"/>
            </a:pPr>
            <a:endParaRPr sz="18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4" name="Group 7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92" name="Picture 8" descr="Picture 8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3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95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Допустими разходи"/>
          <p:cNvSpPr/>
          <p:nvPr/>
        </p:nvSpPr>
        <p:spPr>
          <a:xfrm>
            <a:off x="732040" y="1739899"/>
            <a:ext cx="4029062" cy="753989"/>
          </a:xfrm>
          <a:prstGeom prst="roundRect">
            <a:avLst>
              <a:gd name="adj" fmla="val 25266"/>
            </a:avLst>
          </a:prstGeom>
          <a:solidFill>
            <a:schemeClr val="accent3"/>
          </a:solidFill>
          <a:ln w="38100">
            <a:solidFill>
              <a:srgbClr val="FFFFFF"/>
            </a:solidFill>
          </a:ln>
          <a:effectLst>
            <a:outerShdw blurRad="63500" dist="25400" dir="147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 b="1">
                <a:solidFill>
                  <a:srgbClr val="535353"/>
                </a:solidFill>
              </a:defRPr>
            </a:lvl1pPr>
          </a:lstStyle>
          <a:p>
            <a:r>
              <a:t>Допустими разходи</a:t>
            </a:r>
          </a:p>
        </p:txBody>
      </p:sp>
      <p:sp>
        <p:nvSpPr>
          <p:cNvPr id="197" name="Закупуване на специализирана техника и оборудване, пряко свързани с преработката (машини за изкормване, оборудване за сортиране на борда на риболовния кораб, оборудване и контейнери за съхранение на жива риба, системи за обработка на риба и конвейери, оборудване за пакетиране и съхранение на борда на риболовния кораб, изолирани контейнери за съхранение и др.);…"/>
          <p:cNvSpPr txBox="1"/>
          <p:nvPr/>
        </p:nvSpPr>
        <p:spPr>
          <a:xfrm>
            <a:off x="606419" y="2786379"/>
            <a:ext cx="7931162" cy="4247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1270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Закупуване на специализирана техника и оборудване, пряко свързани с преработката (машини за изкормване, оборудване за сортиране на борда на риболовния кораб, оборудване и контейнери за съхранение на жива риба, системи за обработка на риба и конвейери, оборудване за пакетиране и съхранение на борда на риболовния кораб, изолирани контейнери за съхранение и др.); </a:t>
            </a:r>
          </a:p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Закупуване на ледогенератори, хладилни камери и други видове техника за охлаждане; </a:t>
            </a:r>
          </a:p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Оборудване на пунктове за първа продажба на собствен улов (центърът за първа продажба трябва да е регистриран по чл. 46а от Закона за рибарството и аквакултурите,  да включва дейности по разтоварване, преработка, съхранение, продажба и да отговаря на изискванията на Наредба  № 4 от 13.01.2006 г. за условията и реда за осъществяване на първа продажба на риба и други водни организми (ДВ, бр. 14 от 14.02.2006 г.); оборудване на магазини за продажба на собствен улов (оборудване за замразяване и съхраняване на </a:t>
            </a:r>
            <a:r>
              <a:rPr lang="bg-BG" dirty="0" err="1" smtClean="0">
                <a:latin typeface="Arial"/>
                <a:ea typeface="Arial"/>
                <a:cs typeface="Arial"/>
                <a:sym typeface="Arial"/>
              </a:rPr>
              <a:t>улова</a:t>
            </a: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 и такова за приготвяне на храна от реализираните улови);</a:t>
            </a:r>
          </a:p>
          <a:p>
            <a:pPr algn="just" defTabSz="449580">
              <a:spcBef>
                <a:spcPts val="1200"/>
              </a:spcBef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lang="bg-BG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5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2" name="Group 7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200" name="Picture 8" descr="Picture 8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1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203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Допустими разходи"/>
          <p:cNvSpPr/>
          <p:nvPr/>
        </p:nvSpPr>
        <p:spPr>
          <a:xfrm>
            <a:off x="643140" y="1587500"/>
            <a:ext cx="4029062" cy="753988"/>
          </a:xfrm>
          <a:prstGeom prst="roundRect">
            <a:avLst>
              <a:gd name="adj" fmla="val 25266"/>
            </a:avLst>
          </a:prstGeom>
          <a:solidFill>
            <a:schemeClr val="accent3"/>
          </a:solidFill>
          <a:ln w="38100">
            <a:solidFill>
              <a:srgbClr val="FFFFFF"/>
            </a:solidFill>
          </a:ln>
          <a:effectLst>
            <a:outerShdw blurRad="63500" dist="25400" dir="147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 b="1">
                <a:solidFill>
                  <a:srgbClr val="535353"/>
                </a:solidFill>
              </a:defRPr>
            </a:lvl1pPr>
          </a:lstStyle>
          <a:p>
            <a:r>
              <a:t>Допустими разходи</a:t>
            </a:r>
          </a:p>
        </p:txBody>
      </p:sp>
      <p:sp>
        <p:nvSpPr>
          <p:cNvPr id="205" name="Закупуване на специализирани транспортни средства за превоз на риба и/или други водни организми, съгласно чл. 50, ал. 1 от ЗРА, пряко свързани с предлагането на пазара и пряка продажба на собствен улов;…"/>
          <p:cNvSpPr txBox="1"/>
          <p:nvPr/>
        </p:nvSpPr>
        <p:spPr>
          <a:xfrm>
            <a:off x="606419" y="2438471"/>
            <a:ext cx="7931162" cy="4185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Закупуване на специализирани транспортни средства за превоз на риба и/или други водни организми, съгласно чл. 50, ал. 1 от ЗРА, пряко свързани с предлагането на пазара и пряка продажба на собствен улов;</a:t>
            </a:r>
          </a:p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Закупуване на специализирано оборудване за сортиране и складиране на собствения улов;</a:t>
            </a:r>
          </a:p>
          <a:p>
            <a:pPr marL="150394" indent="-150394" algn="just" defTabSz="449580">
              <a:spcBef>
                <a:spcPts val="1200"/>
              </a:spcBef>
              <a:buSzPct val="100000"/>
              <a:buChar char="-"/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Разходи за строително-монтажни работи, включително и разходи за независим строителен надзор;</a:t>
            </a:r>
          </a:p>
          <a:p>
            <a:pPr algn="just" defTabSz="449580">
              <a:spcBef>
                <a:spcPts val="1200"/>
              </a:spcBef>
              <a:tabLst>
                <a:tab pos="266700" algn="l"/>
              </a:tabLst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b="1" dirty="0" smtClean="0">
                <a:latin typeface="Arial"/>
                <a:ea typeface="Arial"/>
                <a:cs typeface="Arial"/>
                <a:sym typeface="Arial"/>
              </a:rPr>
              <a:t>Важно: </a:t>
            </a: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Недопустимо е финансирането по ПМДР на луксозни стоки.</a:t>
            </a:r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При оценката на разходите от Формуляра за кандидатстване УО на ПМДР се спазва принципът на икономичност, ефикасност и ефективност. </a:t>
            </a:r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lang="bg-BG" dirty="0" smtClean="0">
                <a:latin typeface="Arial"/>
                <a:ea typeface="Arial"/>
                <a:cs typeface="Arial"/>
                <a:sym typeface="Arial"/>
              </a:rPr>
              <a:t>Разходи за информация и комуникация - до 2 на сто от общите допустими разходи за проекти, при които размерът на финансовата подкрепа не превишава левовата равностойност на 100 000 евро, и до 1 на сто от общите допустими разходи - за всички останали проекти.</a:t>
            </a:r>
            <a:endParaRPr lang="bg-BG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5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0" name="Group 7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208" name="Picture 8" descr="Picture 8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9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211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Допустими разходи"/>
          <p:cNvSpPr/>
          <p:nvPr/>
        </p:nvSpPr>
        <p:spPr>
          <a:xfrm>
            <a:off x="681240" y="1524000"/>
            <a:ext cx="4029062" cy="753988"/>
          </a:xfrm>
          <a:prstGeom prst="roundRect">
            <a:avLst>
              <a:gd name="adj" fmla="val 25266"/>
            </a:avLst>
          </a:prstGeom>
          <a:solidFill>
            <a:schemeClr val="accent3"/>
          </a:solidFill>
          <a:ln w="38100">
            <a:solidFill>
              <a:srgbClr val="FFFFFF"/>
            </a:solidFill>
          </a:ln>
          <a:effectLst>
            <a:outerShdw blurRad="63500" dist="25400" dir="147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 b="1">
                <a:solidFill>
                  <a:srgbClr val="535353"/>
                </a:solidFill>
              </a:defRPr>
            </a:lvl1pPr>
          </a:lstStyle>
          <a:p>
            <a:r>
              <a:rPr dirty="0" err="1"/>
              <a:t>Допустими</a:t>
            </a:r>
            <a:r>
              <a:rPr dirty="0"/>
              <a:t> </a:t>
            </a:r>
            <a:r>
              <a:rPr dirty="0" err="1"/>
              <a:t>разходи</a:t>
            </a:r>
            <a:endParaRPr dirty="0"/>
          </a:p>
        </p:txBody>
      </p:sp>
      <p:sp>
        <p:nvSpPr>
          <p:cNvPr id="213" name="Допустими за финансиране са разходи, извършени от кандидата преди подаването на формуляра за кандидатстване по програмата, но не по-рано от 01.01.2014 г. за:…"/>
          <p:cNvSpPr txBox="1"/>
          <p:nvPr/>
        </p:nvSpPr>
        <p:spPr>
          <a:xfrm>
            <a:off x="606419" y="2387672"/>
            <a:ext cx="7931162" cy="3517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Arial"/>
                <a:ea typeface="Arial"/>
                <a:cs typeface="Arial"/>
                <a:sym typeface="Arial"/>
              </a:rPr>
              <a:t>Допустими за финансиране са разходи, извършени от кандидата преди подаването на формуляра за кандидатстване по програмата, но не по-рано от 01.01.2014 г. за:</a:t>
            </a:r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Arial"/>
                <a:ea typeface="Arial"/>
                <a:cs typeface="Arial"/>
                <a:sym typeface="Arial"/>
              </a:rPr>
              <a:t>1. закупуване на ноу-хау, патентни права и лицензи, необходими за изготвяне и изпълнение на проекта;</a:t>
            </a:r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Arial"/>
                <a:ea typeface="Arial"/>
                <a:cs typeface="Arial"/>
                <a:sym typeface="Arial"/>
              </a:rPr>
              <a:t>2. разходи за консултантски услуги, свързани с подготовката и изпълнението на проекта, инженерни проучвания, оценки и анализи, изготвяне на технически/работен проект и разходи за независим строителен и авторски надзор и инвеститорски контрол, които са до 5 на сто  от общата стойност на допустимите разходи по проекта.</a:t>
            </a:r>
          </a:p>
          <a:p>
            <a:pPr algn="just" defTabSz="449580">
              <a:lnSpc>
                <a:spcPct val="107916"/>
              </a:lnSpc>
              <a:spcBef>
                <a:spcPts val="800"/>
              </a:spcBef>
              <a:defRPr sz="15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b="1">
                <a:latin typeface="Arial"/>
                <a:ea typeface="Arial"/>
                <a:cs typeface="Arial"/>
                <a:sym typeface="Arial"/>
              </a:rPr>
              <a:t>ВАЖНО:</a:t>
            </a:r>
            <a:r>
              <a:rPr>
                <a:latin typeface="Arial"/>
                <a:ea typeface="Arial"/>
                <a:cs typeface="Arial"/>
                <a:sym typeface="Arial"/>
              </a:rPr>
              <a:t> За всички предварителни разходи по т. 2, кандидатът следва да приложи към Формуляра за кандидатстване, най-малко две независими, съпоставими и конкурентни оферти с цел определяне основателността на предложените разходи, както и подписан договор с избрания изпълнител с разбивка на разходите по дейности.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roup"/>
          <p:cNvGrpSpPr/>
          <p:nvPr/>
        </p:nvGrpSpPr>
        <p:grpSpPr>
          <a:xfrm>
            <a:off x="533400" y="5496602"/>
            <a:ext cx="6747656" cy="1474763"/>
            <a:chOff x="0" y="-2396767"/>
            <a:chExt cx="6747655" cy="9733148"/>
          </a:xfrm>
        </p:grpSpPr>
        <p:sp>
          <p:nvSpPr>
            <p:cNvPr id="215" name="Rounded Rectangle"/>
            <p:cNvSpPr/>
            <p:nvPr/>
          </p:nvSpPr>
          <p:spPr>
            <a:xfrm>
              <a:off x="0" y="0"/>
              <a:ext cx="6747655" cy="4939644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alpha val="0"/>
              </a:schemeClr>
            </a:solidFill>
            <a:ln w="25400" cap="flat">
              <a:solidFill>
                <a:srgbClr val="FFFFFF">
                  <a:alpha val="0"/>
                </a:srgb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632523"/>
                  </a:solidFill>
                </a:defRPr>
              </a:pPr>
              <a:endParaRPr/>
            </a:p>
          </p:txBody>
        </p:sp>
        <p:sp>
          <p:nvSpPr>
            <p:cNvPr id="216" name="Срок за изпълнение на проектите…"/>
            <p:cNvSpPr txBox="1"/>
            <p:nvPr/>
          </p:nvSpPr>
          <p:spPr>
            <a:xfrm>
              <a:off x="228600" y="-2396767"/>
              <a:ext cx="6265390" cy="97331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6200" tIns="76200" rIns="76200" bIns="76200" numCol="1" anchor="ctr">
              <a:spAutoFit/>
            </a:bodyPr>
            <a:lstStyle/>
            <a:p>
              <a:pPr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632523"/>
                  </a:solidFill>
                </a:defRPr>
              </a:pPr>
              <a:r>
                <a:rPr lang="bg-BG" dirty="0" smtClean="0"/>
                <a:t>			</a:t>
              </a:r>
              <a:endParaRPr lang="bg-BG" sz="500" dirty="0" smtClean="0">
                <a:solidFill>
                  <a:srgbClr val="FFFFFF"/>
                </a:solidFill>
              </a:endParaRPr>
            </a:p>
            <a:p>
              <a:pPr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632523"/>
                  </a:solidFill>
                </a:defRPr>
              </a:pPr>
              <a:r>
                <a:rPr lang="bg-BG" sz="1500" dirty="0" smtClean="0">
                  <a:solidFill>
                    <a:srgbClr val="FFFFFF"/>
                  </a:solidFill>
                </a:rPr>
                <a:t> Минимален праг – 15 точки</a:t>
              </a:r>
            </a:p>
            <a:p>
              <a:pPr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632523"/>
                  </a:solidFill>
                </a:defRPr>
              </a:pPr>
              <a:r>
                <a:rPr lang="bg-BG" dirty="0" smtClean="0"/>
                <a:t>			</a:t>
              </a:r>
              <a:endParaRPr lang="bg-BG" dirty="0" smtClean="0">
                <a:solidFill>
                  <a:srgbClr val="FFFFFF"/>
                </a:solidFill>
              </a:endParaRPr>
            </a:p>
            <a:p>
              <a:pPr algn="ctr"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FFFFFF"/>
                  </a:solidFill>
                </a:defRPr>
              </a:pPr>
              <a:endParaRPr lang="bg-BG" dirty="0" smtClean="0">
                <a:solidFill>
                  <a:srgbClr val="FFFFFF"/>
                </a:solidFill>
              </a:endParaRPr>
            </a:p>
          </p:txBody>
        </p:sp>
      </p:grpSp>
      <p:pic>
        <p:nvPicPr>
          <p:cNvPr id="21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2" name="Group 7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220" name="Picture 8" descr="Picture 8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1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223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98344" y="602128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 2"/>
          <p:cNvSpPr/>
          <p:nvPr/>
        </p:nvSpPr>
        <p:spPr>
          <a:xfrm>
            <a:off x="762000" y="1752600"/>
            <a:ext cx="7772400" cy="1186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g-BG" sz="2400" b="1" dirty="0">
                <a:solidFill>
                  <a:schemeClr val="bg1"/>
                </a:solidFill>
                <a:latin typeface="Arial"/>
                <a:ea typeface="Calibri"/>
              </a:rPr>
              <a:t>Оценката на проектните предложения включва:</a:t>
            </a:r>
            <a:endParaRPr lang="en-US" sz="2400" b="1" dirty="0">
              <a:solidFill>
                <a:schemeClr val="bg1"/>
              </a:solidFill>
              <a:latin typeface="Calibri"/>
              <a:ea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g-BG" sz="1500" dirty="0">
                <a:solidFill>
                  <a:schemeClr val="bg1"/>
                </a:solidFill>
                <a:latin typeface="Arial"/>
                <a:ea typeface="Calibri"/>
              </a:rPr>
              <a:t>Етап 1: Оценка на административното съответствие и допустимостта;</a:t>
            </a:r>
            <a:endParaRPr lang="en-US" sz="1500" dirty="0">
              <a:solidFill>
                <a:schemeClr val="bg1"/>
              </a:solidFill>
              <a:latin typeface="Calibri"/>
              <a:ea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g-BG" sz="1500" dirty="0">
                <a:solidFill>
                  <a:schemeClr val="bg1"/>
                </a:solidFill>
                <a:latin typeface="Arial"/>
                <a:ea typeface="Calibri"/>
              </a:rPr>
              <a:t>Етап 2: Техническа и финансова оценка.</a:t>
            </a:r>
            <a:endParaRPr lang="en-US" sz="1500" dirty="0">
              <a:solidFill>
                <a:schemeClr val="bg1"/>
              </a:solidFill>
              <a:latin typeface="Calibri"/>
              <a:ea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240003"/>
              </p:ext>
            </p:extLst>
          </p:nvPr>
        </p:nvGraphicFramePr>
        <p:xfrm>
          <a:off x="838200" y="3104642"/>
          <a:ext cx="7315200" cy="2511425"/>
        </p:xfrm>
        <a:graphic>
          <a:graphicData uri="http://schemas.openxmlformats.org/drawingml/2006/table">
            <a:tbl>
              <a:tblPr firstRow="1" firstCol="1" bandRow="1" bandCol="1">
                <a:effectLst>
                  <a:innerShdw blurRad="114300">
                    <a:prstClr val="black"/>
                  </a:innerShdw>
                </a:effectLst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1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 Инвестиции, водещи до преработка на собствен улов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2. Инвестиции, водещи до предлагане на пазара и пряка продажба на собствен улов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 Иновативни инвестиции на борда на корабите, които водят до повишаване на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 качеството на продуктите от риболов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 Проектът се реализира от кандидат, представител на дребномащабния крайбрежен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 риболов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5. Проектът предвижда дейности, свързани с реализацията на нежелания улов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   </a:t>
                      </a:r>
                      <a:r>
                        <a:rPr lang="bg-BG" sz="11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Общ брой точки – 100 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 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 </a:t>
                      </a: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 </a:t>
                      </a: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30 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25 </a:t>
                      </a: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точки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bg-BG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точки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roup"/>
          <p:cNvGrpSpPr/>
          <p:nvPr/>
        </p:nvGrpSpPr>
        <p:grpSpPr>
          <a:xfrm>
            <a:off x="1234149" y="1523809"/>
            <a:ext cx="6747656" cy="4939645"/>
            <a:chOff x="0" y="0"/>
            <a:chExt cx="6747655" cy="4939644"/>
          </a:xfrm>
        </p:grpSpPr>
        <p:sp>
          <p:nvSpPr>
            <p:cNvPr id="215" name="Rounded Rectangle"/>
            <p:cNvSpPr/>
            <p:nvPr/>
          </p:nvSpPr>
          <p:spPr>
            <a:xfrm>
              <a:off x="0" y="0"/>
              <a:ext cx="6747655" cy="4939644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alpha val="0"/>
              </a:schemeClr>
            </a:solidFill>
            <a:ln w="25400" cap="flat">
              <a:solidFill>
                <a:srgbClr val="FFFFFF">
                  <a:alpha val="0"/>
                </a:srgb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632523"/>
                  </a:solidFill>
                </a:defRPr>
              </a:pPr>
              <a:endParaRPr/>
            </a:p>
          </p:txBody>
        </p:sp>
        <p:sp>
          <p:nvSpPr>
            <p:cNvPr id="216" name="Срок за изпълнение на проектите…"/>
            <p:cNvSpPr txBox="1"/>
            <p:nvPr/>
          </p:nvSpPr>
          <p:spPr>
            <a:xfrm>
              <a:off x="241132" y="201252"/>
              <a:ext cx="6265390" cy="4537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6200" tIns="76200" rIns="76200" bIns="76200" numCol="1" anchor="ctr">
              <a:spAutoFit/>
            </a:bodyPr>
            <a:lstStyle/>
            <a:p>
              <a:pPr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632523"/>
                  </a:solidFill>
                </a:defRPr>
              </a:pPr>
              <a:r>
                <a:rPr lang="bg-BG" dirty="0" smtClean="0"/>
                <a:t>			</a:t>
              </a:r>
              <a:endParaRPr lang="bg-BG" dirty="0" smtClean="0">
                <a:solidFill>
                  <a:srgbClr val="FFFFFF"/>
                </a:solidFill>
              </a:endParaRPr>
            </a:p>
            <a:p>
              <a:pPr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632523"/>
                  </a:solidFill>
                </a:defRPr>
              </a:pPr>
              <a:endParaRPr lang="bg-BG" dirty="0" smtClean="0">
                <a:solidFill>
                  <a:srgbClr val="FFFFFF"/>
                </a:solidFill>
              </a:endParaRPr>
            </a:p>
            <a:p>
              <a:pPr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632523"/>
                  </a:solidFill>
                </a:defRPr>
              </a:pPr>
              <a:endParaRPr lang="bg-BG" dirty="0" smtClean="0">
                <a:solidFill>
                  <a:srgbClr val="FFFFFF"/>
                </a:solidFill>
              </a:endParaRPr>
            </a:p>
            <a:p>
              <a:pPr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632523"/>
                  </a:solidFill>
                </a:defRPr>
              </a:pPr>
              <a:r>
                <a:rPr lang="bg-BG" dirty="0" smtClean="0"/>
                <a:t>			</a:t>
              </a:r>
              <a:endParaRPr lang="bg-BG" dirty="0" smtClean="0">
                <a:solidFill>
                  <a:srgbClr val="FFFFFF"/>
                </a:solidFill>
              </a:endParaRPr>
            </a:p>
            <a:p>
              <a:pPr algn="ctr" defTabSz="889000">
                <a:lnSpc>
                  <a:spcPct val="90000"/>
                </a:lnSpc>
                <a:spcBef>
                  <a:spcPts val="700"/>
                </a:spcBef>
                <a:defRPr sz="2000" b="1">
                  <a:solidFill>
                    <a:srgbClr val="FFFFFF"/>
                  </a:solidFill>
                </a:defRPr>
              </a:pPr>
              <a:endParaRPr lang="bg-BG" dirty="0" smtClean="0">
                <a:solidFill>
                  <a:srgbClr val="FFFFFF"/>
                </a:solidFill>
              </a:endParaRPr>
            </a:p>
            <a:p>
              <a:pPr algn="ctr"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FFFFFF"/>
                  </a:solidFill>
                </a:defRPr>
              </a:pPr>
              <a:r>
                <a:rPr lang="bg-BG" dirty="0" smtClean="0"/>
                <a:t>Срок за изпълнение на проектите</a:t>
              </a:r>
            </a:p>
            <a:p>
              <a:pPr algn="ctr" defTabSz="889000">
                <a:lnSpc>
                  <a:spcPct val="90000"/>
                </a:lnSpc>
                <a:spcBef>
                  <a:spcPts val="800"/>
                </a:spcBef>
                <a:defRPr sz="2000">
                  <a:solidFill>
                    <a:srgbClr val="FFFFFF"/>
                  </a:solidFill>
                </a:defRPr>
              </a:pPr>
              <a:r>
                <a:rPr lang="bg-BG" dirty="0" smtClean="0"/>
                <a:t>Максималният срок за изпълнение на един проект е 12 месеца, считано от датата на влизане в сила на административния договор за предоставяне на безвъзмездна финансова помощ.</a:t>
              </a:r>
            </a:p>
            <a:p>
              <a:pPr algn="ctr" defTabSz="889000">
                <a:lnSpc>
                  <a:spcPct val="90000"/>
                </a:lnSpc>
                <a:spcBef>
                  <a:spcPts val="800"/>
                </a:spcBef>
                <a:defRPr sz="2000" b="1">
                  <a:solidFill>
                    <a:srgbClr val="FFFFFF"/>
                  </a:solidFill>
                </a:defRPr>
              </a:pPr>
              <a:r>
                <a:rPr lang="bg-BG" dirty="0" smtClean="0"/>
                <a:t>Краен срок за кандидатстване:</a:t>
              </a:r>
            </a:p>
            <a:p>
              <a:pPr algn="ctr" defTabSz="889000">
                <a:lnSpc>
                  <a:spcPct val="90000"/>
                </a:lnSpc>
                <a:spcBef>
                  <a:spcPts val="800"/>
                </a:spcBef>
                <a:defRPr sz="2000">
                  <a:solidFill>
                    <a:srgbClr val="FFFFFF"/>
                  </a:solidFill>
                </a:defRPr>
              </a:pPr>
              <a:r>
                <a:rPr lang="bg-BG" dirty="0" smtClean="0"/>
                <a:t>60 дни от датата на откриване на прием.</a:t>
              </a:r>
              <a:endParaRPr lang="bg-BG" dirty="0"/>
            </a:p>
          </p:txBody>
        </p:sp>
      </p:grpSp>
      <p:pic>
        <p:nvPicPr>
          <p:cNvPr id="2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35895" y="1916832"/>
            <a:ext cx="1944217" cy="160356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9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2" name="Group 7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220" name="Picture 8" descr="Picture 8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1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223" name="Picture 4" descr="Picture 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898344" y="6021287"/>
            <a:ext cx="2138153" cy="792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137358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ectangle 1"/>
          <p:cNvSpPr txBox="1"/>
          <p:nvPr/>
        </p:nvSpPr>
        <p:spPr>
          <a:xfrm>
            <a:off x="2058318" y="2967334"/>
            <a:ext cx="5027375" cy="1590041"/>
          </a:xfrm>
          <a:prstGeom prst="rect">
            <a:avLst/>
          </a:prstGeom>
          <a:ln w="12700">
            <a:miter lim="400000"/>
          </a:ln>
          <a:effectLst>
            <a:outerShdw blurRad="50800" dist="50800" dir="5400000" rotWithShape="0">
              <a:srgbClr val="FFFFFF"/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4800" b="1">
                <a:ln w="9525" cap="flat">
                  <a:solidFill>
                    <a:srgbClr val="000000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12700" dist="38100" dir="2700000" rotWithShape="0">
                    <a:srgbClr val="93CDDD"/>
                  </a:outerShdw>
                </a:effectLst>
              </a:defRPr>
            </a:pPr>
            <a:r>
              <a:t>БЛАГОДАРЯ ЗА </a:t>
            </a:r>
          </a:p>
          <a:p>
            <a:pPr algn="ctr">
              <a:defRPr sz="4800" b="1">
                <a:ln w="9525" cap="flat">
                  <a:solidFill>
                    <a:srgbClr val="000000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12700" dist="38100" dir="2700000" rotWithShape="0">
                    <a:srgbClr val="93CDDD"/>
                  </a:outerShdw>
                </a:effectLst>
              </a:defRPr>
            </a:pPr>
            <a:r>
              <a:t>ВНИМАНИЕТО!</a:t>
            </a:r>
          </a:p>
        </p:txBody>
      </p:sp>
      <p:pic>
        <p:nvPicPr>
          <p:cNvPr id="22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9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227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8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230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26336" y="5877271"/>
            <a:ext cx="2138153" cy="792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3683" y="5589239"/>
            <a:ext cx="2139764" cy="7926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rcRect l="15445" t="10221" r="15794" b="8112"/>
          <a:stretch>
            <a:fillRect/>
          </a:stretch>
        </p:blipFill>
        <p:spPr>
          <a:xfrm>
            <a:off x="107503" y="153677"/>
            <a:ext cx="1440161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5" name="Group 9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03" name="Picture 10" descr="Picture 10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4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sp>
        <p:nvSpPr>
          <p:cNvPr id="106" name="Subtitle 3"/>
          <p:cNvSpPr txBox="1">
            <a:spLocks noGrp="1"/>
          </p:cNvSpPr>
          <p:nvPr>
            <p:ph type="subTitle" idx="1"/>
          </p:nvPr>
        </p:nvSpPr>
        <p:spPr>
          <a:xfrm>
            <a:off x="467544" y="1772816"/>
            <a:ext cx="8062911" cy="367240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700"/>
            </a:pPr>
            <a:endParaRPr dirty="0"/>
          </a:p>
          <a:p>
            <a:pPr>
              <a:lnSpc>
                <a:spcPct val="80000"/>
              </a:lnSpc>
              <a:defRPr sz="700"/>
            </a:pPr>
            <a:endParaRPr dirty="0"/>
          </a:p>
          <a:p>
            <a:pPr algn="ctr">
              <a:lnSpc>
                <a:spcPct val="80000"/>
              </a:lnSpc>
              <a:defRPr sz="3200" b="1"/>
            </a:pPr>
            <a:endParaRPr lang="en-US" sz="1800" dirty="0" smtClean="0"/>
          </a:p>
          <a:p>
            <a:pPr algn="ctr">
              <a:lnSpc>
                <a:spcPct val="80000"/>
              </a:lnSpc>
              <a:defRPr sz="3200" b="1"/>
            </a:pPr>
            <a:endParaRPr lang="en-US" sz="1800" dirty="0"/>
          </a:p>
          <a:p>
            <a:pPr algn="ctr">
              <a:lnSpc>
                <a:spcPct val="80000"/>
              </a:lnSpc>
              <a:defRPr sz="3200" b="1"/>
            </a:pPr>
            <a:endParaRPr lang="en-US" sz="1800" dirty="0" smtClean="0"/>
          </a:p>
          <a:p>
            <a:pPr algn="ctr">
              <a:lnSpc>
                <a:spcPct val="80000"/>
              </a:lnSpc>
              <a:defRPr sz="3200" b="1"/>
            </a:pPr>
            <a:endParaRPr lang="en-US" sz="1800" dirty="0" smtClean="0"/>
          </a:p>
          <a:p>
            <a:pPr algn="ctr">
              <a:lnSpc>
                <a:spcPct val="80000"/>
              </a:lnSpc>
              <a:defRPr sz="3200" b="1"/>
            </a:pPr>
            <a:endParaRPr sz="1800" dirty="0"/>
          </a:p>
          <a:p>
            <a:pPr algn="ctr">
              <a:lnSpc>
                <a:spcPct val="80000"/>
              </a:lnSpc>
              <a:defRPr sz="3200" b="1"/>
            </a:pPr>
            <a:r>
              <a:rPr dirty="0" err="1"/>
              <a:t>мярка</a:t>
            </a:r>
            <a:r>
              <a:rPr dirty="0"/>
              <a:t> 1.7. „</a:t>
            </a:r>
            <a:r>
              <a:rPr dirty="0" err="1"/>
              <a:t>Добавена</a:t>
            </a:r>
            <a:r>
              <a:rPr dirty="0"/>
              <a:t> </a:t>
            </a:r>
            <a:r>
              <a:rPr dirty="0" err="1"/>
              <a:t>стойност</a:t>
            </a:r>
            <a:r>
              <a:rPr dirty="0"/>
              <a:t>, </a:t>
            </a:r>
            <a:r>
              <a:rPr dirty="0" err="1"/>
              <a:t>качество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продуктите</a:t>
            </a:r>
            <a:r>
              <a:rPr dirty="0"/>
              <a:t> и </a:t>
            </a:r>
            <a:r>
              <a:rPr dirty="0" err="1"/>
              <a:t>използване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нежелания</a:t>
            </a:r>
            <a:r>
              <a:rPr dirty="0"/>
              <a:t> </a:t>
            </a:r>
            <a:r>
              <a:rPr dirty="0" err="1"/>
              <a:t>улов</a:t>
            </a:r>
            <a:r>
              <a:rPr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036068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Diagram 2"/>
          <p:cNvGrpSpPr/>
          <p:nvPr/>
        </p:nvGrpSpPr>
        <p:grpSpPr>
          <a:xfrm>
            <a:off x="107501" y="2626481"/>
            <a:ext cx="8924302" cy="2853694"/>
            <a:chOff x="0" y="0"/>
            <a:chExt cx="8924300" cy="2853692"/>
          </a:xfrm>
        </p:grpSpPr>
        <p:grpSp>
          <p:nvGrpSpPr>
            <p:cNvPr id="110" name="Group"/>
            <p:cNvGrpSpPr/>
            <p:nvPr/>
          </p:nvGrpSpPr>
          <p:grpSpPr>
            <a:xfrm>
              <a:off x="0" y="10425"/>
              <a:ext cx="2518171" cy="1259086"/>
              <a:chOff x="0" y="0"/>
              <a:chExt cx="2518170" cy="1259084"/>
            </a:xfrm>
          </p:grpSpPr>
          <p:sp>
            <p:nvSpPr>
              <p:cNvPr id="108" name="Rounded Rectangle"/>
              <p:cNvSpPr/>
              <p:nvPr/>
            </p:nvSpPr>
            <p:spPr>
              <a:xfrm>
                <a:off x="0" y="0"/>
                <a:ext cx="2518171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700"/>
                  </a:spcBef>
                  <a:defRPr sz="2000" b="1">
                    <a:solidFill>
                      <a:srgbClr val="FFFFFF"/>
                    </a:solidFill>
                    <a:effectLst>
                      <a:outerShdw blurRad="38100" dist="38100" dir="2700000" rotWithShape="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109" name="Общ финансов ресурс на мярката за 2019 г."/>
              <p:cNvSpPr txBox="1"/>
              <p:nvPr/>
            </p:nvSpPr>
            <p:spPr>
              <a:xfrm>
                <a:off x="36877" y="177422"/>
                <a:ext cx="2444418" cy="904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>
                <a:lvl1pPr algn="ctr" defTabSz="889000">
                  <a:lnSpc>
                    <a:spcPct val="90000"/>
                  </a:lnSpc>
                  <a:spcBef>
                    <a:spcPts val="800"/>
                  </a:spcBef>
                  <a:defRPr sz="2000" b="1">
                    <a:solidFill>
                      <a:srgbClr val="FFFFFF"/>
                    </a:solidFill>
                    <a:effectLst>
                      <a:outerShdw blurRad="38100" dist="38100" dir="2700000" rotWithShape="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r>
                  <a:t>Общ финансов ресурс на мярката за 2019 г.</a:t>
                </a:r>
              </a:p>
            </p:txBody>
          </p:sp>
        </p:grpSp>
        <p:sp>
          <p:nvSpPr>
            <p:cNvPr id="111" name="Line"/>
            <p:cNvSpPr/>
            <p:nvPr/>
          </p:nvSpPr>
          <p:spPr>
            <a:xfrm>
              <a:off x="251817" y="1269511"/>
              <a:ext cx="146257" cy="933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114" name="Group"/>
            <p:cNvGrpSpPr/>
            <p:nvPr/>
          </p:nvGrpSpPr>
          <p:grpSpPr>
            <a:xfrm>
              <a:off x="398073" y="1573856"/>
              <a:ext cx="2341054" cy="1259086"/>
              <a:chOff x="0" y="0"/>
              <a:chExt cx="2341053" cy="1259084"/>
            </a:xfrm>
          </p:grpSpPr>
          <p:sp>
            <p:nvSpPr>
              <p:cNvPr id="112" name="Rounded Rectangle"/>
              <p:cNvSpPr/>
              <p:nvPr/>
            </p:nvSpPr>
            <p:spPr>
              <a:xfrm>
                <a:off x="0" y="0"/>
                <a:ext cx="2341054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>
                  <a:lumOff val="22941"/>
                </a:schemeClr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700"/>
                  </a:spcBef>
                  <a:defRPr sz="2000"/>
                </a:pPr>
                <a:endParaRPr/>
              </a:p>
            </p:txBody>
          </p:sp>
          <p:sp>
            <p:nvSpPr>
              <p:cNvPr id="113" name="3 505 388,20 лв."/>
              <p:cNvSpPr txBox="1"/>
              <p:nvPr/>
            </p:nvSpPr>
            <p:spPr>
              <a:xfrm>
                <a:off x="36877" y="451742"/>
                <a:ext cx="2267300" cy="355601"/>
              </a:xfrm>
              <a:prstGeom prst="rect">
                <a:avLst/>
              </a:prstGeom>
              <a:solidFill>
                <a:schemeClr val="accent3">
                  <a:lumOff val="22941"/>
                </a:schemeClr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800"/>
                  </a:spcBef>
                  <a:defRPr sz="2000" b="1"/>
                </a:pPr>
                <a:r>
                  <a:t>  </a:t>
                </a:r>
                <a:r>
                  <a:rPr>
                    <a:solidFill>
                      <a:srgbClr val="535353"/>
                    </a:solidFill>
                  </a:rPr>
                  <a:t>3 505 388,20 лв.</a:t>
                </a:r>
              </a:p>
            </p:txBody>
          </p:sp>
        </p:grpSp>
        <p:grpSp>
          <p:nvGrpSpPr>
            <p:cNvPr id="117" name="Group"/>
            <p:cNvGrpSpPr/>
            <p:nvPr/>
          </p:nvGrpSpPr>
          <p:grpSpPr>
            <a:xfrm>
              <a:off x="3096345" y="10425"/>
              <a:ext cx="2518171" cy="1259086"/>
              <a:chOff x="0" y="0"/>
              <a:chExt cx="2518170" cy="1259084"/>
            </a:xfrm>
          </p:grpSpPr>
          <p:sp>
            <p:nvSpPr>
              <p:cNvPr id="115" name="Rounded Rectangle"/>
              <p:cNvSpPr/>
              <p:nvPr/>
            </p:nvSpPr>
            <p:spPr>
              <a:xfrm>
                <a:off x="0" y="0"/>
                <a:ext cx="2518171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6" name="Европейски фонд за морско дело и рибарство"/>
              <p:cNvSpPr txBox="1"/>
              <p:nvPr/>
            </p:nvSpPr>
            <p:spPr>
              <a:xfrm>
                <a:off x="36877" y="177422"/>
                <a:ext cx="2444418" cy="904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>
                <a:lvl1pPr algn="ctr" defTabSz="889000">
                  <a:lnSpc>
                    <a:spcPct val="90000"/>
                  </a:lnSpc>
                  <a:spcBef>
                    <a:spcPts val="800"/>
                  </a:spcBef>
                  <a:defRPr sz="2000" b="1">
                    <a:solidFill>
                      <a:srgbClr val="FFFFFF"/>
                    </a:solidFill>
                    <a:effectLst>
                      <a:outerShdw blurRad="38100" dist="38100" dir="2700000" rotWithShape="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r>
                  <a:t>Европейски фонд за морско дело и рибарство</a:t>
                </a:r>
              </a:p>
            </p:txBody>
          </p:sp>
        </p:grpSp>
        <p:sp>
          <p:nvSpPr>
            <p:cNvPr id="118" name="Line"/>
            <p:cNvSpPr/>
            <p:nvPr/>
          </p:nvSpPr>
          <p:spPr>
            <a:xfrm>
              <a:off x="3348161" y="1269511"/>
              <a:ext cx="197627" cy="933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121" name="Group"/>
            <p:cNvGrpSpPr/>
            <p:nvPr/>
          </p:nvGrpSpPr>
          <p:grpSpPr>
            <a:xfrm>
              <a:off x="3545788" y="1573856"/>
              <a:ext cx="2341054" cy="1259086"/>
              <a:chOff x="0" y="0"/>
              <a:chExt cx="2341053" cy="1259084"/>
            </a:xfrm>
          </p:grpSpPr>
          <p:sp>
            <p:nvSpPr>
              <p:cNvPr id="119" name="Rounded Rectangle"/>
              <p:cNvSpPr/>
              <p:nvPr/>
            </p:nvSpPr>
            <p:spPr>
              <a:xfrm>
                <a:off x="0" y="0"/>
                <a:ext cx="2341054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>
                  <a:lumOff val="22941"/>
                </a:schemeClr>
              </a:solidFill>
              <a:ln w="9525" cap="flat">
                <a:solidFill>
                  <a:srgbClr val="4480C8"/>
                </a:solidFill>
                <a:prstDash val="solid"/>
                <a:round/>
              </a:ln>
              <a:effectLst>
                <a:outerShdw blurRad="50800" dist="38100" dir="14700000" rotWithShape="0">
                  <a:srgbClr val="000000">
                    <a:alpha val="60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20" name="2 568 047,39 лв."/>
              <p:cNvSpPr txBox="1"/>
              <p:nvPr/>
            </p:nvSpPr>
            <p:spPr>
              <a:xfrm>
                <a:off x="36876" y="451742"/>
                <a:ext cx="2267300" cy="3556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800"/>
                  </a:spcBef>
                  <a:defRPr sz="2000" b="1">
                    <a:solidFill>
                      <a:srgbClr val="535353"/>
                    </a:solidFill>
                  </a:defRPr>
                </a:pPr>
                <a:r>
                  <a:rPr dirty="0"/>
                  <a:t>2 568 047,39 </a:t>
                </a:r>
                <a:r>
                  <a:rPr dirty="0" err="1"/>
                  <a:t>лв</a:t>
                </a:r>
                <a:r>
                  <a:rPr dirty="0"/>
                  <a:t>.</a:t>
                </a:r>
              </a:p>
            </p:txBody>
          </p:sp>
        </p:grpSp>
        <p:grpSp>
          <p:nvGrpSpPr>
            <p:cNvPr id="124" name="Group"/>
            <p:cNvGrpSpPr/>
            <p:nvPr/>
          </p:nvGrpSpPr>
          <p:grpSpPr>
            <a:xfrm>
              <a:off x="6189867" y="0"/>
              <a:ext cx="2518172" cy="1259085"/>
              <a:chOff x="0" y="0"/>
              <a:chExt cx="2518170" cy="1259084"/>
            </a:xfrm>
          </p:grpSpPr>
          <p:sp>
            <p:nvSpPr>
              <p:cNvPr id="122" name="Rounded Rectangle"/>
              <p:cNvSpPr/>
              <p:nvPr/>
            </p:nvSpPr>
            <p:spPr>
              <a:xfrm>
                <a:off x="0" y="0"/>
                <a:ext cx="2518171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3" name="Национално съфинансиране"/>
              <p:cNvSpPr txBox="1"/>
              <p:nvPr/>
            </p:nvSpPr>
            <p:spPr>
              <a:xfrm>
                <a:off x="36877" y="314582"/>
                <a:ext cx="2444418" cy="6299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>
                <a:lvl1pPr algn="ctr" defTabSz="889000">
                  <a:lnSpc>
                    <a:spcPct val="90000"/>
                  </a:lnSpc>
                  <a:spcBef>
                    <a:spcPts val="800"/>
                  </a:spcBef>
                  <a:defRPr sz="2000" b="1">
                    <a:solidFill>
                      <a:srgbClr val="FFFFFF"/>
                    </a:solidFill>
                    <a:effectLst>
                      <a:outerShdw blurRad="38100" dist="38100" dir="2700000" rotWithShape="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r>
                  <a:t>Национално съфинансиране</a:t>
                </a:r>
              </a:p>
            </p:txBody>
          </p:sp>
        </p:grpSp>
        <p:sp>
          <p:nvSpPr>
            <p:cNvPr id="125" name="Line"/>
            <p:cNvSpPr/>
            <p:nvPr/>
          </p:nvSpPr>
          <p:spPr>
            <a:xfrm>
              <a:off x="6441685" y="1259086"/>
              <a:ext cx="141562" cy="965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128" name="Group"/>
            <p:cNvGrpSpPr/>
            <p:nvPr/>
          </p:nvGrpSpPr>
          <p:grpSpPr>
            <a:xfrm>
              <a:off x="6583246" y="1594607"/>
              <a:ext cx="2341055" cy="1259086"/>
              <a:chOff x="0" y="0"/>
              <a:chExt cx="2341053" cy="1259084"/>
            </a:xfrm>
          </p:grpSpPr>
          <p:sp>
            <p:nvSpPr>
              <p:cNvPr id="126" name="Rounded Rectangle"/>
              <p:cNvSpPr/>
              <p:nvPr/>
            </p:nvSpPr>
            <p:spPr>
              <a:xfrm>
                <a:off x="0" y="0"/>
                <a:ext cx="2341054" cy="1259085"/>
              </a:xfrm>
              <a:prstGeom prst="roundRect">
                <a:avLst>
                  <a:gd name="adj" fmla="val 10000"/>
                </a:avLst>
              </a:prstGeom>
              <a:solidFill>
                <a:schemeClr val="accent3">
                  <a:lumOff val="22941"/>
                </a:schemeClr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700"/>
                  </a:spcBef>
                  <a:defRPr sz="20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7" name="937 340,81 лв."/>
              <p:cNvSpPr txBox="1"/>
              <p:nvPr/>
            </p:nvSpPr>
            <p:spPr>
              <a:xfrm>
                <a:off x="36876" y="451742"/>
                <a:ext cx="2267300" cy="355601"/>
              </a:xfrm>
              <a:prstGeom prst="rect">
                <a:avLst/>
              </a:prstGeom>
              <a:solidFill>
                <a:schemeClr val="accent3">
                  <a:lumOff val="22941"/>
                </a:schemeClr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5400" tIns="25400" rIns="25400" bIns="25400" numCol="1" anchor="ctr">
                <a:spAutoFit/>
              </a:bodyPr>
              <a:lstStyle/>
              <a:p>
                <a:pPr algn="ctr" defTabSz="889000">
                  <a:lnSpc>
                    <a:spcPct val="90000"/>
                  </a:lnSpc>
                  <a:spcBef>
                    <a:spcPts val="800"/>
                  </a:spcBef>
                  <a:defRPr sz="2000" b="1">
                    <a:solidFill>
                      <a:srgbClr val="535353"/>
                    </a:solidFill>
                  </a:defRPr>
                </a:pPr>
                <a:r>
                  <a:t>937 340,81 лв.</a:t>
                </a:r>
              </a:p>
            </p:txBody>
          </p:sp>
        </p:grpSp>
      </p:grpSp>
      <p:pic>
        <p:nvPicPr>
          <p:cNvPr id="13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3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31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2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34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00">
        <p15:prstTrans prst="pageCurlDouble"/>
      </p:transition>
    </mc:Choice>
    <mc:Choice xmlns:p14="http://schemas.microsoft.com/office/powerpoint/2010/main" xmlns="" Requires="p14">
      <p:transition spd="slow" p14:dur="1200">
        <p14:prism dir="d"/>
      </p:transition>
    </mc:Choice>
    <mc:Fallback xmlns:p14="http://schemas.microsoft.com/office/powerpoint/2010/main"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9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37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8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40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Rectangle 1"/>
          <p:cNvSpPr txBox="1"/>
          <p:nvPr/>
        </p:nvSpPr>
        <p:spPr>
          <a:xfrm>
            <a:off x="434355" y="1465017"/>
            <a:ext cx="8250502" cy="439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3200">
                <a:solidFill>
                  <a:srgbClr val="FFFFFF"/>
                </a:solidFill>
              </a:defRPr>
            </a:pPr>
            <a:endParaRPr/>
          </a:p>
          <a:p>
            <a:pPr algn="ctr">
              <a:defRPr sz="2400" b="1">
                <a:solidFill>
                  <a:srgbClr val="FFFFFF"/>
                </a:solidFill>
              </a:defRPr>
            </a:pPr>
            <a:r>
              <a:t>Цели на мярка </a:t>
            </a:r>
          </a:p>
          <a:p>
            <a:pPr algn="just">
              <a:defRPr sz="3200">
                <a:solidFill>
                  <a:srgbClr val="FFFFFF"/>
                </a:solidFill>
              </a:defRPr>
            </a:pPr>
            <a:endParaRPr/>
          </a:p>
          <a:p>
            <a:pPr algn="just">
              <a:defRPr sz="1700">
                <a:solidFill>
                  <a:srgbClr val="FFFFFF"/>
                </a:solidFill>
              </a:defRPr>
            </a:pPr>
            <a:r>
              <a:t>Дейностите по мярката ще допринесат за повишаването на добавената стойност или качеството на уловената риба, ще спомогнат за защита и опазване на околната среда и насърчаване на ефективното използване на ресурсите.</a:t>
            </a:r>
          </a:p>
          <a:p>
            <a:pPr algn="just">
              <a:defRPr sz="1700">
                <a:solidFill>
                  <a:srgbClr val="FFFFFF"/>
                </a:solidFill>
              </a:defRPr>
            </a:pPr>
            <a:endParaRPr/>
          </a:p>
          <a:p>
            <a:pPr algn="just">
              <a:defRPr sz="1700">
                <a:solidFill>
                  <a:srgbClr val="FFFFFF"/>
                </a:solidFill>
              </a:defRPr>
            </a:pPr>
            <a:r>
              <a:t>Насърчават се инвестиции, които добавят стойност към продуктите от риболов, по-специално като позволяват на рибарите да извършват преработване, предлагане на пазара и пряка продажба на собствения си улов и иновативни инвестиции на борда на корабите, които водят до повишаване на качеството на продуктите от риболов.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Diagram 2"/>
          <p:cNvGrpSpPr/>
          <p:nvPr/>
        </p:nvGrpSpPr>
        <p:grpSpPr>
          <a:xfrm>
            <a:off x="107731" y="1649490"/>
            <a:ext cx="8961851" cy="4965265"/>
            <a:chOff x="0" y="0"/>
            <a:chExt cx="8961849" cy="4965263"/>
          </a:xfrm>
        </p:grpSpPr>
        <p:sp>
          <p:nvSpPr>
            <p:cNvPr id="143" name="Shape"/>
            <p:cNvSpPr/>
            <p:nvPr/>
          </p:nvSpPr>
          <p:spPr>
            <a:xfrm>
              <a:off x="0" y="0"/>
              <a:ext cx="1043633" cy="4965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60" h="21600" extrusionOk="0">
                  <a:moveTo>
                    <a:pt x="238" y="0"/>
                  </a:moveTo>
                  <a:cubicBezTo>
                    <a:pt x="21600" y="5965"/>
                    <a:pt x="21600" y="15635"/>
                    <a:pt x="238" y="21600"/>
                  </a:cubicBezTo>
                  <a:lnTo>
                    <a:pt x="0" y="21533"/>
                  </a:lnTo>
                  <a:cubicBezTo>
                    <a:pt x="21230" y="15606"/>
                    <a:pt x="21230" y="5994"/>
                    <a:pt x="0" y="67"/>
                  </a:cubicBezTo>
                  <a:close/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146" name="Group"/>
            <p:cNvGrpSpPr/>
            <p:nvPr/>
          </p:nvGrpSpPr>
          <p:grpSpPr>
            <a:xfrm>
              <a:off x="54592" y="51319"/>
              <a:ext cx="8399065" cy="1250632"/>
              <a:chOff x="0" y="0"/>
              <a:chExt cx="8399063" cy="1250631"/>
            </a:xfrm>
          </p:grpSpPr>
          <p:sp>
            <p:nvSpPr>
              <p:cNvPr id="144" name="Rectangle"/>
              <p:cNvSpPr/>
              <p:nvPr/>
            </p:nvSpPr>
            <p:spPr>
              <a:xfrm>
                <a:off x="-1" y="-1"/>
                <a:ext cx="8399065" cy="1250633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just" defTabSz="755650">
                  <a:lnSpc>
                    <a:spcPct val="90000"/>
                  </a:lnSpc>
                  <a:spcBef>
                    <a:spcPts val="700"/>
                  </a:spcBef>
                  <a:defRPr sz="1300" b="1">
                    <a:solidFill>
                      <a:srgbClr val="FFFFFF"/>
                    </a:solidFill>
                    <a:effectLst>
                      <a:outerShdw blurRad="38100" dist="38100" dir="2700000" rotWithShape="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145" name="Максималният интензитет на помощта е в размер на 50 % от общите допустими разходи за дейности.…"/>
              <p:cNvSpPr/>
              <p:nvPr/>
            </p:nvSpPr>
            <p:spPr>
              <a:xfrm>
                <a:off x="0" y="625315"/>
                <a:ext cx="8399064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3180" tIns="43180" rIns="43180" bIns="43180" numCol="1" anchor="ctr">
                <a:spAutoFit/>
              </a:bodyPr>
              <a:lstStyle/>
              <a:p>
                <a:pPr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pPr>
                <a:r>
                  <a:rPr dirty="0" err="1"/>
                  <a:t>Максималният</a:t>
                </a:r>
                <a:r>
                  <a:rPr dirty="0"/>
                  <a:t> </a:t>
                </a:r>
                <a:r>
                  <a:rPr dirty="0" err="1"/>
                  <a:t>интензитет</a:t>
                </a:r>
                <a:r>
                  <a:rPr dirty="0"/>
                  <a:t> </a:t>
                </a:r>
                <a:r>
                  <a:rPr dirty="0" err="1"/>
                  <a:t>на</a:t>
                </a:r>
                <a:r>
                  <a:rPr dirty="0"/>
                  <a:t> </a:t>
                </a:r>
                <a:r>
                  <a:rPr dirty="0" err="1"/>
                  <a:t>помощта</a:t>
                </a:r>
                <a:r>
                  <a:rPr dirty="0"/>
                  <a:t> е в </a:t>
                </a:r>
                <a:r>
                  <a:rPr dirty="0" err="1"/>
                  <a:t>размер</a:t>
                </a:r>
                <a:r>
                  <a:rPr dirty="0"/>
                  <a:t> </a:t>
                </a:r>
                <a:r>
                  <a:rPr dirty="0" err="1"/>
                  <a:t>на</a:t>
                </a:r>
                <a:r>
                  <a:rPr dirty="0"/>
                  <a:t> 50 % </a:t>
                </a:r>
                <a:r>
                  <a:rPr dirty="0" err="1"/>
                  <a:t>от</a:t>
                </a:r>
                <a:r>
                  <a:rPr dirty="0"/>
                  <a:t> </a:t>
                </a:r>
                <a:r>
                  <a:rPr dirty="0" err="1"/>
                  <a:t>общите</a:t>
                </a:r>
                <a:r>
                  <a:rPr dirty="0"/>
                  <a:t> </a:t>
                </a:r>
                <a:r>
                  <a:rPr dirty="0" err="1"/>
                  <a:t>допустими</a:t>
                </a:r>
                <a:r>
                  <a:rPr dirty="0"/>
                  <a:t> </a:t>
                </a:r>
                <a:r>
                  <a:rPr dirty="0" err="1"/>
                  <a:t>разходи</a:t>
                </a:r>
                <a:r>
                  <a:rPr dirty="0"/>
                  <a:t> </a:t>
                </a:r>
                <a:r>
                  <a:rPr dirty="0" err="1"/>
                  <a:t>за</a:t>
                </a:r>
                <a:r>
                  <a:rPr dirty="0"/>
                  <a:t> </a:t>
                </a:r>
                <a:r>
                  <a:rPr dirty="0" err="1"/>
                  <a:t>дейности</a:t>
                </a:r>
                <a:r>
                  <a:rPr dirty="0"/>
                  <a:t>.</a:t>
                </a:r>
              </a:p>
              <a:p>
                <a:pPr algn="just"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pPr>
                <a:r>
                  <a:rPr dirty="0"/>
                  <a:t>*</a:t>
                </a:r>
                <a:r>
                  <a:rPr sz="1300" b="1" dirty="0" err="1"/>
                  <a:t>Интензитетът</a:t>
                </a:r>
                <a:r>
                  <a:rPr sz="1300" b="1" dirty="0"/>
                  <a:t> </a:t>
                </a:r>
                <a:r>
                  <a:rPr sz="1300" b="1" dirty="0" err="1"/>
                  <a:t>на</a:t>
                </a:r>
                <a:r>
                  <a:rPr sz="1300" b="1" dirty="0"/>
                  <a:t> </a:t>
                </a:r>
                <a:r>
                  <a:rPr sz="1300" b="1" dirty="0" err="1"/>
                  <a:t>финансирането</a:t>
                </a:r>
                <a:r>
                  <a:rPr sz="1300" b="1" dirty="0"/>
                  <a:t> </a:t>
                </a:r>
                <a:r>
                  <a:rPr sz="1300" b="1" dirty="0" err="1"/>
                  <a:t>на</a:t>
                </a:r>
                <a:r>
                  <a:rPr sz="1300" b="1" dirty="0"/>
                  <a:t> </a:t>
                </a:r>
                <a:r>
                  <a:rPr sz="1300" b="1" dirty="0" err="1"/>
                  <a:t>операции</a:t>
                </a:r>
                <a:r>
                  <a:rPr sz="1300" b="1" dirty="0"/>
                  <a:t>, </a:t>
                </a:r>
                <a:r>
                  <a:rPr sz="1300" b="1" dirty="0" err="1"/>
                  <a:t>свързани</a:t>
                </a:r>
                <a:r>
                  <a:rPr sz="1300" b="1" dirty="0"/>
                  <a:t> с </a:t>
                </a:r>
                <a:r>
                  <a:rPr sz="1300" b="1" dirty="0" err="1"/>
                  <a:t>дребномащабния</a:t>
                </a:r>
                <a:r>
                  <a:rPr sz="1300" b="1" dirty="0"/>
                  <a:t> </a:t>
                </a:r>
                <a:r>
                  <a:rPr sz="1300" b="1" dirty="0" err="1"/>
                  <a:t>крайбрежен</a:t>
                </a:r>
                <a:r>
                  <a:rPr sz="1300" b="1" dirty="0"/>
                  <a:t> </a:t>
                </a:r>
                <a:r>
                  <a:rPr sz="1300" b="1" dirty="0" err="1"/>
                  <a:t>риболов</a:t>
                </a:r>
                <a:r>
                  <a:rPr sz="1300" b="1" dirty="0"/>
                  <a:t> </a:t>
                </a:r>
                <a:r>
                  <a:rPr sz="1300" b="1" dirty="0" err="1"/>
                  <a:t>се</a:t>
                </a:r>
                <a:r>
                  <a:rPr sz="1300" b="1" dirty="0"/>
                  <a:t> </a:t>
                </a:r>
                <a:r>
                  <a:rPr sz="1300" b="1" dirty="0" err="1"/>
                  <a:t>увеличава</a:t>
                </a:r>
                <a:r>
                  <a:rPr sz="1300" b="1" dirty="0"/>
                  <a:t> с 30 %.</a:t>
                </a:r>
              </a:p>
            </p:txBody>
          </p:sp>
        </p:grpSp>
        <p:grpSp>
          <p:nvGrpSpPr>
            <p:cNvPr id="149" name="Group"/>
            <p:cNvGrpSpPr/>
            <p:nvPr/>
          </p:nvGrpSpPr>
          <p:grpSpPr>
            <a:xfrm>
              <a:off x="734221" y="1419472"/>
              <a:ext cx="8083237" cy="959797"/>
              <a:chOff x="0" y="0"/>
              <a:chExt cx="8083235" cy="959795"/>
            </a:xfrm>
          </p:grpSpPr>
          <p:sp>
            <p:nvSpPr>
              <p:cNvPr id="147" name="Rectangle"/>
              <p:cNvSpPr/>
              <p:nvPr/>
            </p:nvSpPr>
            <p:spPr>
              <a:xfrm>
                <a:off x="-1" y="0"/>
                <a:ext cx="8083237" cy="959796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just" defTabSz="7556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8" name="Минималният размер на допустимата безвъзмездна помощ за проект е 2 000 лв."/>
              <p:cNvSpPr/>
              <p:nvPr/>
            </p:nvSpPr>
            <p:spPr>
              <a:xfrm>
                <a:off x="0" y="479897"/>
                <a:ext cx="808323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3180" tIns="43180" rIns="43180" bIns="43180" numCol="1" anchor="ctr">
                <a:spAutoFit/>
              </a:bodyPr>
              <a:lstStyle>
                <a:lvl1pPr algn="just"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lvl1pPr>
              </a:lstStyle>
              <a:p>
                <a:r>
                  <a:t>Минималният размер на допустимата безвъзмездна помощ за проект е 2 000 лв.</a:t>
                </a:r>
              </a:p>
            </p:txBody>
          </p:sp>
        </p:grpSp>
        <p:grpSp>
          <p:nvGrpSpPr>
            <p:cNvPr id="152" name="Group"/>
            <p:cNvGrpSpPr/>
            <p:nvPr/>
          </p:nvGrpSpPr>
          <p:grpSpPr>
            <a:xfrm>
              <a:off x="320923" y="2479562"/>
              <a:ext cx="8234368" cy="1066112"/>
              <a:chOff x="0" y="0"/>
              <a:chExt cx="8234367" cy="1066110"/>
            </a:xfrm>
          </p:grpSpPr>
          <p:sp>
            <p:nvSpPr>
              <p:cNvPr id="150" name="Rectangle"/>
              <p:cNvSpPr/>
              <p:nvPr/>
            </p:nvSpPr>
            <p:spPr>
              <a:xfrm>
                <a:off x="-1" y="-1"/>
                <a:ext cx="8234368" cy="1066112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just"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1" name="Максималният размер на допустимата безвъзмездна финансова помощ за проект е  200 000 лв."/>
              <p:cNvSpPr txBox="1"/>
              <p:nvPr/>
            </p:nvSpPr>
            <p:spPr>
              <a:xfrm>
                <a:off x="0" y="224935"/>
                <a:ext cx="8234367" cy="616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3180" tIns="43180" rIns="43180" bIns="43180" numCol="1" anchor="ctr">
                <a:noAutofit/>
              </a:bodyPr>
              <a:lstStyle/>
              <a:p>
                <a:pPr algn="just"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pPr>
                <a:r>
                  <a:t>Максималният размер на допустимата безвъзмездна финансова помощ за проект е  200 000 лв. </a:t>
                </a:r>
              </a:p>
            </p:txBody>
          </p:sp>
        </p:grpSp>
        <p:grpSp>
          <p:nvGrpSpPr>
            <p:cNvPr id="155" name="Group"/>
            <p:cNvGrpSpPr/>
            <p:nvPr/>
          </p:nvGrpSpPr>
          <p:grpSpPr>
            <a:xfrm>
              <a:off x="1405702" y="3691388"/>
              <a:ext cx="7556148" cy="723184"/>
              <a:chOff x="0" y="0"/>
              <a:chExt cx="7556147" cy="723182"/>
            </a:xfrm>
          </p:grpSpPr>
          <p:sp>
            <p:nvSpPr>
              <p:cNvPr id="153" name="Rectangle"/>
              <p:cNvSpPr/>
              <p:nvPr/>
            </p:nvSpPr>
            <p:spPr>
              <a:xfrm>
                <a:off x="0" y="0"/>
                <a:ext cx="7556147" cy="723183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4" name="Кандидатите могат да подават само едно проектно предложение."/>
              <p:cNvSpPr txBox="1"/>
              <p:nvPr/>
            </p:nvSpPr>
            <p:spPr>
              <a:xfrm>
                <a:off x="0" y="202514"/>
                <a:ext cx="7556148" cy="3181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3180" tIns="43180" rIns="43180" bIns="43180" numCol="1" anchor="ctr">
                <a:noAutofit/>
              </a:bodyPr>
              <a:lstStyle>
                <a:lvl1pPr defTabSz="755650">
                  <a:lnSpc>
                    <a:spcPct val="90000"/>
                  </a:lnSpc>
                  <a:spcBef>
                    <a:spcPts val="700"/>
                  </a:spcBef>
                  <a:defRPr sz="1700">
                    <a:solidFill>
                      <a:srgbClr val="FFFFFF"/>
                    </a:solidFill>
                  </a:defRPr>
                </a:lvl1pPr>
              </a:lstStyle>
              <a:p>
                <a:r>
                  <a:t>Кандидатите могат да подават само едно проектно предложение. </a:t>
                </a:r>
              </a:p>
            </p:txBody>
          </p:sp>
        </p:grpSp>
      </p:grpSp>
      <p:pic>
        <p:nvPicPr>
          <p:cNvPr id="15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0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58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9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61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04248" y="5877271"/>
            <a:ext cx="2138153" cy="792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rippl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6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64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5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67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Rectangle 10"/>
          <p:cNvSpPr txBox="1"/>
          <p:nvPr/>
        </p:nvSpPr>
        <p:spPr>
          <a:xfrm>
            <a:off x="220792" y="1685114"/>
            <a:ext cx="8632999" cy="493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lang="bg-BG" dirty="0" smtClean="0"/>
              <a:t>Критерии за допустимост на кандидатите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 lang="bg-BG" dirty="0" smtClean="0"/>
          </a:p>
          <a:p>
            <a:pPr algn="just"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Физически лица, юридически лица или еднолични търговци (ЕТ), регистрирани по Търговския закон или Закона за кооперациите. </a:t>
            </a:r>
          </a:p>
          <a:p>
            <a:pPr>
              <a:defRPr sz="1500">
                <a:solidFill>
                  <a:srgbClr val="FFFFFF"/>
                </a:solidFill>
              </a:defRPr>
            </a:pPr>
            <a:endParaRPr lang="bg-BG" dirty="0" smtClean="0"/>
          </a:p>
          <a:p>
            <a:pPr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Кандидатите трябва да отговарят на следните изисквания:</a:t>
            </a:r>
          </a:p>
          <a:p>
            <a:pPr>
              <a:defRPr sz="1500">
                <a:solidFill>
                  <a:srgbClr val="FFFFFF"/>
                </a:solidFill>
              </a:defRPr>
            </a:pPr>
            <a:endParaRPr lang="bg-BG" dirty="0" smtClean="0"/>
          </a:p>
          <a:p>
            <a:pPr marL="285750" indent="-285750">
              <a:buSzPct val="100000"/>
              <a:buFont typeface="Arial"/>
              <a:buChar char="•"/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да притежават валидно разрешително за стопански риболов, съгласно Закона за рибарството и аквакултурите (ЗРА); </a:t>
            </a:r>
          </a:p>
          <a:p>
            <a:pPr marL="285750" indent="-285750">
              <a:buSzPct val="100000"/>
              <a:buFont typeface="Arial"/>
              <a:buChar char="•"/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да притежават удостоверение за придобито право за усвояване на ресурс от риба и други водни организми и специално разрешително за улов на квотиран вид риба в предвидените от ЗРА случаи;</a:t>
            </a:r>
          </a:p>
          <a:p>
            <a:pPr marL="285750" indent="-285750">
              <a:buSzPct val="100000"/>
              <a:buFont typeface="Arial"/>
              <a:buChar char="•"/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да са собственици на риболовни кораби, регистрирани в Регистъра на риболовните кораби на Изпълнителната агенция по рибарство и аквакултури (ИАРА), който е част от Регистъра на риболовните кораби на Съюза;</a:t>
            </a:r>
          </a:p>
          <a:p>
            <a:pPr marL="285750" indent="-285750">
              <a:buSzPct val="100000"/>
              <a:buFont typeface="Arial"/>
              <a:buChar char="•"/>
              <a:defRPr sz="1700">
                <a:solidFill>
                  <a:srgbClr val="FFFFFF"/>
                </a:solidFill>
              </a:defRPr>
            </a:pPr>
            <a:r>
              <a:rPr lang="bg-BG" dirty="0" smtClean="0"/>
              <a:t>да притежават регистрация на кораба от Изпълнителна агенция „Морска администрация“.</a:t>
            </a:r>
            <a:endParaRPr lang="bg-BG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rippl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3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71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2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74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Rectangle 1"/>
          <p:cNvSpPr txBox="1"/>
          <p:nvPr/>
        </p:nvSpPr>
        <p:spPr>
          <a:xfrm>
            <a:off x="395536" y="1627414"/>
            <a:ext cx="8416974" cy="5062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100"/>
              </a:spcBef>
              <a:defRPr sz="2400" b="1">
                <a:solidFill>
                  <a:srgbClr val="FFFFFF"/>
                </a:solidFill>
              </a:defRPr>
            </a:pPr>
            <a:r>
              <a:rPr lang="bg-BG" dirty="0" smtClean="0"/>
              <a:t>Допустими</a:t>
            </a:r>
            <a:r>
              <a:rPr lang="bg-BG" sz="2800" dirty="0" smtClean="0"/>
              <a:t> </a:t>
            </a:r>
            <a:r>
              <a:rPr lang="bg-BG" sz="2400" dirty="0" smtClean="0"/>
              <a:t>дейности</a:t>
            </a:r>
          </a:p>
          <a:p>
            <a:pPr algn="just">
              <a:defRPr sz="1500">
                <a:solidFill>
                  <a:srgbClr val="FFFFFF"/>
                </a:solidFill>
              </a:defRPr>
            </a:pPr>
            <a:endParaRPr lang="en-US" sz="500" dirty="0" smtClean="0"/>
          </a:p>
          <a:p>
            <a:pPr algn="just"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Проектните </a:t>
            </a:r>
            <a:r>
              <a:rPr lang="bg-BG" dirty="0" smtClean="0"/>
              <a:t>предложения по настоящата процедура и включените в тях дейности следва да допринасят за постигането специфичните цели по приоритета на Съюза, предвиден в член 6, параграф 1, буква г) на Регламент (ЕС) № 508/2014. </a:t>
            </a:r>
          </a:p>
          <a:p>
            <a:pPr algn="just">
              <a:defRPr sz="1500">
                <a:solidFill>
                  <a:srgbClr val="FFFFFF"/>
                </a:solidFill>
              </a:defRPr>
            </a:pPr>
            <a:endParaRPr lang="en-US" dirty="0" smtClean="0"/>
          </a:p>
          <a:p>
            <a:pPr algn="just"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Безвъзмездна </a:t>
            </a:r>
            <a:r>
              <a:rPr lang="bg-BG" dirty="0" smtClean="0"/>
              <a:t>финансова помощ се предоставя за финансирането на следните дейности: 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 lang="bg-BG" sz="1200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Инвестиции, които ще позволяват на рибарите да извършват преработване  на собствения улов като добавят стойност към продуктите от риболов;</a:t>
            </a:r>
            <a:endParaRPr lang="en-US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endParaRPr lang="bg-BG" sz="500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Инвестиции, които  ще позволяват на рибарите да извършват предлагане на пазара и пряка продажба на собствен улов;</a:t>
            </a:r>
            <a:endParaRPr lang="en-US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endParaRPr lang="bg-BG" sz="500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Иновативни инвестиции на борда на корабите, които водят до повишаване на качеството на продуктите от риболов;</a:t>
            </a:r>
            <a:endParaRPr lang="en-US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endParaRPr lang="bg-BG" sz="500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Инвестиции, които водят до предотвратяване, намаляване и/или оползотворяване на нежеланият улов;</a:t>
            </a:r>
            <a:endParaRPr lang="en-US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endParaRPr lang="bg-BG" sz="500" dirty="0" smtClean="0"/>
          </a:p>
          <a:p>
            <a:pPr marL="342900" indent="-342900">
              <a:buSzPct val="100000"/>
              <a:buAutoNum type="arabicPeriod"/>
              <a:defRPr sz="1500">
                <a:solidFill>
                  <a:srgbClr val="FFFFFF"/>
                </a:solidFill>
              </a:defRPr>
            </a:pPr>
            <a:r>
              <a:rPr lang="bg-BG" dirty="0" smtClean="0"/>
              <a:t>Други инвестиции, които водят до увеличаване на добавената стойност на продуктите от риболов и/или тяхното качество.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 lang="bg-BG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0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78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9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81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Rectangle 1"/>
          <p:cNvSpPr txBox="1"/>
          <p:nvPr/>
        </p:nvSpPr>
        <p:spPr>
          <a:xfrm>
            <a:off x="395536" y="1627414"/>
            <a:ext cx="8416974" cy="29495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2400" b="1">
                <a:solidFill>
                  <a:srgbClr val="FFFFFF"/>
                </a:solidFill>
              </a:defRPr>
            </a:pPr>
            <a:r>
              <a:rPr lang="bg-BG" dirty="0" smtClean="0"/>
              <a:t>Допустими дейности</a:t>
            </a:r>
          </a:p>
          <a:p>
            <a:pPr algn="ctr">
              <a:spcBef>
                <a:spcPts val="700"/>
              </a:spcBef>
              <a:defRPr sz="2400" b="1">
                <a:solidFill>
                  <a:srgbClr val="FFFFFF"/>
                </a:solidFill>
              </a:defRPr>
            </a:pPr>
            <a:endParaRPr lang="bg-BG" dirty="0" smtClean="0"/>
          </a:p>
          <a:p>
            <a:pPr algn="ctr">
              <a:spcBef>
                <a:spcPts val="700"/>
              </a:spcBef>
              <a:defRPr sz="2400" b="1">
                <a:solidFill>
                  <a:srgbClr val="FFFFFF"/>
                </a:solidFill>
              </a:defRPr>
            </a:pPr>
            <a:endParaRPr lang="bg-BG" dirty="0" smtClean="0"/>
          </a:p>
          <a:p>
            <a:pPr algn="just">
              <a:defRPr sz="1700" b="1">
                <a:solidFill>
                  <a:srgbClr val="FFFFFF"/>
                </a:solidFill>
              </a:defRPr>
            </a:pPr>
            <a:r>
              <a:rPr lang="bg-BG" dirty="0" smtClean="0"/>
              <a:t>ВАЖНО: </a:t>
            </a:r>
            <a:r>
              <a:rPr lang="bg-BG" b="0" dirty="0" smtClean="0"/>
              <a:t>Подпомагането по дейност 3 се предоставя, при условие че се използват селективни уреди за свеждане до минимум на нежелания улов, и се предоставя само на собственици на риболовни кораби от Съюза, които са извършвали риболовна дейност в продължение на най-малко 60 дни в морето през двете календарни години, предхождащи датата на подаване на формуляра за кандидатстване.</a:t>
            </a:r>
            <a:endParaRPr lang="bg-BG" b="0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5445" t="10221" r="15794" b="8112"/>
          <a:stretch>
            <a:fillRect/>
          </a:stretch>
        </p:blipFill>
        <p:spPr>
          <a:xfrm>
            <a:off x="-15084" y="52240"/>
            <a:ext cx="1319214" cy="14127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7" name="Group 5"/>
          <p:cNvGrpSpPr/>
          <p:nvPr/>
        </p:nvGrpSpPr>
        <p:grpSpPr>
          <a:xfrm>
            <a:off x="6669915" y="188639"/>
            <a:ext cx="2361898" cy="1440161"/>
            <a:chOff x="0" y="0"/>
            <a:chExt cx="2361896" cy="1440159"/>
          </a:xfrm>
        </p:grpSpPr>
        <p:pic>
          <p:nvPicPr>
            <p:cNvPr id="185" name="Picture 7" descr="Picture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13768" y="-1"/>
              <a:ext cx="1734361" cy="1109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6" name="TextBox 5"/>
            <p:cNvSpPr txBox="1"/>
            <p:nvPr/>
          </p:nvSpPr>
          <p:spPr>
            <a:xfrm>
              <a:off x="0" y="1043919"/>
              <a:ext cx="2361897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>
                <a:defRPr sz="1000" b="1">
                  <a:solidFill>
                    <a:srgbClr val="FFFFFF"/>
                  </a:solidFill>
                </a:defRPr>
              </a:lvl1pPr>
            </a:lstStyle>
            <a:p>
              <a:r>
                <a:t>МИНИСТЕРСТВО НА  ЗЕМЕДЕЛИЕТО, ХРАНИТЕ И ГОРИТЕ</a:t>
              </a:r>
            </a:p>
          </p:txBody>
        </p:sp>
      </p:grpSp>
      <p:pic>
        <p:nvPicPr>
          <p:cNvPr id="188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46367" y="5661247"/>
            <a:ext cx="2138153" cy="792089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Rectangle 1"/>
          <p:cNvSpPr txBox="1"/>
          <p:nvPr/>
        </p:nvSpPr>
        <p:spPr>
          <a:xfrm>
            <a:off x="395536" y="1627413"/>
            <a:ext cx="8416974" cy="2319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700"/>
              </a:spcBef>
              <a:defRPr sz="2800" b="1">
                <a:solidFill>
                  <a:srgbClr val="FFFFFF"/>
                </a:solidFill>
              </a:defRPr>
            </a:pPr>
            <a:endParaRPr/>
          </a:p>
          <a:p>
            <a:pPr algn="ctr">
              <a:spcBef>
                <a:spcPts val="1100"/>
              </a:spcBef>
              <a:defRPr sz="2400" b="1">
                <a:solidFill>
                  <a:srgbClr val="FFFFFF"/>
                </a:solidFill>
              </a:defRPr>
            </a:pPr>
            <a:r>
              <a:t>Недопустими дейности</a:t>
            </a:r>
          </a:p>
          <a:p>
            <a:pPr algn="ctr">
              <a:spcBef>
                <a:spcPts val="700"/>
              </a:spcBef>
              <a:defRPr sz="2800" b="1">
                <a:solidFill>
                  <a:srgbClr val="FFFFFF"/>
                </a:solidFill>
              </a:defRPr>
            </a:pPr>
            <a:endParaRPr/>
          </a:p>
          <a:p>
            <a:pPr algn="ctr">
              <a:spcBef>
                <a:spcPts val="700"/>
              </a:spcBef>
              <a:defRPr>
                <a:solidFill>
                  <a:srgbClr val="FFFFFF"/>
                </a:solidFill>
              </a:defRPr>
            </a:pPr>
            <a:r>
              <a:t>Дейности, които не допринасят за изпълнение на целите по мярката.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Verve">
  <a:themeElements>
    <a:clrScheme name="Verv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Verve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63500" dist="25400" dir="147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38100" dir="14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63500" dist="25400" dir="147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Verve">
  <a:themeElements>
    <a:clrScheme name="Verv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Verve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63500" dist="25400" dir="147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38100" dir="14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63500" dist="25400" dir="147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1165</Words>
  <Application>Microsoft Office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Nevena Todorova</dc:creator>
  <cp:lastModifiedBy>Zaharincho</cp:lastModifiedBy>
  <cp:revision>13</cp:revision>
  <dcterms:modified xsi:type="dcterms:W3CDTF">2019-08-28T06:53:31Z</dcterms:modified>
</cp:coreProperties>
</file>