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3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  <p:sldId id="291" r:id="rId10"/>
    <p:sldId id="293" r:id="rId11"/>
    <p:sldId id="292" r:id="rId12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477" autoAdjust="0"/>
  </p:normalViewPr>
  <p:slideViewPr>
    <p:cSldViewPr>
      <p:cViewPr varScale="1">
        <p:scale>
          <a:sx n="87" d="100"/>
          <a:sy n="87" d="100"/>
        </p:scale>
        <p:origin x="-22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са представени проекти с договори, по които има плащане 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bg-BG" baseline="0" dirty="0" smtClean="0"/>
              <a:t>различно от </a:t>
            </a:r>
            <a:r>
              <a:rPr lang="bg-BG" dirty="0" smtClean="0"/>
              <a:t>авансово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приключили, включително преходните плащания по М112, като брой проекти.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9803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М9 -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2017 г. и 2018 г.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признати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общо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производители,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като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всички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потенциални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участници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подпомагането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0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9.</a:t>
            </a:r>
            <a:r>
              <a:rPr lang="bg-BG" sz="105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периода на прием са подадени 38 бр. проектни предложения.  Общия брой на земеделските производители,  членуващи е 406, което значително надхвърля планирана  междинна стойност на индикатора от 90 земеделски стопанства.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bg-BG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одобреното 4-то изменение на Програмата се прехвърлят средства от </a:t>
            </a:r>
            <a:r>
              <a:rPr lang="bg-BG" sz="1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подмярка</a:t>
            </a:r>
            <a:r>
              <a:rPr lang="bg-BG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4.3 към </a:t>
            </a:r>
            <a:r>
              <a:rPr lang="bg-BG" sz="10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подмярка</a:t>
            </a:r>
            <a:r>
              <a:rPr lang="bg-BG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4.2 с цел да се компенсира недостига на финансови средства за постигане на заложената междинна стойност на индикатора „</a:t>
            </a:r>
            <a:r>
              <a:rPr lang="bg-BG" sz="10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Брой операции  подпомогнати по M4 "Инвестиции във физически активи</a:t>
            </a:r>
            <a:r>
              <a:rPr lang="bg-BG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</a:t>
            </a:r>
            <a:r>
              <a:rPr lang="bg-BG" sz="10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преработка и маркетинг на земеделска продукция.</a:t>
            </a:r>
            <a:r>
              <a:rPr lang="bg-BG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Към 31 декември 2018 г. стойността на индикатора е с положителен резултат (над 65%), и надхвърляне на рисковите стойности до края на 2018 г. 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bg-BG" sz="10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Оптимизиране на сроковете за обработка на документацията по проектните предложения от страна на ДФ „Земеделие“ – Разплащателна агенция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bg-BG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Осигуряване на безлихвени заеми за финансиране изпълнението на проектните предложения</a:t>
            </a:r>
            <a:endParaRPr lang="bg-BG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bg-BG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Засилване на комуникацията, организиране на съвместни разяснителни срещи и предоставяне на консултации към бенефициентите</a:t>
            </a:r>
            <a:endParaRPr lang="bg-BG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bg-BG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Проведени и срещи между Управляващият орган, РА и представители на общини, НПО сектор и местни поделения на вероизповеданията, които имат сключени договори по мярка 7. </a:t>
            </a:r>
          </a:p>
          <a:p>
            <a:pPr lvl="0"/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са представени проекти с договори, по които </a:t>
            </a:r>
            <a:r>
              <a:rPr lang="bg-BG" smtClean="0"/>
              <a:t>има плащане</a:t>
            </a:r>
            <a:r>
              <a:rPr lang="en-US" smtClean="0"/>
              <a:t>,</a:t>
            </a:r>
            <a:r>
              <a:rPr lang="en-US" baseline="0" smtClean="0"/>
              <a:t> </a:t>
            </a:r>
            <a:r>
              <a:rPr lang="bg-BG" baseline="0" dirty="0" smtClean="0"/>
              <a:t>различно от </a:t>
            </a:r>
            <a:r>
              <a:rPr lang="bg-BG" dirty="0" smtClean="0"/>
              <a:t>авансово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6.6.2019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Информация 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2014-2020, към 31.12.2018 г.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Рамка за изпълнение, предприети действия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412776"/>
            <a:ext cx="8062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5 - </a:t>
            </a:r>
            <a:r>
              <a:rPr lang="ru-RU" altLang="bg-B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Прецизиране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методиката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отнасяне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приноса на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проектите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повече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една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фокус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съответствие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интервенционната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логика на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детайлен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всички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проектни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предложения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3429000"/>
            <a:ext cx="7778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6 - Във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връзка с постигане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целите,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свързани с Мярка 7, от страна на българските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власти, са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предприети стъпки в няколко основни направления под формата на План за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действие, съгласуван и одобрен от ЕК.</a:t>
            </a:r>
            <a:endParaRPr lang="bg-BG" alt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4902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Рамка за изпълнение,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412776"/>
            <a:ext cx="8062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момента УО на ПРСР реалистично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очаква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резервът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bg-B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приоритети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(16,5 млн. евро), 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(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18,3 млн. евро), и  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(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42,7 млн. евро)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бъде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прехвърлен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другите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два приоритета, </a:t>
            </a:r>
            <a:r>
              <a:rPr lang="ru-RU" altLang="bg-B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изпълнили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междинните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 цели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4501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altLang="bg-BG" sz="2400" dirty="0" smtClean="0">
                <a:latin typeface="Arial" charset="0"/>
              </a:rPr>
              <a:t>Съгласно </a:t>
            </a:r>
            <a:r>
              <a:rPr lang="bg-BG" altLang="bg-BG" sz="2400" dirty="0">
                <a:latin typeface="Arial" charset="0"/>
              </a:rPr>
              <a:t>Регламент 1303 за програмите се определят междинни цели </a:t>
            </a:r>
            <a:r>
              <a:rPr lang="bg-BG" altLang="bg-BG" sz="2400" dirty="0" smtClean="0">
                <a:latin typeface="Arial" charset="0"/>
              </a:rPr>
              <a:t>(Р</a:t>
            </a:r>
            <a:r>
              <a:rPr lang="en-US" altLang="bg-BG" sz="2400" dirty="0" err="1" smtClean="0">
                <a:latin typeface="Arial" charset="0"/>
              </a:rPr>
              <a:t>erformance</a:t>
            </a:r>
            <a:r>
              <a:rPr lang="en-US" altLang="bg-BG" sz="2400" dirty="0" smtClean="0">
                <a:latin typeface="Arial" charset="0"/>
              </a:rPr>
              <a:t> </a:t>
            </a:r>
            <a:r>
              <a:rPr lang="en-US" altLang="bg-BG" sz="2400" dirty="0">
                <a:latin typeface="Arial" charset="0"/>
              </a:rPr>
              <a:t>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</a:t>
            </a:r>
            <a:r>
              <a:rPr lang="bg-BG" altLang="bg-BG" sz="2400" dirty="0" err="1" smtClean="0">
                <a:latin typeface="Arial" charset="0"/>
              </a:rPr>
              <a:t>съответнит</a:t>
            </a:r>
            <a:r>
              <a:rPr lang="en-US" altLang="bg-BG" sz="2400" dirty="0" smtClean="0">
                <a:latin typeface="Arial" charset="0"/>
              </a:rPr>
              <a:t>e</a:t>
            </a:r>
            <a:r>
              <a:rPr lang="bg-BG" altLang="bg-BG" sz="2400" dirty="0" smtClean="0">
                <a:latin typeface="Arial" charset="0"/>
              </a:rPr>
              <a:t> </a:t>
            </a:r>
            <a:r>
              <a:rPr lang="bg-BG" altLang="bg-BG" sz="2400" dirty="0">
                <a:latin typeface="Arial" charset="0"/>
              </a:rPr>
              <a:t>мерки само ако се достигнат междинните цели към 2018 </a:t>
            </a:r>
            <a:r>
              <a:rPr lang="bg-BG" altLang="bg-BG" sz="2400" dirty="0" smtClean="0">
                <a:latin typeface="Arial" charset="0"/>
              </a:rPr>
              <a:t>г. над 75%.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да </a:t>
            </a:r>
            <a:r>
              <a:rPr lang="bg-BG" altLang="bg-BG" sz="2400" dirty="0">
                <a:latin typeface="Arial" charset="0"/>
              </a:rPr>
              <a:t>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412776"/>
            <a:ext cx="80626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</a:t>
            </a:r>
            <a:r>
              <a:rPr lang="bg-BG" altLang="bg-BG" sz="2400" dirty="0" smtClean="0">
                <a:latin typeface="Arial" charset="0"/>
              </a:rPr>
              <a:t>. При недостигане на 75% на поне един показател, неизпълнението не се счита за сериозно, но Резервът би следвало да се преразпредели към приоритет, изпълнил целта си.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827720" y="3717032"/>
            <a:ext cx="7778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се зачитат </a:t>
            </a:r>
            <a:r>
              <a:rPr lang="bg-BG" altLang="bg-BG" sz="2400" dirty="0" smtClean="0">
                <a:latin typeface="Arial" charset="0"/>
              </a:rPr>
              <a:t>стартирали проекти</a:t>
            </a:r>
            <a:r>
              <a:rPr lang="en-US" altLang="bg-BG" sz="2400" dirty="0" smtClean="0">
                <a:latin typeface="Arial" charset="0"/>
              </a:rPr>
              <a:t>, </a:t>
            </a:r>
            <a:r>
              <a:rPr lang="bg-BG" altLang="bg-BG" sz="2400" dirty="0" smtClean="0">
                <a:latin typeface="Arial" charset="0"/>
              </a:rPr>
              <a:t>с междинни/окончателни плащания (или такива със стартирани основни дейности през 2018 г.)</a:t>
            </a:r>
            <a:endParaRPr lang="bg-BG" sz="2400" dirty="0">
              <a:latin typeface="Arial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П2: </a:t>
            </a:r>
            <a:r>
              <a:rPr lang="ru-RU" sz="3200" b="1" dirty="0" err="1"/>
              <a:t>Подобряване</a:t>
            </a:r>
            <a:r>
              <a:rPr lang="ru-RU" sz="3200" b="1" dirty="0"/>
              <a:t> на </a:t>
            </a:r>
            <a:r>
              <a:rPr lang="ru-RU" sz="3200" b="1" dirty="0" err="1"/>
              <a:t>жизнеспособността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/>
              <a:t>конкурентоспособността</a:t>
            </a:r>
            <a:r>
              <a:rPr lang="ru-RU" sz="3200" b="1" dirty="0"/>
              <a:t> на </a:t>
            </a:r>
            <a:r>
              <a:rPr lang="ru-RU" sz="3200" b="1" dirty="0" err="1" smtClean="0"/>
              <a:t>стопанствата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8757"/>
            <a:ext cx="8352928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4457"/>
            <a:ext cx="8352928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48880"/>
            <a:ext cx="8134672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3"/>
            <a:ext cx="87849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162583"/>
              </p:ext>
            </p:extLst>
          </p:nvPr>
        </p:nvGraphicFramePr>
        <p:xfrm>
          <a:off x="251521" y="2276873"/>
          <a:ext cx="8784975" cy="3384376"/>
        </p:xfrm>
        <a:graphic>
          <a:graphicData uri="http://schemas.openxmlformats.org/drawingml/2006/table">
            <a:tbl>
              <a:tblPr/>
              <a:tblGrid>
                <a:gridCol w="4380959"/>
                <a:gridCol w="1394989"/>
                <a:gridCol w="1245114"/>
                <a:gridCol w="1763913"/>
              </a:tblGrid>
              <a:tr h="75172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262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143 493 227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154,3%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44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3 220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196,3%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385147"/>
              </p:ext>
            </p:extLst>
          </p:nvPr>
        </p:nvGraphicFramePr>
        <p:xfrm>
          <a:off x="251520" y="2276873"/>
          <a:ext cx="8784976" cy="3384375"/>
        </p:xfrm>
        <a:graphic>
          <a:graphicData uri="http://schemas.openxmlformats.org/drawingml/2006/table">
            <a:tbl>
              <a:tblPr/>
              <a:tblGrid>
                <a:gridCol w="4142588"/>
                <a:gridCol w="1362693"/>
                <a:gridCol w="1253678"/>
                <a:gridCol w="2026017"/>
              </a:tblGrid>
              <a:tr h="73005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25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165 794 291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178,3%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916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3 290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200,6%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52049"/>
              </p:ext>
            </p:extLst>
          </p:nvPr>
        </p:nvGraphicFramePr>
        <p:xfrm>
          <a:off x="251521" y="2276873"/>
          <a:ext cx="8784975" cy="3384376"/>
        </p:xfrm>
        <a:graphic>
          <a:graphicData uri="http://schemas.openxmlformats.org/drawingml/2006/table">
            <a:tbl>
              <a:tblPr/>
              <a:tblGrid>
                <a:gridCol w="4318616"/>
                <a:gridCol w="1420598"/>
                <a:gridCol w="1306950"/>
                <a:gridCol w="1738811"/>
              </a:tblGrid>
              <a:tr h="65192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099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174 460 949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187,6%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3341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стопанства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ПРСР за инвестиции в модернизация (М4.1),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млади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стопани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 6.1)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3 321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202,5%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207889"/>
              </p:ext>
            </p:extLst>
          </p:nvPr>
        </p:nvGraphicFramePr>
        <p:xfrm>
          <a:off x="251520" y="2276873"/>
          <a:ext cx="8784976" cy="3384376"/>
        </p:xfrm>
        <a:graphic>
          <a:graphicData uri="http://schemas.openxmlformats.org/drawingml/2006/table">
            <a:tbl>
              <a:tblPr/>
              <a:tblGrid>
                <a:gridCol w="4228453"/>
                <a:gridCol w="1294052"/>
                <a:gridCol w="1622122"/>
                <a:gridCol w="1640349"/>
              </a:tblGrid>
              <a:tr h="11281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Резултат 31.12.2018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Достигане на  целта,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570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П2 (в евро)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195 715 840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4992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стопанства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ПРСР за инвестиции в модернизация (М4.1),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млади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стопани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 6.1)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128986"/>
            <a:ext cx="8424936" cy="35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86694"/>
            <a:ext cx="8280920" cy="28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6695"/>
            <a:ext cx="8424936" cy="357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98687"/>
            <a:ext cx="8856984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9749"/>
              </p:ext>
            </p:extLst>
          </p:nvPr>
        </p:nvGraphicFramePr>
        <p:xfrm>
          <a:off x="107504" y="1998686"/>
          <a:ext cx="8856984" cy="4238626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5794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6129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54 580 807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25 573 349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46,9%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3784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005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подпомогнати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 M4.2 за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преработка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маркетинг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зeмеделска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продукция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24,4%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545645"/>
              </p:ext>
            </p:extLst>
          </p:nvPr>
        </p:nvGraphicFramePr>
        <p:xfrm>
          <a:off x="107504" y="1988839"/>
          <a:ext cx="8856984" cy="4248472"/>
        </p:xfrm>
        <a:graphic>
          <a:graphicData uri="http://schemas.openxmlformats.org/drawingml/2006/table">
            <a:tbl>
              <a:tblPr/>
              <a:tblGrid>
                <a:gridCol w="4354015"/>
                <a:gridCol w="1432242"/>
                <a:gridCol w="1317663"/>
                <a:gridCol w="1753064"/>
              </a:tblGrid>
              <a:tr h="56689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6472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63 316 102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18 891 887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29,8%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4847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837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 подпомогнати по M4.2 за преработка и маркетинг на зeмеделска продукция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55,6%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526598"/>
              </p:ext>
            </p:extLst>
          </p:nvPr>
        </p:nvGraphicFramePr>
        <p:xfrm>
          <a:off x="64163" y="1969704"/>
          <a:ext cx="8856984" cy="4248473"/>
        </p:xfrm>
        <a:graphic>
          <a:graphicData uri="http://schemas.openxmlformats.org/drawingml/2006/table">
            <a:tbl>
              <a:tblPr/>
              <a:tblGrid>
                <a:gridCol w="4354015"/>
                <a:gridCol w="1432242"/>
                <a:gridCol w="1317663"/>
                <a:gridCol w="1753064"/>
              </a:tblGrid>
              <a:tr h="56689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6020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П3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63 316 102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21 301 885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33,6%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5299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стопанства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получаващи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местни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пазари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къси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вериги (М16.4),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групи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производителите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837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подпомогнати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 M4.2 за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преработка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маркетинг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зeмеделска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продукция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57,8%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967956"/>
              </p:ext>
            </p:extLst>
          </p:nvPr>
        </p:nvGraphicFramePr>
        <p:xfrm>
          <a:off x="72008" y="1988840"/>
          <a:ext cx="8964488" cy="4320479"/>
        </p:xfrm>
        <a:graphic>
          <a:graphicData uri="http://schemas.openxmlformats.org/drawingml/2006/table">
            <a:tbl>
              <a:tblPr/>
              <a:tblGrid>
                <a:gridCol w="4314858"/>
                <a:gridCol w="1320495"/>
                <a:gridCol w="1655268"/>
                <a:gridCol w="1673867"/>
              </a:tblGrid>
              <a:tr h="10801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Резултат 31.12.2018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Достигане на  целта,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248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П3 (в евро)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63 316 102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37 038 123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14354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 подпомогнати по M4.2 за преработка и маркетинг на зeмеделска продукция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321024"/>
            <a:ext cx="734481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8732"/>
            <a:ext cx="734481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2008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76872"/>
            <a:ext cx="712656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4261"/>
            <a:ext cx="8712968" cy="334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214952"/>
              </p:ext>
            </p:extLst>
          </p:nvPr>
        </p:nvGraphicFramePr>
        <p:xfrm>
          <a:off x="179512" y="2224261"/>
          <a:ext cx="8712967" cy="3347442"/>
        </p:xfrm>
        <a:graphic>
          <a:graphicData uri="http://schemas.openxmlformats.org/drawingml/2006/table">
            <a:tbl>
              <a:tblPr/>
              <a:tblGrid>
                <a:gridCol w="4345050"/>
                <a:gridCol w="1383555"/>
                <a:gridCol w="1234908"/>
                <a:gridCol w="1749454"/>
              </a:tblGrid>
              <a:tr h="78924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13207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196 619 605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245 511 700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124,9%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12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825 632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227,8%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62500"/>
              </p:ext>
            </p:extLst>
          </p:nvPr>
        </p:nvGraphicFramePr>
        <p:xfrm>
          <a:off x="179512" y="2224259"/>
          <a:ext cx="8712967" cy="3347443"/>
        </p:xfrm>
        <a:graphic>
          <a:graphicData uri="http://schemas.openxmlformats.org/drawingml/2006/table">
            <a:tbl>
              <a:tblPr/>
              <a:tblGrid>
                <a:gridCol w="4283218"/>
                <a:gridCol w="1408953"/>
                <a:gridCol w="1296237"/>
                <a:gridCol w="1724559"/>
              </a:tblGrid>
              <a:tr h="76793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13277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195 805 605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384 686 838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196,5%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4673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825 632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227,8%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97723"/>
              </p:ext>
            </p:extLst>
          </p:nvPr>
        </p:nvGraphicFramePr>
        <p:xfrm>
          <a:off x="179512" y="2224261"/>
          <a:ext cx="8712967" cy="3347441"/>
        </p:xfrm>
        <a:graphic>
          <a:graphicData uri="http://schemas.openxmlformats.org/drawingml/2006/table">
            <a:tbl>
              <a:tblPr/>
              <a:tblGrid>
                <a:gridCol w="4283218"/>
                <a:gridCol w="1408953"/>
                <a:gridCol w="1296237"/>
                <a:gridCol w="1724559"/>
              </a:tblGrid>
              <a:tr h="7058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1171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195 805 605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385 700 635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197,0%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2984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земя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обхваната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договори за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 М10, М11, М12 с цел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опазване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природните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ресурси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797 327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220,0%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600882"/>
              </p:ext>
            </p:extLst>
          </p:nvPr>
        </p:nvGraphicFramePr>
        <p:xfrm>
          <a:off x="179512" y="2224260"/>
          <a:ext cx="8784976" cy="3347442"/>
        </p:xfrm>
        <a:graphic>
          <a:graphicData uri="http://schemas.openxmlformats.org/drawingml/2006/table">
            <a:tbl>
              <a:tblPr/>
              <a:tblGrid>
                <a:gridCol w="4228454"/>
                <a:gridCol w="1294052"/>
                <a:gridCol w="1622122"/>
                <a:gridCol w="1640348"/>
              </a:tblGrid>
              <a:tr h="111581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Резултат 31.12.2018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Достигане на  целта,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487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П4 (в евро)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195 805 605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387 753 692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4828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782 069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П5: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ефективното</a:t>
            </a:r>
            <a:r>
              <a:rPr lang="ru-RU" sz="3200" b="1" dirty="0"/>
              <a:t> </a:t>
            </a:r>
            <a:r>
              <a:rPr lang="ru-RU" sz="3200" b="1" dirty="0" err="1"/>
              <a:t>използване</a:t>
            </a:r>
            <a:r>
              <a:rPr lang="ru-RU" sz="3200" b="1" dirty="0"/>
              <a:t> на </a:t>
            </a:r>
            <a:r>
              <a:rPr lang="ru-RU" sz="3200" b="1" dirty="0" err="1"/>
              <a:t>ресурсите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преход</a:t>
            </a:r>
            <a:r>
              <a:rPr lang="ru-RU" sz="3200" b="1" dirty="0" smtClean="0"/>
              <a:t> </a:t>
            </a:r>
            <a:r>
              <a:rPr lang="ru-RU" sz="3200" b="1" dirty="0" err="1"/>
              <a:t>към</a:t>
            </a:r>
            <a:r>
              <a:rPr lang="ru-RU" sz="3200" b="1" dirty="0"/>
              <a:t> </a:t>
            </a:r>
            <a:r>
              <a:rPr lang="ru-RU" sz="3200" b="1" dirty="0" err="1"/>
              <a:t>нисковъглеродна</a:t>
            </a:r>
            <a:r>
              <a:rPr lang="ru-RU" sz="3200" b="1" dirty="0"/>
              <a:t> </a:t>
            </a:r>
            <a:r>
              <a:rPr lang="ru-RU" sz="3200" b="1" dirty="0" err="1" smtClean="0"/>
              <a:t>икономика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68860"/>
            <a:ext cx="76328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05" y="2240868"/>
            <a:ext cx="734481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128792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5" y="2132856"/>
            <a:ext cx="6696744" cy="383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3" y="1607616"/>
            <a:ext cx="8882093" cy="506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126106"/>
              </p:ext>
            </p:extLst>
          </p:nvPr>
        </p:nvGraphicFramePr>
        <p:xfrm>
          <a:off x="169053" y="1628801"/>
          <a:ext cx="8882093" cy="5040558"/>
        </p:xfrm>
        <a:graphic>
          <a:graphicData uri="http://schemas.openxmlformats.org/drawingml/2006/table">
            <a:tbl>
              <a:tblPr/>
              <a:tblGrid>
                <a:gridCol w="4429390"/>
                <a:gridCol w="1410411"/>
                <a:gridCol w="1258880"/>
                <a:gridCol w="1783412"/>
              </a:tblGrid>
              <a:tr h="5951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3167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150 727 072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17 548 065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894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инвестиционните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в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енергоспестяването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енергийната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ефективност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енергия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възобновяеми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източници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(М4.1, М4.2, М7.2)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33,8%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84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 и горски земи под управление с цел намаляване на емисиите на парникови газове, въглерод и/или на амоняк и площи, преминаващи към по-ефективни напоителни системи (M4.1, М4.3, М8, М10)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13 513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29 275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216,7%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81899"/>
              </p:ext>
            </p:extLst>
          </p:nvPr>
        </p:nvGraphicFramePr>
        <p:xfrm>
          <a:off x="169052" y="1626230"/>
          <a:ext cx="8882093" cy="5043129"/>
        </p:xfrm>
        <a:graphic>
          <a:graphicData uri="http://schemas.openxmlformats.org/drawingml/2006/table">
            <a:tbl>
              <a:tblPr/>
              <a:tblGrid>
                <a:gridCol w="4366359"/>
                <a:gridCol w="1436302"/>
                <a:gridCol w="1321398"/>
                <a:gridCol w="1758034"/>
              </a:tblGrid>
              <a:tr h="53958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8222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134 826 572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25 254 328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18,7%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9860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инвестиционните операции в енергоспестяването и енергийната ефективност, и енергия от възобновяеми източници (М4.1, М4.2, М7.2)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22,3%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227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горски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под управление с цел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намаляване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емисиите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парникови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газове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въглерод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и/или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амоняк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преминаващи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към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по-ефективни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напоителни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системи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(M4.1, М4.3, М8, М10)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11 013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29 278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265,9%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23532"/>
              </p:ext>
            </p:extLst>
          </p:nvPr>
        </p:nvGraphicFramePr>
        <p:xfrm>
          <a:off x="169052" y="1607615"/>
          <a:ext cx="8882094" cy="5061744"/>
        </p:xfrm>
        <a:graphic>
          <a:graphicData uri="http://schemas.openxmlformats.org/drawingml/2006/table">
            <a:tbl>
              <a:tblPr/>
              <a:tblGrid>
                <a:gridCol w="4366359"/>
                <a:gridCol w="1436303"/>
                <a:gridCol w="1321398"/>
                <a:gridCol w="1758034"/>
              </a:tblGrid>
              <a:tr h="5062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96990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134 826 572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26 349 995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8763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инвестиционните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в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енергоспестяването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енергийната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ефективност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енергия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възобновяеми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източници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(М4.1, М4.2, М7.2)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25,0%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9792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горски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под управление с цел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намаляване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емисиите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парникови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газове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въглерод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и/или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амоняк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преминаващи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към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по-ефективни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напоителни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системи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(M4.1, М4.3, М8, М10)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11 013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30 820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279,9%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528004"/>
              </p:ext>
            </p:extLst>
          </p:nvPr>
        </p:nvGraphicFramePr>
        <p:xfrm>
          <a:off x="169053" y="1607617"/>
          <a:ext cx="8882093" cy="5061742"/>
        </p:xfrm>
        <a:graphic>
          <a:graphicData uri="http://schemas.openxmlformats.org/drawingml/2006/table">
            <a:tbl>
              <a:tblPr/>
              <a:tblGrid>
                <a:gridCol w="4275199"/>
                <a:gridCol w="1308358"/>
                <a:gridCol w="1640054"/>
                <a:gridCol w="1658482"/>
              </a:tblGrid>
              <a:tr h="89671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Резултат 31.12.2018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Достигане на  целта,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017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П5 (в евро)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134 826 572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27 675 636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1486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инвестиционните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в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енергоспестяването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енергийната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ефективност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енергия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възобновяеми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източници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(М4.1, М4.2, М7.2)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0766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 и горски земи под управление с цел намаляване на емисиите на парникови газове, въглерод и/или на амоняк и площи, преминаващи към по-ефективни напоителни системи (M4.1, М4.3, М8, М10)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29 894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19" y="2636911"/>
            <a:ext cx="8298954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29" y="2636911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36" y="2636912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1067"/>
            <a:ext cx="8856984" cy="376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52364"/>
              </p:ext>
            </p:extLst>
          </p:nvPr>
        </p:nvGraphicFramePr>
        <p:xfrm>
          <a:off x="179512" y="2541066"/>
          <a:ext cx="8856984" cy="3768253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61172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1535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7 259 641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3838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11,1%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00279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обхванато от местни групи за действие (М19)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982 230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71,7%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444274"/>
              </p:ext>
            </p:extLst>
          </p:nvPr>
        </p:nvGraphicFramePr>
        <p:xfrm>
          <a:off x="179512" y="2541068"/>
          <a:ext cx="8856983" cy="3768252"/>
        </p:xfrm>
        <a:graphic>
          <a:graphicData uri="http://schemas.openxmlformats.org/drawingml/2006/table">
            <a:tbl>
              <a:tblPr/>
              <a:tblGrid>
                <a:gridCol w="4354015"/>
                <a:gridCol w="1432241"/>
                <a:gridCol w="1317663"/>
                <a:gridCol w="1753064"/>
              </a:tblGrid>
              <a:tr h="59751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1812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6 431 914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4530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00730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обхванато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местни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групи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действие (М19)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1 578 732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115,2%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435673"/>
              </p:ext>
            </p:extLst>
          </p:nvPr>
        </p:nvGraphicFramePr>
        <p:xfrm>
          <a:off x="179512" y="2541068"/>
          <a:ext cx="8856983" cy="3768252"/>
        </p:xfrm>
        <a:graphic>
          <a:graphicData uri="http://schemas.openxmlformats.org/drawingml/2006/table">
            <a:tbl>
              <a:tblPr/>
              <a:tblGrid>
                <a:gridCol w="4354015"/>
                <a:gridCol w="1432241"/>
                <a:gridCol w="1317663"/>
                <a:gridCol w="1753064"/>
              </a:tblGrid>
              <a:tr h="57481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3779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8 754 772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4,3%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8659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подпомогнати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цел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подобряване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услуги и инфраструктура в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селските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(М7)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5,1%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96904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обхванато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местни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групи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действие (М19)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1 578 732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115,2%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887104"/>
              </p:ext>
            </p:extLst>
          </p:nvPr>
        </p:nvGraphicFramePr>
        <p:xfrm>
          <a:off x="179512" y="2541068"/>
          <a:ext cx="8856984" cy="3840260"/>
        </p:xfrm>
        <a:graphic>
          <a:graphicData uri="http://schemas.openxmlformats.org/drawingml/2006/table">
            <a:tbl>
              <a:tblPr/>
              <a:tblGrid>
                <a:gridCol w="4263113"/>
                <a:gridCol w="1304659"/>
                <a:gridCol w="1635418"/>
                <a:gridCol w="1653794"/>
              </a:tblGrid>
              <a:tr h="11067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 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Резултат 31.12.2018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Достигане на  целта,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2481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подпомогнати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цел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подобряване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услуги и инфраструктура в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селските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(М7)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742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13 795 628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742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обхванато от местни групи за действие (М19)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1 646 588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Рамка за изпълнение, предприети действия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4473399"/>
            <a:ext cx="8062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</a:t>
            </a:r>
            <a:r>
              <a:rPr lang="en-US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Стартиране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„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Хуманно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отношение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към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животните</a:t>
            </a:r>
            <a:r>
              <a:rPr lang="ru-RU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alt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още през 2017 г.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5800" y="2420888"/>
            <a:ext cx="7778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Стартиране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„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“.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Изплащането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помощта към някои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одобрените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допринесе за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пълното изпълнение на индикатора.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474990"/>
            <a:ext cx="7558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3 - Подготвено и изпратено 4-то изменение на ПРСР 2014-2020 </a:t>
            </a:r>
          </a:p>
        </p:txBody>
      </p:sp>
    </p:spTree>
    <p:extLst>
      <p:ext uri="{BB962C8B-B14F-4D97-AF65-F5344CB8AC3E}">
        <p14:creationId xmlns:p14="http://schemas.microsoft.com/office/powerpoint/2010/main" val="3981959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2549</TotalTime>
  <Words>2168</Words>
  <Application>Microsoft Office PowerPoint</Application>
  <PresentationFormat>On-screen Show (4:3)</PresentationFormat>
  <Paragraphs>333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Elena A. Ivanova</cp:lastModifiedBy>
  <cp:revision>201</cp:revision>
  <cp:lastPrinted>2015-05-07T07:42:20Z</cp:lastPrinted>
  <dcterms:created xsi:type="dcterms:W3CDTF">2015-01-24T14:46:58Z</dcterms:created>
  <dcterms:modified xsi:type="dcterms:W3CDTF">2019-06-06T14:45:21Z</dcterms:modified>
</cp:coreProperties>
</file>