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88" r:id="rId1"/>
  </p:sldMasterIdLst>
  <p:notesMasterIdLst>
    <p:notesMasterId r:id="rId37"/>
  </p:notesMasterIdLst>
  <p:sldIdLst>
    <p:sldId id="256" r:id="rId2"/>
    <p:sldId id="335" r:id="rId3"/>
    <p:sldId id="337" r:id="rId4"/>
    <p:sldId id="336" r:id="rId5"/>
    <p:sldId id="271" r:id="rId6"/>
    <p:sldId id="316" r:id="rId7"/>
    <p:sldId id="274" r:id="rId8"/>
    <p:sldId id="305" r:id="rId9"/>
    <p:sldId id="319" r:id="rId10"/>
    <p:sldId id="283" r:id="rId11"/>
    <p:sldId id="310" r:id="rId12"/>
    <p:sldId id="341" r:id="rId13"/>
    <p:sldId id="342" r:id="rId14"/>
    <p:sldId id="343" r:id="rId15"/>
    <p:sldId id="344" r:id="rId16"/>
    <p:sldId id="278" r:id="rId17"/>
    <p:sldId id="279" r:id="rId18"/>
    <p:sldId id="338" r:id="rId19"/>
    <p:sldId id="339" r:id="rId20"/>
    <p:sldId id="288" r:id="rId21"/>
    <p:sldId id="314" r:id="rId22"/>
    <p:sldId id="349" r:id="rId23"/>
    <p:sldId id="350" r:id="rId24"/>
    <p:sldId id="299" r:id="rId25"/>
    <p:sldId id="331" r:id="rId26"/>
    <p:sldId id="340" r:id="rId27"/>
    <p:sldId id="334" r:id="rId28"/>
    <p:sldId id="351" r:id="rId29"/>
    <p:sldId id="329" r:id="rId30"/>
    <p:sldId id="330" r:id="rId31"/>
    <p:sldId id="345" r:id="rId32"/>
    <p:sldId id="346" r:id="rId33"/>
    <p:sldId id="347" r:id="rId34"/>
    <p:sldId id="348" r:id="rId35"/>
    <p:sldId id="273" r:id="rId36"/>
  </p:sldIdLst>
  <p:sldSz cx="9144000" cy="6858000" type="screen4x3"/>
  <p:notesSz cx="6797675" cy="9928225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D482"/>
    <a:srgbClr val="000000"/>
    <a:srgbClr val="6AC473"/>
    <a:srgbClr val="DBF0D4"/>
    <a:srgbClr val="D2EDC9"/>
    <a:srgbClr val="9BD688"/>
    <a:srgbClr val="92D050"/>
    <a:srgbClr val="40802C"/>
    <a:srgbClr val="B0DFA1"/>
    <a:srgbClr val="81CC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89" autoAdjust="0"/>
    <p:restoredTop sz="96667" autoAdjust="0"/>
  </p:normalViewPr>
  <p:slideViewPr>
    <p:cSldViewPr>
      <p:cViewPr varScale="1">
        <p:scale>
          <a:sx n="113" d="100"/>
          <a:sy n="113" d="100"/>
        </p:scale>
        <p:origin x="-158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72DEA-BBF5-4174-B8FA-39B147B3FDB2}" type="datetimeFigureOut">
              <a:rPr lang="bg-BG" smtClean="0"/>
              <a:pPr/>
              <a:t>14.6.2019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BACEE-AD0C-4819-A226-DCD149FE002E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3028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6065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57232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31596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57232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5723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926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99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5</a:t>
            </a:fld>
            <a:endParaRPr lang="bg-BG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29644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7</a:t>
            </a:fld>
            <a:endParaRPr lang="bg-BG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8</a:t>
            </a:fld>
            <a:endParaRPr lang="bg-BG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691492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25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90938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14.6.2019 г.</a:t>
            </a:fld>
            <a:endParaRPr lang="bg-BG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14.6.2019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14.6.2019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14.6.2019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14.6.2019 г.</a:t>
            </a:fld>
            <a:endParaRPr lang="bg-BG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14.6.2019 г.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14.6.2019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14.6.2019 г.</a:t>
            </a:fld>
            <a:endParaRPr lang="bg-BG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14.6.2019 г.</a:t>
            </a:fld>
            <a:endParaRPr lang="bg-BG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14.6.2019 г.</a:t>
            </a:fld>
            <a:endParaRPr lang="bg-BG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14.6.2019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D2DA3D1-925D-4733-941C-A30C4DE0A2DF}" type="datetimeFigureOut">
              <a:rPr lang="bg-BG" smtClean="0"/>
              <a:pPr/>
              <a:t>14.6.2019 г.</a:t>
            </a:fld>
            <a:endParaRPr lang="bg-BG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slow">
    <p:split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95536" y="260648"/>
            <a:ext cx="8496944" cy="4562638"/>
            <a:chOff x="395536" y="260648"/>
            <a:chExt cx="8496944" cy="4562638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560" y="260648"/>
              <a:ext cx="1078217" cy="110747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5" name="Title 1"/>
            <p:cNvSpPr txBox="1">
              <a:spLocks/>
            </p:cNvSpPr>
            <p:nvPr>
              <p:custDataLst>
                <p:tags r:id="rId1"/>
              </p:custDataLst>
            </p:nvPr>
          </p:nvSpPr>
          <p:spPr>
            <a:xfrm>
              <a:off x="951620" y="1646734"/>
              <a:ext cx="7056784" cy="72008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ДЪРЖАВЕН</a:t>
              </a:r>
              <a:r>
                <a:rPr lang="en-US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ФОНД</a:t>
              </a:r>
              <a:r>
                <a:rPr lang="en-US" sz="2400" b="1" dirty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lang="bg-BG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„</a:t>
              </a: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ЗЕМЕДЕЛИЕ“</a:t>
              </a:r>
            </a:p>
            <a:p>
              <a:pPr algn="ctr">
                <a:spcBef>
                  <a:spcPct val="0"/>
                </a:spcBef>
                <a:defRPr/>
              </a:pPr>
              <a:r>
                <a:rPr lang="bg-BG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РАЗПЛАЩАТЕЛНА АГЕНЦИЯ</a:t>
              </a:r>
              <a:endParaRPr lang="en-US" sz="2400" b="1" dirty="0" smtClean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pic>
          <p:nvPicPr>
            <p:cNvPr id="11" name="Picture 10" descr="imagesQZSA49EF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35696" y="260648"/>
              <a:ext cx="1707827" cy="107418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2" name="Picture 11" descr="Pshenica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63888" y="260648"/>
              <a:ext cx="1713384" cy="107086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3" name="Picture 12" descr="resized_1248174966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92080" y="260648"/>
              <a:ext cx="1728192" cy="108012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4" name="Picture 13" descr="untitled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92280" y="260648"/>
              <a:ext cx="1800200" cy="108012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395536" y="3068960"/>
              <a:ext cx="842493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82550" h="38100" prst="coolSlant"/>
                <a:bevelB w="82550" h="38100" prst="coolSlant"/>
              </a:sp3d>
            </a:bodyPr>
            <a:lstStyle/>
            <a:p>
              <a:pPr algn="ctr"/>
              <a:r>
                <a:rPr lang="bg-BG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НАПРЕДЪК ПО </a:t>
              </a:r>
              <a:r>
                <a:rPr lang="ru-RU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ПРОГРАМАТА ЗА РАЗВИТИЕ НА СЕЛСКИТЕ РАЙОНИ</a:t>
              </a:r>
              <a:endParaRPr lang="en-US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2014-2020 </a:t>
              </a:r>
              <a:r>
                <a:rPr lang="bg-BG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endParaRPr lang="bg-BG" sz="3600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4.2 „Инвестиции в преработка/маркетинг на селскостопански продукти” от ПРСР– прием 2015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4.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420888"/>
            <a:ext cx="8064896" cy="4254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709594"/>
              </p:ext>
            </p:extLst>
          </p:nvPr>
        </p:nvGraphicFramePr>
        <p:xfrm>
          <a:off x="1" y="692696"/>
          <a:ext cx="9144000" cy="6165306"/>
        </p:xfrm>
        <a:graphic>
          <a:graphicData uri="http://schemas.openxmlformats.org/drawingml/2006/table">
            <a:tbl>
              <a:tblPr/>
              <a:tblGrid>
                <a:gridCol w="1049143">
                  <a:extLst>
                    <a:ext uri="{9D8B030D-6E8A-4147-A177-3AD203B41FA5}">
                      <a16:colId xmlns="" xmlns:a16="http://schemas.microsoft.com/office/drawing/2014/main" val="859111852"/>
                    </a:ext>
                  </a:extLst>
                </a:gridCol>
                <a:gridCol w="306901">
                  <a:extLst>
                    <a:ext uri="{9D8B030D-6E8A-4147-A177-3AD203B41FA5}">
                      <a16:colId xmlns="" xmlns:a16="http://schemas.microsoft.com/office/drawing/2014/main" val="2599239480"/>
                    </a:ext>
                  </a:extLst>
                </a:gridCol>
                <a:gridCol w="775670">
                  <a:extLst>
                    <a:ext uri="{9D8B030D-6E8A-4147-A177-3AD203B41FA5}">
                      <a16:colId xmlns="" xmlns:a16="http://schemas.microsoft.com/office/drawing/2014/main" val="549518818"/>
                    </a:ext>
                  </a:extLst>
                </a:gridCol>
                <a:gridCol w="794570">
                  <a:extLst>
                    <a:ext uri="{9D8B030D-6E8A-4147-A177-3AD203B41FA5}">
                      <a16:colId xmlns="" xmlns:a16="http://schemas.microsoft.com/office/drawing/2014/main" val="2891884790"/>
                    </a:ext>
                  </a:extLst>
                </a:gridCol>
                <a:gridCol w="388489">
                  <a:extLst>
                    <a:ext uri="{9D8B030D-6E8A-4147-A177-3AD203B41FA5}">
                      <a16:colId xmlns="" xmlns:a16="http://schemas.microsoft.com/office/drawing/2014/main" val="3654535647"/>
                    </a:ext>
                  </a:extLst>
                </a:gridCol>
                <a:gridCol w="828695">
                  <a:extLst>
                    <a:ext uri="{9D8B030D-6E8A-4147-A177-3AD203B41FA5}">
                      <a16:colId xmlns="" xmlns:a16="http://schemas.microsoft.com/office/drawing/2014/main" val="1491899803"/>
                    </a:ext>
                  </a:extLst>
                </a:gridCol>
                <a:gridCol w="828695">
                  <a:extLst>
                    <a:ext uri="{9D8B030D-6E8A-4147-A177-3AD203B41FA5}">
                      <a16:colId xmlns="" xmlns:a16="http://schemas.microsoft.com/office/drawing/2014/main" val="3502243635"/>
                    </a:ext>
                  </a:extLst>
                </a:gridCol>
                <a:gridCol w="301344">
                  <a:extLst>
                    <a:ext uri="{9D8B030D-6E8A-4147-A177-3AD203B41FA5}">
                      <a16:colId xmlns="" xmlns:a16="http://schemas.microsoft.com/office/drawing/2014/main" val="3954626792"/>
                    </a:ext>
                  </a:extLst>
                </a:gridCol>
                <a:gridCol w="905635">
                  <a:extLst>
                    <a:ext uri="{9D8B030D-6E8A-4147-A177-3AD203B41FA5}">
                      <a16:colId xmlns="" xmlns:a16="http://schemas.microsoft.com/office/drawing/2014/main" val="1434369809"/>
                    </a:ext>
                  </a:extLst>
                </a:gridCol>
                <a:gridCol w="1049143">
                  <a:extLst>
                    <a:ext uri="{9D8B030D-6E8A-4147-A177-3AD203B41FA5}">
                      <a16:colId xmlns="" xmlns:a16="http://schemas.microsoft.com/office/drawing/2014/main" val="2718063498"/>
                    </a:ext>
                  </a:extLst>
                </a:gridCol>
                <a:gridCol w="380632">
                  <a:extLst>
                    <a:ext uri="{9D8B030D-6E8A-4147-A177-3AD203B41FA5}">
                      <a16:colId xmlns="" xmlns:a16="http://schemas.microsoft.com/office/drawing/2014/main" val="764894902"/>
                    </a:ext>
                  </a:extLst>
                </a:gridCol>
                <a:gridCol w="797664">
                  <a:extLst>
                    <a:ext uri="{9D8B030D-6E8A-4147-A177-3AD203B41FA5}">
                      <a16:colId xmlns="" xmlns:a16="http://schemas.microsoft.com/office/drawing/2014/main" val="1706708322"/>
                    </a:ext>
                  </a:extLst>
                </a:gridCol>
                <a:gridCol w="737419">
                  <a:extLst>
                    <a:ext uri="{9D8B030D-6E8A-4147-A177-3AD203B41FA5}">
                      <a16:colId xmlns="" xmlns:a16="http://schemas.microsoft.com/office/drawing/2014/main" val="2783798250"/>
                    </a:ext>
                  </a:extLst>
                </a:gridCol>
              </a:tblGrid>
              <a:tr h="148167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 съглсно текста на подмярка 4.2 от ПРСР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Анулирани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договори, Неподписани договори, Отхвърлени заявления, Оттеглени заявления, Одобрени преди сключване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процес на разглеждане, Оставащи за обработка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42388948"/>
                  </a:ext>
                </a:extLst>
              </a:tr>
              <a:tr h="6815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за оценка включен в Наредба №20/27.10.2015 г.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Одобрени разходи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55415073"/>
                  </a:ext>
                </a:extLst>
              </a:tr>
              <a:tr h="76374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29402339"/>
                  </a:ext>
                </a:extLst>
              </a:tr>
              <a:tr h="977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„плодове и зеленчуци”  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629 085 690.19 €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312 371 176.01 €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249 030 178.20 €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123 542 048.60 €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160 247 391.03 €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75 012 318.18 €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203 090 069.18 €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100 505 490.03 €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76855094"/>
                  </a:ext>
                </a:extLst>
              </a:tr>
              <a:tr h="977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210 163 498.49 €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103 746 369.67 €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100 421 968.71 €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49 796 683.91 €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22 143 027.22 €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15 916 906.28 €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46 871 148.05 €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22 875 712.40 €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47569968"/>
                  </a:ext>
                </a:extLst>
              </a:tr>
              <a:tr h="977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9 423 335.16 €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4 711 667.59 €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3 902 853.73 €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1 951 426.86 €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2 620 563.60 €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1 310 281.80 €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2 251 716.54 €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1 125 858.27 €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76339672"/>
                  </a:ext>
                </a:extLst>
              </a:tr>
              <a:tr h="305499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848 672 523.84 €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420 829 213.27 €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353 355 000.63 €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175 290 159.37 €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010 981.84 €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92 239 506.26 €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252 212 933.77 €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507 060.70 €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3506868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0" y="23472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„Инвестиции в преработка/маркетинг на селскостопански продукти” 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2015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4.2 „Инвестиции в преработка/маркетинг на селскостопански продукти” от ПРСР– прием 2018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04864"/>
            <a:ext cx="748883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9619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472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„Инвестиции в преработка/маркетинг на селскостопански продукти” 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2018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6984" y="90872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937757"/>
              </p:ext>
            </p:extLst>
          </p:nvPr>
        </p:nvGraphicFramePr>
        <p:xfrm>
          <a:off x="539552" y="1917459"/>
          <a:ext cx="8204198" cy="4381500"/>
        </p:xfrm>
        <a:graphic>
          <a:graphicData uri="http://schemas.openxmlformats.org/drawingml/2006/table">
            <a:tbl>
              <a:tblPr/>
              <a:tblGrid>
                <a:gridCol w="1504673">
                  <a:extLst>
                    <a:ext uri="{9D8B030D-6E8A-4147-A177-3AD203B41FA5}">
                      <a16:colId xmlns="" xmlns:a16="http://schemas.microsoft.com/office/drawing/2014/main" val="2288654088"/>
                    </a:ext>
                  </a:extLst>
                </a:gridCol>
                <a:gridCol w="1069437">
                  <a:extLst>
                    <a:ext uri="{9D8B030D-6E8A-4147-A177-3AD203B41FA5}">
                      <a16:colId xmlns="" xmlns:a16="http://schemas.microsoft.com/office/drawing/2014/main" val="1641139949"/>
                    </a:ext>
                  </a:extLst>
                </a:gridCol>
                <a:gridCol w="960628">
                  <a:extLst>
                    <a:ext uri="{9D8B030D-6E8A-4147-A177-3AD203B41FA5}">
                      <a16:colId xmlns="" xmlns:a16="http://schemas.microsoft.com/office/drawing/2014/main" val="781663625"/>
                    </a:ext>
                  </a:extLst>
                </a:gridCol>
                <a:gridCol w="1355449">
                  <a:extLst>
                    <a:ext uri="{9D8B030D-6E8A-4147-A177-3AD203B41FA5}">
                      <a16:colId xmlns="" xmlns:a16="http://schemas.microsoft.com/office/drawing/2014/main" val="3982277569"/>
                    </a:ext>
                  </a:extLst>
                </a:gridCol>
                <a:gridCol w="1032131">
                  <a:extLst>
                    <a:ext uri="{9D8B030D-6E8A-4147-A177-3AD203B41FA5}">
                      <a16:colId xmlns="" xmlns:a16="http://schemas.microsoft.com/office/drawing/2014/main" val="2649317716"/>
                    </a:ext>
                  </a:extLst>
                </a:gridCol>
                <a:gridCol w="1144049">
                  <a:extLst>
                    <a:ext uri="{9D8B030D-6E8A-4147-A177-3AD203B41FA5}">
                      <a16:colId xmlns="" xmlns:a16="http://schemas.microsoft.com/office/drawing/2014/main" val="2715642962"/>
                    </a:ext>
                  </a:extLst>
                </a:gridCol>
                <a:gridCol w="1137831">
                  <a:extLst>
                    <a:ext uri="{9D8B030D-6E8A-4147-A177-3AD203B41FA5}">
                      <a16:colId xmlns="" xmlns:a16="http://schemas.microsoft.com/office/drawing/2014/main" val="3885297825"/>
                    </a:ext>
                  </a:extLst>
                </a:gridCol>
              </a:tblGrid>
              <a:tr h="9429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БФП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проектни предложения за ранкинг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Разпределени за обработка проекти след предварителна оценка, съгласно критериите за оценка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9158663"/>
                  </a:ext>
                </a:extLst>
              </a:tr>
              <a:tr h="1333500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проекти разпределени за обработка попадащи в </a:t>
                      </a:r>
                      <a:b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финансова помощ на проектните предложения попадащи в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61729529"/>
                  </a:ext>
                </a:extLst>
              </a:tr>
              <a:tr h="2105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BG06RDNP001-4.001 по подмярка 4.2. „Инвестиции в преработка/маркетинг на селскостопански продукти“ от мярка 4 „Инвестиции в материални активи“ от Програма за развитие на селските райони 2014-2020г.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85 000 000.00 €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359 789 389.15 €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115 702 345.90 €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598017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59539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4.1.2 „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земеделски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Тематична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развитие на малки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от ПРСР– прием 2018 г.</a:t>
            </a:r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92896"/>
            <a:ext cx="7776864" cy="396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65888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4.1.2 „Инвестиции в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Тематична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развитие на малки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2018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6984" y="90872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388150"/>
              </p:ext>
            </p:extLst>
          </p:nvPr>
        </p:nvGraphicFramePr>
        <p:xfrm>
          <a:off x="560834" y="1936304"/>
          <a:ext cx="8039099" cy="4381500"/>
        </p:xfrm>
        <a:graphic>
          <a:graphicData uri="http://schemas.openxmlformats.org/drawingml/2006/table">
            <a:tbl>
              <a:tblPr/>
              <a:tblGrid>
                <a:gridCol w="1524060">
                  <a:extLst>
                    <a:ext uri="{9D8B030D-6E8A-4147-A177-3AD203B41FA5}">
                      <a16:colId xmlns="" xmlns:a16="http://schemas.microsoft.com/office/drawing/2014/main" val="768393964"/>
                    </a:ext>
                  </a:extLst>
                </a:gridCol>
                <a:gridCol w="1083216">
                  <a:extLst>
                    <a:ext uri="{9D8B030D-6E8A-4147-A177-3AD203B41FA5}">
                      <a16:colId xmlns="" xmlns:a16="http://schemas.microsoft.com/office/drawing/2014/main" val="1302589747"/>
                    </a:ext>
                  </a:extLst>
                </a:gridCol>
                <a:gridCol w="973005">
                  <a:extLst>
                    <a:ext uri="{9D8B030D-6E8A-4147-A177-3AD203B41FA5}">
                      <a16:colId xmlns="" xmlns:a16="http://schemas.microsoft.com/office/drawing/2014/main" val="3129189019"/>
                    </a:ext>
                  </a:extLst>
                </a:gridCol>
                <a:gridCol w="1372913">
                  <a:extLst>
                    <a:ext uri="{9D8B030D-6E8A-4147-A177-3AD203B41FA5}">
                      <a16:colId xmlns="" xmlns:a16="http://schemas.microsoft.com/office/drawing/2014/main" val="825114886"/>
                    </a:ext>
                  </a:extLst>
                </a:gridCol>
                <a:gridCol w="1045429">
                  <a:extLst>
                    <a:ext uri="{9D8B030D-6E8A-4147-A177-3AD203B41FA5}">
                      <a16:colId xmlns="" xmlns:a16="http://schemas.microsoft.com/office/drawing/2014/main" val="3844195984"/>
                    </a:ext>
                  </a:extLst>
                </a:gridCol>
                <a:gridCol w="1048578">
                  <a:extLst>
                    <a:ext uri="{9D8B030D-6E8A-4147-A177-3AD203B41FA5}">
                      <a16:colId xmlns="" xmlns:a16="http://schemas.microsoft.com/office/drawing/2014/main" val="1387300808"/>
                    </a:ext>
                  </a:extLst>
                </a:gridCol>
                <a:gridCol w="991898">
                  <a:extLst>
                    <a:ext uri="{9D8B030D-6E8A-4147-A177-3AD203B41FA5}">
                      <a16:colId xmlns="" xmlns:a16="http://schemas.microsoft.com/office/drawing/2014/main" val="3691455965"/>
                    </a:ext>
                  </a:extLst>
                </a:gridCol>
              </a:tblGrid>
              <a:tr h="9429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БФП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проектни предложения за ранкинг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Разпределени за обработка проекти след предварителна оценка, съгласно критериите за оценка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75383476"/>
                  </a:ext>
                </a:extLst>
              </a:tr>
              <a:tr h="1333500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проекти разпределени за обработка попадащи в 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финансова помощ на проектните предложения попадащи в 130 %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55387342"/>
                  </a:ext>
                </a:extLst>
              </a:tr>
              <a:tr h="2105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 № BG06RDNP001-4.002 по подмярка 4.1.2. "Инвестиции в земеделски стопанства по Тематична подпрограма за развитие на малки стопанства" от мярка 4 „Инвестиции в материални активи“ от ПРСР 2014-2020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12 500 000.00 €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3 992 529.82 €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3 672 246.35 €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212609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552023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611560" y="476672"/>
            <a:ext cx="7776864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6.1. „Стартова помощ за млади земеделски стопани” от ПРСР – прием 2015 г.</a:t>
            </a:r>
          </a:p>
        </p:txBody>
      </p:sp>
      <p:pic>
        <p:nvPicPr>
          <p:cNvPr id="5" name="Picture 4" descr="4.1dfd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420888"/>
            <a:ext cx="684076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6.1. „Стартова помощ за млади земеделски стопани” 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 – прием 2015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090730"/>
              </p:ext>
            </p:extLst>
          </p:nvPr>
        </p:nvGraphicFramePr>
        <p:xfrm>
          <a:off x="323531" y="1268760"/>
          <a:ext cx="8496940" cy="3510409"/>
        </p:xfrm>
        <a:graphic>
          <a:graphicData uri="http://schemas.openxmlformats.org/drawingml/2006/table">
            <a:tbl>
              <a:tblPr/>
              <a:tblGrid>
                <a:gridCol w="1683165">
                  <a:extLst>
                    <a:ext uri="{9D8B030D-6E8A-4147-A177-3AD203B41FA5}">
                      <a16:colId xmlns="" xmlns:a16="http://schemas.microsoft.com/office/drawing/2014/main" val="3470297362"/>
                    </a:ext>
                  </a:extLst>
                </a:gridCol>
                <a:gridCol w="1399258">
                  <a:extLst>
                    <a:ext uri="{9D8B030D-6E8A-4147-A177-3AD203B41FA5}">
                      <a16:colId xmlns="" xmlns:a16="http://schemas.microsoft.com/office/drawing/2014/main" val="2920138264"/>
                    </a:ext>
                  </a:extLst>
                </a:gridCol>
                <a:gridCol w="506977">
                  <a:extLst>
                    <a:ext uri="{9D8B030D-6E8A-4147-A177-3AD203B41FA5}">
                      <a16:colId xmlns="" xmlns:a16="http://schemas.microsoft.com/office/drawing/2014/main" val="3943056489"/>
                    </a:ext>
                  </a:extLst>
                </a:gridCol>
                <a:gridCol w="1297862">
                  <a:extLst>
                    <a:ext uri="{9D8B030D-6E8A-4147-A177-3AD203B41FA5}">
                      <a16:colId xmlns="" xmlns:a16="http://schemas.microsoft.com/office/drawing/2014/main" val="1382160144"/>
                    </a:ext>
                  </a:extLst>
                </a:gridCol>
                <a:gridCol w="506977">
                  <a:extLst>
                    <a:ext uri="{9D8B030D-6E8A-4147-A177-3AD203B41FA5}">
                      <a16:colId xmlns="" xmlns:a16="http://schemas.microsoft.com/office/drawing/2014/main" val="1363759856"/>
                    </a:ext>
                  </a:extLst>
                </a:gridCol>
                <a:gridCol w="1297862">
                  <a:extLst>
                    <a:ext uri="{9D8B030D-6E8A-4147-A177-3AD203B41FA5}">
                      <a16:colId xmlns="" xmlns:a16="http://schemas.microsoft.com/office/drawing/2014/main" val="3935087502"/>
                    </a:ext>
                  </a:extLst>
                </a:gridCol>
                <a:gridCol w="506977">
                  <a:extLst>
                    <a:ext uri="{9D8B030D-6E8A-4147-A177-3AD203B41FA5}">
                      <a16:colId xmlns="" xmlns:a16="http://schemas.microsoft.com/office/drawing/2014/main" val="1735827168"/>
                    </a:ext>
                  </a:extLst>
                </a:gridCol>
                <a:gridCol w="1297862">
                  <a:extLst>
                    <a:ext uri="{9D8B030D-6E8A-4147-A177-3AD203B41FA5}">
                      <a16:colId xmlns="" xmlns:a16="http://schemas.microsoft.com/office/drawing/2014/main" val="3830724569"/>
                    </a:ext>
                  </a:extLst>
                </a:gridCol>
              </a:tblGrid>
              <a:tr h="145977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 съглсно текста на подмярка 6.1 от ПРСР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Анулирани договори, Неподписани договори, Отхвърлени заявления, Оттеглени заявления, Одобрени преди сключване на договор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42297335"/>
                  </a:ext>
                </a:extLst>
              </a:tr>
              <a:tr h="97318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Критерии за оценка включен в Наредба №14/2015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95109417"/>
                  </a:ext>
                </a:extLst>
              </a:tr>
              <a:tr h="72988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7458650"/>
                  </a:ext>
                </a:extLst>
              </a:tr>
              <a:tr h="347565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35 000 000.00 €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66 600 000.00 €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32 150 000.00 €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34 450 000.00 €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09907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611560" y="476672"/>
            <a:ext cx="7776864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6.1. „Стартова помощ за млади земеделски стопани” от ПРСР – прием 2018 г.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420888"/>
            <a:ext cx="720080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13294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6.1. „Стартова помощ за млади земеделски стопани” 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 – прием 2018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36" y="2204864"/>
            <a:ext cx="8856984" cy="3619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0415869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837" y="18864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СЪОТНОШЕНИЕ НА ИЗПЛАТЕНИТЕ СРЕДСТВА ПО ПРСР </a:t>
            </a:r>
          </a:p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05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06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.201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9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Г.</a:t>
            </a: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7494" y="6365557"/>
            <a:ext cx="762901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10000"/>
                  </a:schemeClr>
                </a:solidFill>
              </a:rPr>
              <a:t>* </a:t>
            </a:r>
            <a:r>
              <a:rPr lang="bg-BG" sz="800" dirty="0">
                <a:solidFill>
                  <a:schemeClr val="bg1">
                    <a:lumMod val="10000"/>
                  </a:schemeClr>
                </a:solidFill>
              </a:rPr>
              <a:t>Забележка: В бюджета на ПРСР 2014 – 2020 по мерките, по които има плащания, се включват и плащанията, администрирани от дирекция „Директни плащания“.</a:t>
            </a:r>
          </a:p>
          <a:p>
            <a:endParaRPr lang="bg-B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882106"/>
              </p:ext>
            </p:extLst>
          </p:nvPr>
        </p:nvGraphicFramePr>
        <p:xfrm>
          <a:off x="467544" y="1196752"/>
          <a:ext cx="8208912" cy="5040561"/>
        </p:xfrm>
        <a:graphic>
          <a:graphicData uri="http://schemas.openxmlformats.org/drawingml/2006/table">
            <a:tbl>
              <a:tblPr/>
              <a:tblGrid>
                <a:gridCol w="5127115">
                  <a:extLst>
                    <a:ext uri="{9D8B030D-6E8A-4147-A177-3AD203B41FA5}">
                      <a16:colId xmlns="" xmlns:a16="http://schemas.microsoft.com/office/drawing/2014/main" val="599029675"/>
                    </a:ext>
                  </a:extLst>
                </a:gridCol>
                <a:gridCol w="3081797">
                  <a:extLst>
                    <a:ext uri="{9D8B030D-6E8A-4147-A177-3AD203B41FA5}">
                      <a16:colId xmlns="" xmlns:a16="http://schemas.microsoft.com/office/drawing/2014/main" val="401760609"/>
                    </a:ext>
                  </a:extLst>
                </a:gridCol>
              </a:tblGrid>
              <a:tr h="7735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ОБЩО ИЗПЛАТЕНА СУБСИДИЯ ЗА ПЕРИОДА 2014 – 2020 ПО ЛИНИЯ НА ЕС, В ЕВРО</a:t>
                      </a:r>
                      <a:endParaRPr lang="ru-RU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73984741"/>
                  </a:ext>
                </a:extLst>
              </a:tr>
              <a:tr h="87156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736 481 901.71 €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49612824"/>
                  </a:ext>
                </a:extLst>
              </a:tr>
              <a:tr h="7989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БЮДЖЕТ НА ПРСР 2014 - 2020 ПО ЛИНИЯ НА ЕС, В ЕВРО</a:t>
                      </a:r>
                      <a:endParaRPr lang="ru-RU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% - УСВОЯВАНЕ </a:t>
                      </a:r>
                      <a:endParaRPr lang="bg-BG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5077207"/>
                  </a:ext>
                </a:extLst>
              </a:tr>
              <a:tr h="83525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2 366 716 966.00 €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31.12%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26530166"/>
                  </a:ext>
                </a:extLst>
              </a:tr>
              <a:tr h="7989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ИНДИКАТИВЕН БЮДЖЕТ НА ПРСР 2014 – 2020 ПО ЛИНИЯ НА ЕС, ПО МЕРКИТЕ, ПО КОИТО ИМА ПЛАЩАНИЯ</a:t>
                      </a:r>
                      <a:endParaRPr lang="ru-RU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% - УСВОЯВАНЕ </a:t>
                      </a:r>
                      <a:endParaRPr lang="bg-BG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5986291"/>
                  </a:ext>
                </a:extLst>
              </a:tr>
              <a:tr h="962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1 877 735 987.00 €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39.22%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08236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08969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6.3. „Стартова помощ за развитието на малки стопанства” от ПРСР – прием 2016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6.3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348880"/>
            <a:ext cx="7184481" cy="4002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6.3. „Стартова помощ за развитието на малки стопанства” 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 – прием 2016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338340"/>
              </p:ext>
            </p:extLst>
          </p:nvPr>
        </p:nvGraphicFramePr>
        <p:xfrm>
          <a:off x="228599" y="1124744"/>
          <a:ext cx="8686802" cy="3924890"/>
        </p:xfrm>
        <a:graphic>
          <a:graphicData uri="http://schemas.openxmlformats.org/drawingml/2006/table">
            <a:tbl>
              <a:tblPr/>
              <a:tblGrid>
                <a:gridCol w="1575591">
                  <a:extLst>
                    <a:ext uri="{9D8B030D-6E8A-4147-A177-3AD203B41FA5}">
                      <a16:colId xmlns="" xmlns:a16="http://schemas.microsoft.com/office/drawing/2014/main" val="2247080076"/>
                    </a:ext>
                  </a:extLst>
                </a:gridCol>
                <a:gridCol w="1094495">
                  <a:extLst>
                    <a:ext uri="{9D8B030D-6E8A-4147-A177-3AD203B41FA5}">
                      <a16:colId xmlns="" xmlns:a16="http://schemas.microsoft.com/office/drawing/2014/main" val="2948340063"/>
                    </a:ext>
                  </a:extLst>
                </a:gridCol>
                <a:gridCol w="577316">
                  <a:extLst>
                    <a:ext uri="{9D8B030D-6E8A-4147-A177-3AD203B41FA5}">
                      <a16:colId xmlns="" xmlns:a16="http://schemas.microsoft.com/office/drawing/2014/main" val="1708050343"/>
                    </a:ext>
                  </a:extLst>
                </a:gridCol>
                <a:gridCol w="914084">
                  <a:extLst>
                    <a:ext uri="{9D8B030D-6E8A-4147-A177-3AD203B41FA5}">
                      <a16:colId xmlns="" xmlns:a16="http://schemas.microsoft.com/office/drawing/2014/main" val="2776901763"/>
                    </a:ext>
                  </a:extLst>
                </a:gridCol>
                <a:gridCol w="469947">
                  <a:extLst>
                    <a:ext uri="{9D8B030D-6E8A-4147-A177-3AD203B41FA5}">
                      <a16:colId xmlns="" xmlns:a16="http://schemas.microsoft.com/office/drawing/2014/main" val="2027162821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687723539"/>
                    </a:ext>
                  </a:extLst>
                </a:gridCol>
                <a:gridCol w="566758">
                  <a:extLst>
                    <a:ext uri="{9D8B030D-6E8A-4147-A177-3AD203B41FA5}">
                      <a16:colId xmlns="" xmlns:a16="http://schemas.microsoft.com/office/drawing/2014/main" val="3944842336"/>
                    </a:ext>
                  </a:extLst>
                </a:gridCol>
                <a:gridCol w="853947">
                  <a:extLst>
                    <a:ext uri="{9D8B030D-6E8A-4147-A177-3AD203B41FA5}">
                      <a16:colId xmlns="" xmlns:a16="http://schemas.microsoft.com/office/drawing/2014/main" val="2709058005"/>
                    </a:ext>
                  </a:extLst>
                </a:gridCol>
                <a:gridCol w="640460">
                  <a:extLst>
                    <a:ext uri="{9D8B030D-6E8A-4147-A177-3AD203B41FA5}">
                      <a16:colId xmlns="" xmlns:a16="http://schemas.microsoft.com/office/drawing/2014/main" val="4201986099"/>
                    </a:ext>
                  </a:extLst>
                </a:gridCol>
                <a:gridCol w="914084">
                  <a:extLst>
                    <a:ext uri="{9D8B030D-6E8A-4147-A177-3AD203B41FA5}">
                      <a16:colId xmlns="" xmlns:a16="http://schemas.microsoft.com/office/drawing/2014/main" val="2217555679"/>
                    </a:ext>
                  </a:extLst>
                </a:gridCol>
              </a:tblGrid>
              <a:tr h="112074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 съглсно текста на подмярка 6.3 от ПРСР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Анулирани договори, Неподписани договори, Отхвърлени заявления, Оттеглени заявления, Одобрени преди сключване на договор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Заявления, за които не е наличен бюджет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36101217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Критерии за оценка включен в Наредба №10/10.06.2016 г.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36347822"/>
                  </a:ext>
                </a:extLst>
              </a:tr>
              <a:tr h="90917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19183902"/>
                  </a:ext>
                </a:extLst>
              </a:tr>
              <a:tr h="180474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30 000 000.00 € 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3815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57 225 000.00 €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29 130 000.00 €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578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670 000.00 €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1295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425 000.00 €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1221165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подкрепа на неземеделски дейности“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от ПРСР – </a:t>
            </a:r>
          </a:p>
          <a:p>
            <a:pPr algn="ctr"/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32856"/>
            <a:ext cx="3312368" cy="194421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43608" y="4077071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Занаяти</a:t>
            </a:r>
            <a:endParaRPr lang="bg-BG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132856"/>
            <a:ext cx="3456384" cy="194421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796136" y="4077071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</a:t>
            </a:r>
            <a:endParaRPr lang="bg-BG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446403"/>
            <a:ext cx="3960440" cy="207894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491880" y="6484732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</a:t>
            </a:r>
            <a:endParaRPr lang="bg-BG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40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6.4.1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„Инвестиции в подкрепа на неземеделски дейности” 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 – прием 2018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476672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788186"/>
              </p:ext>
            </p:extLst>
          </p:nvPr>
        </p:nvGraphicFramePr>
        <p:xfrm>
          <a:off x="228600" y="2204864"/>
          <a:ext cx="8686800" cy="1460304"/>
        </p:xfrm>
        <a:graphic>
          <a:graphicData uri="http://schemas.openxmlformats.org/drawingml/2006/table">
            <a:tbl>
              <a:tblPr/>
              <a:tblGrid>
                <a:gridCol w="1447800">
                  <a:extLst>
                    <a:ext uri="{9D8B030D-6E8A-4147-A177-3AD203B41FA5}">
                      <a16:colId xmlns="" xmlns:a16="http://schemas.microsoft.com/office/drawing/2014/main" val="537015152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3975335649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4134008893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1561834746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1010930488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2907321579"/>
                    </a:ext>
                  </a:extLst>
                </a:gridCol>
              </a:tblGrid>
              <a:tr h="51949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предложения EUR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проектни предложения за ранкинг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финансова помощ 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8907371"/>
                  </a:ext>
                </a:extLst>
              </a:tr>
              <a:tr h="272594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9632813"/>
                  </a:ext>
                </a:extLst>
              </a:tr>
              <a:tr h="167054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Производство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30 000 000.00 €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290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41 599 773.84 € 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394 756.53 € 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82655635"/>
                  </a:ext>
                </a:extLst>
              </a:tr>
              <a:tr h="167054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Услуги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35 000 000.00 €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507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68 239 001.15 € 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471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63 144 365.50 € 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4311585"/>
                  </a:ext>
                </a:extLst>
              </a:tr>
              <a:tr h="167054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Занаяти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3 000 000.00 €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3 081 099.04 € 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3 081 099.04 € 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21810858"/>
                  </a:ext>
                </a:extLst>
              </a:tr>
              <a:tr h="167054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 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68 000 000.00 €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826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112 919 874.03 €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770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620 221.07 € </a:t>
                      </a:r>
                    </a:p>
                  </a:txBody>
                  <a:tcPr marL="8353" marR="8353" marT="83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70791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406006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6872"/>
            <a:ext cx="7488832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4" name="TextBox 3"/>
          <p:cNvSpPr txBox="1"/>
          <p:nvPr/>
        </p:nvSpPr>
        <p:spPr>
          <a:xfrm>
            <a:off x="539552" y="0"/>
            <a:ext cx="8280920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„Инвестиции в създаването, подобряването или разширяването на всички видове малка по мащаби инфраструктура“ от ПРСР – прием 2016 г.</a:t>
            </a:r>
          </a:p>
        </p:txBody>
      </p:sp>
    </p:spTree>
    <p:extLst>
      <p:ext uri="{BB962C8B-B14F-4D97-AF65-F5344CB8AC3E}">
        <p14:creationId xmlns:p14="http://schemas.microsoft.com/office/powerpoint/2010/main" val="382149583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7.2  „Инвестиции в създаването, подобряването или разширяването на всички видове малка по мащаби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инфраструктура“</a:t>
            </a:r>
            <a:r>
              <a:rPr lang="en-US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bg-BG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</a:t>
            </a:r>
            <a:r>
              <a:rPr lang="en-US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bg-BG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прием 2016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810784"/>
              </p:ext>
            </p:extLst>
          </p:nvPr>
        </p:nvGraphicFramePr>
        <p:xfrm>
          <a:off x="107504" y="692696"/>
          <a:ext cx="8884096" cy="6143666"/>
        </p:xfrm>
        <a:graphic>
          <a:graphicData uri="http://schemas.openxmlformats.org/drawingml/2006/table">
            <a:tbl>
              <a:tblPr/>
              <a:tblGrid>
                <a:gridCol w="1812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421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305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846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6021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6526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14800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4947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62887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Вид на инвестицията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 на приема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подадени проекти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1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r>
                        <a:rPr lang="ru-RU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11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разпределени</a:t>
                      </a:r>
                      <a:r>
                        <a:rPr lang="ru-RU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за обработка </a:t>
                      </a:r>
                      <a:r>
                        <a:rPr lang="ru-RU" sz="11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попадащи</a:t>
                      </a:r>
                      <a:r>
                        <a:rPr lang="ru-RU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в 100% </a:t>
                      </a:r>
                      <a:br>
                        <a:rPr lang="ru-RU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11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Сключени договори за безвъзмездна финансова помощ</a:t>
                      </a:r>
                      <a:br>
                        <a:rPr lang="ru-RU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11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Стойност на субсидията на проектните предложения със скл.договори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в процес на обработка/спрени</a:t>
                      </a:r>
                      <a:br>
                        <a:rPr lang="ru-RU" sz="11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/бр./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505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за УЛИЦИ и ТРОТОАРИ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 </a:t>
                      </a:r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601 697,52 €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204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53 296 952.31 €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331" marR="6331" marT="63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505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за ОБЩИНСКИ ПЪТИЩА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183 </a:t>
                      </a:r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234 482,05 €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178 833 604.36 €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010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за ВОДОСНАБДИТЕЛНИ СИСТЕМИ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 </a:t>
                      </a:r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826 879,91 €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127 355 977.70 €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010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за СОЦИАЛНА ИНФРАСТРУКТУРА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</a:t>
                      </a:r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499 437,57 €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  9 878 537.83 €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7010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за обекти, свързани с КУЛТУРНИЯ ЖИВОТ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</a:t>
                      </a:r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533 899,17 €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325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10 577 228.74 €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331" marR="6331" marT="63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7010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за образователна инфраструктура - ДЕТСКА ГРАДИНА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</a:t>
                      </a:r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613 559,67 €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14 649 781.81 €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331" marR="6331" marT="63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5516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за образователна инфраструктура – ОСНОВНО или СРЕДНО УЧИЛИЩЕ,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</a:t>
                      </a:r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766 949,59 €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24 969 623.91 €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505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8.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Хитрино - целеви прием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bg-BG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</a:t>
                      </a:r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000 000,00 €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  8 721 104.92 €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331" marR="6331" marT="63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85053"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ОБЩО: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439 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076 905,48 €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938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347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428 282 811.57 €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3399289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„Инвестиции в създаването, подобряването или разширяването на всички видове малка по мащаби инфраструктура“ от ПРСР – прием 2018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420888"/>
            <a:ext cx="7776864" cy="408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47656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</a:t>
            </a:r>
            <a:r>
              <a:rPr kumimoji="0" lang="bg-BG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7.2  „Инвестиции в създаването, подобряването или разширяването на всички видове малка по мащаби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инфраструктура“</a:t>
            </a:r>
            <a:r>
              <a:rPr kumimoji="0" lang="en-US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 ПРСР – прием 2018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324881"/>
              </p:ext>
            </p:extLst>
          </p:nvPr>
        </p:nvGraphicFramePr>
        <p:xfrm>
          <a:off x="107502" y="1628799"/>
          <a:ext cx="8884099" cy="4968553"/>
        </p:xfrm>
        <a:graphic>
          <a:graphicData uri="http://schemas.openxmlformats.org/drawingml/2006/table">
            <a:tbl>
              <a:tblPr/>
              <a:tblGrid>
                <a:gridCol w="1604173">
                  <a:extLst>
                    <a:ext uri="{9D8B030D-6E8A-4147-A177-3AD203B41FA5}">
                      <a16:colId xmlns="" xmlns:a16="http://schemas.microsoft.com/office/drawing/2014/main" val="3750469489"/>
                    </a:ext>
                  </a:extLst>
                </a:gridCol>
                <a:gridCol w="930373">
                  <a:extLst>
                    <a:ext uri="{9D8B030D-6E8A-4147-A177-3AD203B41FA5}">
                      <a16:colId xmlns="" xmlns:a16="http://schemas.microsoft.com/office/drawing/2014/main" val="2944083437"/>
                    </a:ext>
                  </a:extLst>
                </a:gridCol>
                <a:gridCol w="959147">
                  <a:extLst>
                    <a:ext uri="{9D8B030D-6E8A-4147-A177-3AD203B41FA5}">
                      <a16:colId xmlns="" xmlns:a16="http://schemas.microsoft.com/office/drawing/2014/main" val="733763865"/>
                    </a:ext>
                  </a:extLst>
                </a:gridCol>
                <a:gridCol w="1246891">
                  <a:extLst>
                    <a:ext uri="{9D8B030D-6E8A-4147-A177-3AD203B41FA5}">
                      <a16:colId xmlns="" xmlns:a16="http://schemas.microsoft.com/office/drawing/2014/main" val="1346172303"/>
                    </a:ext>
                  </a:extLst>
                </a:gridCol>
                <a:gridCol w="1496269">
                  <a:extLst>
                    <a:ext uri="{9D8B030D-6E8A-4147-A177-3AD203B41FA5}">
                      <a16:colId xmlns="" xmlns:a16="http://schemas.microsoft.com/office/drawing/2014/main" val="1617720256"/>
                    </a:ext>
                  </a:extLst>
                </a:gridCol>
                <a:gridCol w="1496269">
                  <a:extLst>
                    <a:ext uri="{9D8B030D-6E8A-4147-A177-3AD203B41FA5}">
                      <a16:colId xmlns="" xmlns:a16="http://schemas.microsoft.com/office/drawing/2014/main" val="2215108795"/>
                    </a:ext>
                  </a:extLst>
                </a:gridCol>
                <a:gridCol w="1150977">
                  <a:extLst>
                    <a:ext uri="{9D8B030D-6E8A-4147-A177-3AD203B41FA5}">
                      <a16:colId xmlns="" xmlns:a16="http://schemas.microsoft.com/office/drawing/2014/main" val="4053602268"/>
                    </a:ext>
                  </a:extLst>
                </a:gridCol>
              </a:tblGrid>
              <a:tr h="55640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предложения EUR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проектни предложения за ранкинг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Разпределини за обработка проекти, след предварителна оценка, съгласно критериите за подбор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76597122"/>
                  </a:ext>
                </a:extLst>
              </a:tr>
              <a:tr h="556400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проекти, разпределени за обработка попадащи в 130%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финансова помощ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94232236"/>
                  </a:ext>
                </a:extLst>
              </a:tr>
              <a:tr h="390456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BG06RDNP001-7.001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Улици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50 000 000.00 €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89 046 448.27 €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64 490 081.95 €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90521720"/>
                  </a:ext>
                </a:extLst>
              </a:tr>
              <a:tr h="575923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BG06RDNP001-7.002 – </a:t>
                      </a:r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Образователна инфраструктура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7 500 000.00 €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17 645 979.78 €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389 425.48 €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23168222"/>
                  </a:ext>
                </a:extLst>
              </a:tr>
              <a:tr h="390456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BG06RDNP001-7.004 - </a:t>
                      </a:r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Детски градини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5 000 000.00 €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10 365 043.25 €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702 207.37 €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15733738"/>
                  </a:ext>
                </a:extLst>
              </a:tr>
              <a:tr h="76138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BG06RDNP001-7.005 – Закрита спортна или образователна инфраструктура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7 500 000.00 €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3 649 739.25 €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649 739.25 €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58594357"/>
                  </a:ext>
                </a:extLst>
              </a:tr>
              <a:tr h="390456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BG06RDNP001-7.006 – </a:t>
                      </a:r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Площи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10 000 000.00 €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49 982 094.61 €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12 926 999.83 €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6071811"/>
                  </a:ext>
                </a:extLst>
              </a:tr>
              <a:tr h="575923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BG06RDNP001-7.007 – </a:t>
                      </a:r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Спортна инфраструктура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10 000 000.00 €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5 256 838.35 €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5 207 470.37 €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27143592"/>
                  </a:ext>
                </a:extLst>
              </a:tr>
              <a:tr h="575923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BG06RDNP001-7.008 - </a:t>
                      </a:r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Енергийна ефективност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10 000 000.00 €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13 761 905.84 €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12 706 554.34 €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68031598"/>
                  </a:ext>
                </a:extLst>
              </a:tr>
              <a:tr h="195228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 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000 000.00 €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527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189 708 049.35 €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396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116 072 478.59 €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71394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83317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</a:t>
            </a:r>
            <a:r>
              <a:rPr kumimoji="0" lang="bg-BG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7.2  „Инвестиции в създаването, подобряването или разширяването на всички видове малка по мащаби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инфраструктура“</a:t>
            </a:r>
            <a:r>
              <a:rPr kumimoji="0" lang="en-US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 ПРСР – прием 2018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727638"/>
              </p:ext>
            </p:extLst>
          </p:nvPr>
        </p:nvGraphicFramePr>
        <p:xfrm>
          <a:off x="258317" y="1720283"/>
          <a:ext cx="8733282" cy="3511229"/>
        </p:xfrm>
        <a:graphic>
          <a:graphicData uri="http://schemas.openxmlformats.org/drawingml/2006/table">
            <a:tbl>
              <a:tblPr/>
              <a:tblGrid>
                <a:gridCol w="1476193">
                  <a:extLst>
                    <a:ext uri="{9D8B030D-6E8A-4147-A177-3AD203B41FA5}">
                      <a16:colId xmlns="" xmlns:a16="http://schemas.microsoft.com/office/drawing/2014/main" val="3062263487"/>
                    </a:ext>
                  </a:extLst>
                </a:gridCol>
                <a:gridCol w="1476193">
                  <a:extLst>
                    <a:ext uri="{9D8B030D-6E8A-4147-A177-3AD203B41FA5}">
                      <a16:colId xmlns="" xmlns:a16="http://schemas.microsoft.com/office/drawing/2014/main" val="1459388293"/>
                    </a:ext>
                  </a:extLst>
                </a:gridCol>
                <a:gridCol w="1476193">
                  <a:extLst>
                    <a:ext uri="{9D8B030D-6E8A-4147-A177-3AD203B41FA5}">
                      <a16:colId xmlns="" xmlns:a16="http://schemas.microsoft.com/office/drawing/2014/main" val="1649298229"/>
                    </a:ext>
                  </a:extLst>
                </a:gridCol>
                <a:gridCol w="1476193">
                  <a:extLst>
                    <a:ext uri="{9D8B030D-6E8A-4147-A177-3AD203B41FA5}">
                      <a16:colId xmlns="" xmlns:a16="http://schemas.microsoft.com/office/drawing/2014/main" val="2068147334"/>
                    </a:ext>
                  </a:extLst>
                </a:gridCol>
                <a:gridCol w="1361239">
                  <a:extLst>
                    <a:ext uri="{9D8B030D-6E8A-4147-A177-3AD203B41FA5}">
                      <a16:colId xmlns="" xmlns:a16="http://schemas.microsoft.com/office/drawing/2014/main" val="1406792468"/>
                    </a:ext>
                  </a:extLst>
                </a:gridCol>
                <a:gridCol w="1467271">
                  <a:extLst>
                    <a:ext uri="{9D8B030D-6E8A-4147-A177-3AD203B41FA5}">
                      <a16:colId xmlns="" xmlns:a16="http://schemas.microsoft.com/office/drawing/2014/main" val="2878496321"/>
                    </a:ext>
                  </a:extLst>
                </a:gridCol>
              </a:tblGrid>
              <a:tr h="51650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предложения EUR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 за безвъзмездна финансова помощ 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Стойност на субсидията на проектните предложения със скл.договори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56936629"/>
                  </a:ext>
                </a:extLst>
              </a:tr>
              <a:tr h="362352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BG06RDNP001-7.001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Улици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50 000 000.00 €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89 046 448.27 €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 marL="7701" marR="7701" marT="77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103 700 283.38 € </a:t>
                      </a:r>
                    </a:p>
                  </a:txBody>
                  <a:tcPr marL="7701" marR="7701" marT="77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58674813"/>
                  </a:ext>
                </a:extLst>
              </a:tr>
              <a:tr h="362352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BG06RDNP001-7.002 – </a:t>
                      </a:r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Образователна инфраструктура 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7 500 000.00 €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17 645 979.78 €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701" marR="7701" marT="77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14 339 185.75 € </a:t>
                      </a:r>
                    </a:p>
                  </a:txBody>
                  <a:tcPr marL="7701" marR="7701" marT="77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82396187"/>
                  </a:ext>
                </a:extLst>
              </a:tr>
              <a:tr h="362352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BG06RDNP001-7.004 - </a:t>
                      </a:r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 градини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5 000 000.00 €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10 365 043.25 €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701" marR="7701" marT="77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8 391 948.97 € </a:t>
                      </a:r>
                    </a:p>
                  </a:txBody>
                  <a:tcPr marL="7701" marR="7701" marT="77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43875039"/>
                  </a:ext>
                </a:extLst>
              </a:tr>
              <a:tr h="4452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Процедура № BG06RDNP001-7.005 – Закрита спортна или образователна инфраструктура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7 500 000.00 €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3 649 739.25 €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701" marR="7701" marT="77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5 173 982.67 € </a:t>
                      </a:r>
                    </a:p>
                  </a:txBody>
                  <a:tcPr marL="7701" marR="7701" marT="77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03998173"/>
                  </a:ext>
                </a:extLst>
              </a:tr>
              <a:tr h="362352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BG06RDNP001-7.006 – </a:t>
                      </a:r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Площи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10 000 000.00 €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49 982 094.61 €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701" marR="7701" marT="77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14 860 504.79 € </a:t>
                      </a:r>
                    </a:p>
                  </a:txBody>
                  <a:tcPr marL="7701" marR="7701" marT="77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1053418"/>
                  </a:ext>
                </a:extLst>
              </a:tr>
              <a:tr h="362352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BG06RDNP001-7.007 – </a:t>
                      </a:r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Спортна инфраструктура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10 000 000.00 €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5 256 838.35 €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701" marR="7701" marT="77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9 328 625.04 € </a:t>
                      </a:r>
                    </a:p>
                  </a:txBody>
                  <a:tcPr marL="7701" marR="7701" marT="77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09507565"/>
                  </a:ext>
                </a:extLst>
              </a:tr>
              <a:tr h="364248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BG06RDNP001-7.008 - </a:t>
                      </a:r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Енергийна ефективност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10 000 000.00 €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13 761 905.84 €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701" marR="7701" marT="77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701" marR="7701" marT="77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5516240"/>
                  </a:ext>
                </a:extLst>
              </a:tr>
              <a:tr h="3623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ОБЩО: 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100 000 000.00 €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527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189 708 049.35 €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155 794 530.60 € </a:t>
                      </a:r>
                    </a:p>
                  </a:txBody>
                  <a:tcPr marL="7701" marR="7701" marT="77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829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850547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403187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7.6. „Проучвания и инвестиции, свързани с поддържане, възстановяване и подобряване на културното и природно наследство на селата“  от ПРСР – прием 2016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6" name="Picture 5" descr="7.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852936"/>
            <a:ext cx="7632848" cy="3822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761871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686800" cy="1027584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УСВОЯВАНЕ НА ПРСР 20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14-2020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ПО МЕРКИ</a:t>
            </a:r>
            <a:b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05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06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.201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9</a:t>
            </a: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232836"/>
              </p:ext>
            </p:extLst>
          </p:nvPr>
        </p:nvGraphicFramePr>
        <p:xfrm>
          <a:off x="251520" y="980728"/>
          <a:ext cx="8640958" cy="5718664"/>
        </p:xfrm>
        <a:graphic>
          <a:graphicData uri="http://schemas.openxmlformats.org/drawingml/2006/table">
            <a:tbl>
              <a:tblPr/>
              <a:tblGrid>
                <a:gridCol w="650024">
                  <a:extLst>
                    <a:ext uri="{9D8B030D-6E8A-4147-A177-3AD203B41FA5}">
                      <a16:colId xmlns="" xmlns:a16="http://schemas.microsoft.com/office/drawing/2014/main" val="835772763"/>
                    </a:ext>
                  </a:extLst>
                </a:gridCol>
                <a:gridCol w="853158">
                  <a:extLst>
                    <a:ext uri="{9D8B030D-6E8A-4147-A177-3AD203B41FA5}">
                      <a16:colId xmlns="" xmlns:a16="http://schemas.microsoft.com/office/drawing/2014/main" val="3145385544"/>
                    </a:ext>
                  </a:extLst>
                </a:gridCol>
                <a:gridCol w="4150160">
                  <a:extLst>
                    <a:ext uri="{9D8B030D-6E8A-4147-A177-3AD203B41FA5}">
                      <a16:colId xmlns="" xmlns:a16="http://schemas.microsoft.com/office/drawing/2014/main" val="1451335485"/>
                    </a:ext>
                  </a:extLst>
                </a:gridCol>
                <a:gridCol w="1137544">
                  <a:extLst>
                    <a:ext uri="{9D8B030D-6E8A-4147-A177-3AD203B41FA5}">
                      <a16:colId xmlns="" xmlns:a16="http://schemas.microsoft.com/office/drawing/2014/main" val="1557290761"/>
                    </a:ext>
                  </a:extLst>
                </a:gridCol>
                <a:gridCol w="837532">
                  <a:extLst>
                    <a:ext uri="{9D8B030D-6E8A-4147-A177-3AD203B41FA5}">
                      <a16:colId xmlns="" xmlns:a16="http://schemas.microsoft.com/office/drawing/2014/main" val="3860541612"/>
                    </a:ext>
                  </a:extLst>
                </a:gridCol>
                <a:gridCol w="1012540">
                  <a:extLst>
                    <a:ext uri="{9D8B030D-6E8A-4147-A177-3AD203B41FA5}">
                      <a16:colId xmlns="" xmlns:a16="http://schemas.microsoft.com/office/drawing/2014/main" val="1806277332"/>
                    </a:ext>
                  </a:extLst>
                </a:gridCol>
              </a:tblGrid>
              <a:tr h="6500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Описание (общо всички мерки)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Индикативен бюджет по линия на ЕС, euro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Процент на усвояване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Платени средства по линия на ЕС, euro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95209798"/>
                  </a:ext>
                </a:extLst>
              </a:tr>
              <a:tr h="209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2.1.1. "Консултантски услуги за земеделски и горски стопани"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2 766 352.00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45.60%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1 261 455.40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43219395"/>
                  </a:ext>
                </a:extLst>
              </a:tr>
              <a:tr h="209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2.1.2 "Консултантски услуги за малки земеделски стопанства" (TПП)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8 191 922.00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3 770 516.08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96434843"/>
                  </a:ext>
                </a:extLst>
              </a:tr>
              <a:tr h="209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 "Инвестиции в земеделски стопанства"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344 980 974.00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40.39%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139 345 584.49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9583966"/>
                  </a:ext>
                </a:extLst>
              </a:tr>
              <a:tr h="209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 "Инвестиции в преработка/маркетинг на селскостопански продукти"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218 374 000.00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21.45%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46 843 986.82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33777576"/>
                  </a:ext>
                </a:extLst>
              </a:tr>
              <a:tr h="209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6.1 (112)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6.1 "Стартова помощ за млади земеделски стопани"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68 861 719.00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62.13%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42 782 997.32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05509499"/>
                  </a:ext>
                </a:extLst>
              </a:tr>
              <a:tr h="209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6.3 (141)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6.3 "Стартова помощ за развитие на малки стопанства"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51 803 500.00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56.53%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29 282 515.66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81730966"/>
                  </a:ext>
                </a:extLst>
              </a:tr>
              <a:tr h="41988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7.2 "Инвестиции в създаването, подобряването или разширяването на всички видове малка по мащаби инфраструктура"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425 000 000.00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14.70%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62 461 601.05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34587179"/>
                  </a:ext>
                </a:extLst>
              </a:tr>
              <a:tr h="41988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7.6 "Проучвания и инвестиции, свързани с поддържане, възстановяване и подобряване на културното и природно наследство на селата"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34 000 000.00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28.49%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9 685 754.63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57006805"/>
                  </a:ext>
                </a:extLst>
              </a:tr>
              <a:tr h="209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8.1 (223)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"Инвестиции в развитието на горските площи и горите"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6 913 334.00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438 397.75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82210000"/>
                  </a:ext>
                </a:extLst>
              </a:tr>
              <a:tr h="41988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(142)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"Учредяване на групи и организации на производители"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7 016 352.00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5.65%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396 152.80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09050163"/>
                  </a:ext>
                </a:extLst>
              </a:tr>
              <a:tr h="209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"Агроекология и климат"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167 510 002.00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64.31%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107 725 740.97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07888389"/>
                  </a:ext>
                </a:extLst>
              </a:tr>
              <a:tr h="209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"Биологично земеделие"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113 695 079.00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55.49%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63 089 669.56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21442104"/>
                  </a:ext>
                </a:extLst>
              </a:tr>
              <a:tr h="209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"Плащания за Натура 2000 и рамковата директива за водите"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104 757 028.00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66.00%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69 136 061.04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79358457"/>
                  </a:ext>
                </a:extLst>
              </a:tr>
              <a:tr h="41988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"Плащания за райони, изправени пред природни или други специфични ограничения"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206 703 506.00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67.11%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138 713 459.58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0535750"/>
                  </a:ext>
                </a:extLst>
              </a:tr>
              <a:tr h="209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 "Хуманно отношение към животните"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48 330 584.00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3.71%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1 791 717.60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0218956"/>
                  </a:ext>
                </a:extLst>
              </a:tr>
              <a:tr h="209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19.1. "Помощ за подготвителни дейности"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4 289 798.00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41.69%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1 788 251.58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0358503"/>
                  </a:ext>
                </a:extLst>
              </a:tr>
              <a:tr h="41988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19.4 "Текущи разходи и популяризиране на стратегия за Водено от общностите местно развитие"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27 048 563.00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24.01%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6 494 653.23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58058273"/>
                  </a:ext>
                </a:extLst>
              </a:tr>
              <a:tr h="209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 "Техническа помощ"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37 493 274.00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30.60%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11 473 386.15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63586804"/>
                  </a:ext>
                </a:extLst>
              </a:tr>
              <a:tr h="209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1 877 735 987.00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39.22%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736 481 901.71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97747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658062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3472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7.6. „Проучвания и инвестиции, свързани с поддържане, възстановяване и подобряване на културното и природно наследство на селата“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2016 г.</a:t>
            </a: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902293"/>
              </p:ext>
            </p:extLst>
          </p:nvPr>
        </p:nvGraphicFramePr>
        <p:xfrm>
          <a:off x="107505" y="908721"/>
          <a:ext cx="8884095" cy="5328590"/>
        </p:xfrm>
        <a:graphic>
          <a:graphicData uri="http://schemas.openxmlformats.org/drawingml/2006/table">
            <a:tbl>
              <a:tblPr/>
              <a:tblGrid>
                <a:gridCol w="2625350">
                  <a:extLst>
                    <a:ext uri="{9D8B030D-6E8A-4147-A177-3AD203B41FA5}">
                      <a16:colId xmlns="" xmlns:a16="http://schemas.microsoft.com/office/drawing/2014/main" val="3706994776"/>
                    </a:ext>
                  </a:extLst>
                </a:gridCol>
                <a:gridCol w="1008045">
                  <a:extLst>
                    <a:ext uri="{9D8B030D-6E8A-4147-A177-3AD203B41FA5}">
                      <a16:colId xmlns="" xmlns:a16="http://schemas.microsoft.com/office/drawing/2014/main" val="685370468"/>
                    </a:ext>
                  </a:extLst>
                </a:gridCol>
                <a:gridCol w="2625350">
                  <a:extLst>
                    <a:ext uri="{9D8B030D-6E8A-4147-A177-3AD203B41FA5}">
                      <a16:colId xmlns="" xmlns:a16="http://schemas.microsoft.com/office/drawing/2014/main" val="70611587"/>
                    </a:ext>
                  </a:extLst>
                </a:gridCol>
                <a:gridCol w="2625350">
                  <a:extLst>
                    <a:ext uri="{9D8B030D-6E8A-4147-A177-3AD203B41FA5}">
                      <a16:colId xmlns="" xmlns:a16="http://schemas.microsoft.com/office/drawing/2014/main" val="1554195848"/>
                    </a:ext>
                  </a:extLst>
                </a:gridCol>
              </a:tblGrid>
              <a:tr h="76122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Критерии за подбор съгласно Наредба № 6 от 28 март 2016 г.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 за подпомагане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71637950"/>
                  </a:ext>
                </a:extLst>
              </a:tr>
              <a:tr h="761227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 договори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финансова помощ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62028264"/>
                  </a:ext>
                </a:extLst>
              </a:tr>
              <a:tr h="13049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Обектът, предмет на инвестицията е със статут на недвижима културна ценност с категория „световно значение“ или „национално значение“ - Проекти с включени инвестиции според културната и обществената значимост на обекта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9 765 863.46 €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50686383"/>
                  </a:ext>
                </a:extLst>
              </a:tr>
              <a:tr h="652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Обектът, предмет на инвестицията е със статут на недвижима културна ценност с категория „местно значение“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10 795 923.62 €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40611598"/>
                  </a:ext>
                </a:extLst>
              </a:tr>
              <a:tr h="8699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Обектът, предмет на инвестицията е разположен на територията на населено място със статут на недвижима културна ценност с категория „национално значение“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262 802.79 €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42247725"/>
                  </a:ext>
                </a:extLst>
              </a:tr>
              <a:tr h="217493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Друго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5 067 580.98 €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55527908"/>
                  </a:ext>
                </a:extLst>
              </a:tr>
              <a:tr h="761227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25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915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226.5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 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25 892 170.85 €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8792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958670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Мярка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„Инвестиции в развитие на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горските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подобряване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жизнеспособността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горите“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2018 г.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04864"/>
            <a:ext cx="727280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05155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bg-BG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</a:t>
            </a:r>
            <a:r>
              <a:rPr kumimoji="0" lang="bg-BG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8.3  „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Предотвратяване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щети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горите от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бедствия 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катастрофични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събития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прием 2018</a:t>
            </a:r>
          </a:p>
          <a:p>
            <a:pPr algn="just">
              <a:defRPr/>
            </a:pPr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8.4 „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Възстановяване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щети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горите от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бедствия 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катастрофични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събития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прием 2018</a:t>
            </a:r>
          </a:p>
          <a:p>
            <a:pPr algn="just">
              <a:defRPr/>
            </a:pPr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8.6 „Инвестиции в технологии за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лесовъдство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преработката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мобилизирането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търговията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–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2018</a:t>
            </a:r>
          </a:p>
          <a:p>
            <a:pPr lvl="0" algn="just">
              <a:defRPr/>
            </a:pP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1052736"/>
            <a:ext cx="8686800" cy="1084966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792032"/>
              </p:ext>
            </p:extLst>
          </p:nvPr>
        </p:nvGraphicFramePr>
        <p:xfrm>
          <a:off x="179512" y="1844824"/>
          <a:ext cx="8765603" cy="4902836"/>
        </p:xfrm>
        <a:graphic>
          <a:graphicData uri="http://schemas.openxmlformats.org/drawingml/2006/table">
            <a:tbl>
              <a:tblPr/>
              <a:tblGrid>
                <a:gridCol w="1607637">
                  <a:extLst>
                    <a:ext uri="{9D8B030D-6E8A-4147-A177-3AD203B41FA5}">
                      <a16:colId xmlns="" xmlns:a16="http://schemas.microsoft.com/office/drawing/2014/main" val="902950344"/>
                    </a:ext>
                  </a:extLst>
                </a:gridCol>
                <a:gridCol w="1142617">
                  <a:extLst>
                    <a:ext uri="{9D8B030D-6E8A-4147-A177-3AD203B41FA5}">
                      <a16:colId xmlns="" xmlns:a16="http://schemas.microsoft.com/office/drawing/2014/main" val="3616636641"/>
                    </a:ext>
                  </a:extLst>
                </a:gridCol>
                <a:gridCol w="1026363">
                  <a:extLst>
                    <a:ext uri="{9D8B030D-6E8A-4147-A177-3AD203B41FA5}">
                      <a16:colId xmlns="" xmlns:a16="http://schemas.microsoft.com/office/drawing/2014/main" val="715085140"/>
                    </a:ext>
                  </a:extLst>
                </a:gridCol>
                <a:gridCol w="1448200">
                  <a:extLst>
                    <a:ext uri="{9D8B030D-6E8A-4147-A177-3AD203B41FA5}">
                      <a16:colId xmlns="" xmlns:a16="http://schemas.microsoft.com/office/drawing/2014/main" val="1241897323"/>
                    </a:ext>
                  </a:extLst>
                </a:gridCol>
                <a:gridCol w="1102759">
                  <a:extLst>
                    <a:ext uri="{9D8B030D-6E8A-4147-A177-3AD203B41FA5}">
                      <a16:colId xmlns="" xmlns:a16="http://schemas.microsoft.com/office/drawing/2014/main" val="277554608"/>
                    </a:ext>
                  </a:extLst>
                </a:gridCol>
                <a:gridCol w="1222336">
                  <a:extLst>
                    <a:ext uri="{9D8B030D-6E8A-4147-A177-3AD203B41FA5}">
                      <a16:colId xmlns="" xmlns:a16="http://schemas.microsoft.com/office/drawing/2014/main" val="2257897749"/>
                    </a:ext>
                  </a:extLst>
                </a:gridCol>
                <a:gridCol w="1215691">
                  <a:extLst>
                    <a:ext uri="{9D8B030D-6E8A-4147-A177-3AD203B41FA5}">
                      <a16:colId xmlns="" xmlns:a16="http://schemas.microsoft.com/office/drawing/2014/main" val="1257710420"/>
                    </a:ext>
                  </a:extLst>
                </a:gridCol>
              </a:tblGrid>
              <a:tr h="3870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предложения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проектни предложения за ранкинг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Разпределени за обработка проекти след предварителна оценка, съгласно критериите за оценка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77904653"/>
                  </a:ext>
                </a:extLst>
              </a:tr>
              <a:tr h="642548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проекти разпределени за обработка попадащи в </a:t>
                      </a:r>
                      <a:b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130 %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финансова помощ на проектните предложения попадащи в 130 %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05642637"/>
                  </a:ext>
                </a:extLst>
              </a:tr>
              <a:tr h="10257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BG06RDNP001-8.004 -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„Предотвратяване на щети по горите от горски пожари, природни бедствия и катастрофични събития“. </a:t>
                      </a:r>
                    </a:p>
                  </a:txBody>
                  <a:tcPr marL="5040" marR="5040" marT="5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17 058 999.90 €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25 648 287.48 €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77264954"/>
                  </a:ext>
                </a:extLst>
              </a:tr>
              <a:tr h="10257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BG06RDNP001-8.002 -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„Възстановяване на щети по горите от горски пожари, природни бедствия и катастрофични събития“ </a:t>
                      </a:r>
                    </a:p>
                  </a:txBody>
                  <a:tcPr marL="5040" marR="5040" marT="5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6 400 000.00 €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3 040 524.68 €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3 040 524.68 €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78174830"/>
                  </a:ext>
                </a:extLst>
              </a:tr>
              <a:tr h="179222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BG06RDNP001-8.001 по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8.6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„Инвестиции в технологии за лесовъдство и в преработката, мобилизирането и търговията с горски продукти“ от мярка 8 „Инвестиции в развитие на горските райони и подобряване жизнеспособността на горите“. </a:t>
                      </a:r>
                    </a:p>
                  </a:txBody>
                  <a:tcPr marL="5040" marR="5040" marT="5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18 000 000.00 €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40 583 858.16 €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21 157 834.66 €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44495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519581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Мярка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Учредяване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организации на 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производители“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2018 г.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420888"/>
            <a:ext cx="7696720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14466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bg-BG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Мярка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14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Учредяване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организации на производители"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ПРСР – прием 2018 г.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851717"/>
              </p:ext>
            </p:extLst>
          </p:nvPr>
        </p:nvGraphicFramePr>
        <p:xfrm>
          <a:off x="546101" y="1964531"/>
          <a:ext cx="8204198" cy="4488805"/>
        </p:xfrm>
        <a:graphic>
          <a:graphicData uri="http://schemas.openxmlformats.org/drawingml/2006/table">
            <a:tbl>
              <a:tblPr/>
              <a:tblGrid>
                <a:gridCol w="1504673">
                  <a:extLst>
                    <a:ext uri="{9D8B030D-6E8A-4147-A177-3AD203B41FA5}">
                      <a16:colId xmlns="" xmlns:a16="http://schemas.microsoft.com/office/drawing/2014/main" val="2573426665"/>
                    </a:ext>
                  </a:extLst>
                </a:gridCol>
                <a:gridCol w="1069437">
                  <a:extLst>
                    <a:ext uri="{9D8B030D-6E8A-4147-A177-3AD203B41FA5}">
                      <a16:colId xmlns="" xmlns:a16="http://schemas.microsoft.com/office/drawing/2014/main" val="2608558417"/>
                    </a:ext>
                  </a:extLst>
                </a:gridCol>
                <a:gridCol w="960628">
                  <a:extLst>
                    <a:ext uri="{9D8B030D-6E8A-4147-A177-3AD203B41FA5}">
                      <a16:colId xmlns="" xmlns:a16="http://schemas.microsoft.com/office/drawing/2014/main" val="3164480863"/>
                    </a:ext>
                  </a:extLst>
                </a:gridCol>
                <a:gridCol w="1355449">
                  <a:extLst>
                    <a:ext uri="{9D8B030D-6E8A-4147-A177-3AD203B41FA5}">
                      <a16:colId xmlns="" xmlns:a16="http://schemas.microsoft.com/office/drawing/2014/main" val="2672682117"/>
                    </a:ext>
                  </a:extLst>
                </a:gridCol>
                <a:gridCol w="1032131">
                  <a:extLst>
                    <a:ext uri="{9D8B030D-6E8A-4147-A177-3AD203B41FA5}">
                      <a16:colId xmlns="" xmlns:a16="http://schemas.microsoft.com/office/drawing/2014/main" val="4209155127"/>
                    </a:ext>
                  </a:extLst>
                </a:gridCol>
                <a:gridCol w="1144049">
                  <a:extLst>
                    <a:ext uri="{9D8B030D-6E8A-4147-A177-3AD203B41FA5}">
                      <a16:colId xmlns="" xmlns:a16="http://schemas.microsoft.com/office/drawing/2014/main" val="3031475665"/>
                    </a:ext>
                  </a:extLst>
                </a:gridCol>
                <a:gridCol w="1137831">
                  <a:extLst>
                    <a:ext uri="{9D8B030D-6E8A-4147-A177-3AD203B41FA5}">
                      <a16:colId xmlns="" xmlns:a16="http://schemas.microsoft.com/office/drawing/2014/main" val="2251496412"/>
                    </a:ext>
                  </a:extLst>
                </a:gridCol>
              </a:tblGrid>
              <a:tr h="87699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предложения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проектни предложения за ранкинг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Разпределени за обработка проекти след предварителна оценка, съгласно критериите за оценка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47353097"/>
                  </a:ext>
                </a:extLst>
              </a:tr>
              <a:tr h="153473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проекти разпределени за обработка попадащи в </a:t>
                      </a:r>
                      <a:b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финансова помощ на проектните предложения попадащи в </a:t>
                      </a:r>
                      <a:b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9579295"/>
                  </a:ext>
                </a:extLst>
              </a:tr>
              <a:tr h="207708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BG06RDNP001-9.001 -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9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"Учредяване на групи и организации на производители" от Програмата за развитие на селските райони за периода 2014 - 2020 г.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7 563 679.22 €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11 609 588.62 €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9 751 202.60 €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78338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073666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81460"/>
            <a:ext cx="1296144" cy="133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imagesQZSA49E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260648"/>
            <a:ext cx="1707827" cy="1074181"/>
          </a:xfrm>
          <a:prstGeom prst="rect">
            <a:avLst/>
          </a:prstGeom>
        </p:spPr>
      </p:pic>
      <p:pic>
        <p:nvPicPr>
          <p:cNvPr id="12" name="Picture 11" descr="Pshenic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260648"/>
            <a:ext cx="1713384" cy="1070865"/>
          </a:xfrm>
          <a:prstGeom prst="rect">
            <a:avLst/>
          </a:prstGeom>
        </p:spPr>
      </p:pic>
      <p:pic>
        <p:nvPicPr>
          <p:cNvPr id="13" name="Picture 12" descr="resized_124817496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2080" y="260648"/>
            <a:ext cx="1728192" cy="1080120"/>
          </a:xfrm>
          <a:prstGeom prst="rect">
            <a:avLst/>
          </a:prstGeom>
        </p:spPr>
      </p:pic>
      <p:pic>
        <p:nvPicPr>
          <p:cNvPr id="14" name="Picture 13" descr="untitle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92280" y="260648"/>
            <a:ext cx="1800200" cy="108012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691680" y="4018398"/>
            <a:ext cx="7000056" cy="49006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2800" b="1" noProof="0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БЛАГОДАРЯ ЗА ВНИМАНИЕТО !!!</a:t>
            </a:r>
            <a:endParaRPr kumimoji="0" lang="bg-BG" sz="2800" b="1" i="0" u="none" strike="noStrike" kern="1200" normalizeH="0" baseline="0" noProof="0" dirty="0">
              <a:ln w="50800"/>
              <a:solidFill>
                <a:schemeClr val="accent1">
                  <a:lumMod val="25000"/>
                </a:schemeClr>
              </a:solidFill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79512" y="6525344"/>
            <a:ext cx="2195736" cy="332656"/>
          </a:xfrm>
          <a:prstGeom prst="rect">
            <a:avLst/>
          </a:prstGeom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1400" b="1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2018 г.</a:t>
            </a:r>
            <a:endParaRPr kumimoji="0" lang="bg-BG" sz="1400" b="1" i="0" u="none" strike="noStrike" kern="1200" normalizeH="0" baseline="0" noProof="0" dirty="0">
              <a:ln w="50800"/>
              <a:solidFill>
                <a:schemeClr val="accent1">
                  <a:lumMod val="25000"/>
                </a:schemeClr>
              </a:solidFill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7" name="Picture 16" descr="prsr2014_2020_bg1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5301208"/>
            <a:ext cx="1886101" cy="1066057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16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115616" y="1771504"/>
            <a:ext cx="7056784" cy="720080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ДЪРЖАВЕН</a:t>
            </a:r>
            <a:r>
              <a:rPr lang="en-US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ФОНД</a:t>
            </a:r>
            <a:r>
              <a:rPr lang="en-US" sz="3200" b="1" dirty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bg-BG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„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ЗЕМЕДЕЛИЕ“</a:t>
            </a:r>
          </a:p>
          <a:p>
            <a:pPr algn="ctr">
              <a:spcBef>
                <a:spcPct val="0"/>
              </a:spcBef>
              <a:defRPr/>
            </a:pPr>
            <a:r>
              <a:rPr lang="bg-BG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РАЗПЛАЩАТЕЛНА АГЕНЦИЯ</a:t>
            </a:r>
            <a:endParaRPr lang="en-US" sz="3200" b="1" dirty="0" smtClean="0">
              <a:ln w="50800"/>
              <a:solidFill>
                <a:srgbClr val="40802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512" y="116632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ИНФОРМАЦИЯ ОТНОСНО ЗАЯВКИТЕ ЗА ПЛАЩАНЕ</a:t>
            </a:r>
          </a:p>
          <a:p>
            <a:pPr algn="ctr" fontAlgn="base">
              <a:spcAft>
                <a:spcPct val="0"/>
              </a:spcAft>
            </a:pP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ЗАЯВКИ В ОБОРОТ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03.06.2019 г.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  <a:endParaRPr lang="bg-BG" sz="2000" b="1" cap="none" dirty="0" smtClean="0">
              <a:solidFill>
                <a:srgbClr val="000000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fontAlgn="base">
              <a:spcAft>
                <a:spcPct val="0"/>
              </a:spcAft>
            </a:pP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613605"/>
              </p:ext>
            </p:extLst>
          </p:nvPr>
        </p:nvGraphicFramePr>
        <p:xfrm>
          <a:off x="179512" y="1144218"/>
          <a:ext cx="8784976" cy="5252224"/>
        </p:xfrm>
        <a:graphic>
          <a:graphicData uri="http://schemas.openxmlformats.org/drawingml/2006/table">
            <a:tbl>
              <a:tblPr/>
              <a:tblGrid>
                <a:gridCol w="2705825">
                  <a:extLst>
                    <a:ext uri="{9D8B030D-6E8A-4147-A177-3AD203B41FA5}">
                      <a16:colId xmlns="" xmlns:a16="http://schemas.microsoft.com/office/drawing/2014/main" val="3455219728"/>
                    </a:ext>
                  </a:extLst>
                </a:gridCol>
                <a:gridCol w="2490795">
                  <a:extLst>
                    <a:ext uri="{9D8B030D-6E8A-4147-A177-3AD203B41FA5}">
                      <a16:colId xmlns="" xmlns:a16="http://schemas.microsoft.com/office/drawing/2014/main" val="1080999195"/>
                    </a:ext>
                  </a:extLst>
                </a:gridCol>
                <a:gridCol w="3588356">
                  <a:extLst>
                    <a:ext uri="{9D8B030D-6E8A-4147-A177-3AD203B41FA5}">
                      <a16:colId xmlns="" xmlns:a16="http://schemas.microsoft.com/office/drawing/2014/main" val="4045857295"/>
                    </a:ext>
                  </a:extLst>
                </a:gridCol>
              </a:tblGrid>
              <a:tr h="75031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(ПОД-МЯРКА)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ОСТАВАЩИ ЗА ОБРАБОТКА ЗАЯВКИ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ПРИБЛИЗИТЕЛНА ЗАЯВЕНА СУБСИДИЯ, ЕЗФРСР В ЕВРО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22794186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14 623 259.12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38912628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11 216 386.10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73970515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"2.1.1"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152 912.67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05312123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"2.1.2"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268 088.15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3927157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М223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56 253.44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8113976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108 420.58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45365759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8 886 806.82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26216387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6 644 450.05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66967867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24 307.12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0392586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3 088 811.03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28872121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698 220.19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2025082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45 767 915.26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€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3218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902213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9"/>
            <a:ext cx="8208912" cy="504056"/>
          </a:xfrm>
          <a:prstGeom prst="rect">
            <a:avLst/>
          </a:prstGeom>
        </p:spPr>
        <p:txBody>
          <a:bodyPr wrap="square" rtlCol="0">
            <a:normAutofit fontScale="77500" lnSpcReduction="20000"/>
          </a:bodyPr>
          <a:lstStyle/>
          <a:p>
            <a:pPr algn="ctr"/>
            <a:r>
              <a:rPr lang="bg-BG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ПОДАДЕНИ И ОБРАБОТЕНИ ПРОЕКТИ НА БАЗА ДОГОВАРЯНЕ ПРСР 2014-2020 </a:t>
            </a:r>
            <a:endParaRPr lang="bg-BG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74" y="6525344"/>
            <a:ext cx="87796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Забележка: В договорените суми по Подмярка 4.1 „Инвестиции в земеделски стопанства“ са включени наддоговорените средства</a:t>
            </a:r>
            <a:r>
              <a:rPr lang="ru-RU" sz="800" dirty="0"/>
              <a:t> </a:t>
            </a:r>
            <a:endParaRPr lang="bg-BG" sz="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17779"/>
              </p:ext>
            </p:extLst>
          </p:nvPr>
        </p:nvGraphicFramePr>
        <p:xfrm>
          <a:off x="323530" y="620686"/>
          <a:ext cx="8668070" cy="5515435"/>
        </p:xfrm>
        <a:graphic>
          <a:graphicData uri="http://schemas.openxmlformats.org/drawingml/2006/table">
            <a:tbl>
              <a:tblPr/>
              <a:tblGrid>
                <a:gridCol w="866807">
                  <a:extLst>
                    <a:ext uri="{9D8B030D-6E8A-4147-A177-3AD203B41FA5}">
                      <a16:colId xmlns="" xmlns:a16="http://schemas.microsoft.com/office/drawing/2014/main" val="871595805"/>
                    </a:ext>
                  </a:extLst>
                </a:gridCol>
                <a:gridCol w="866807">
                  <a:extLst>
                    <a:ext uri="{9D8B030D-6E8A-4147-A177-3AD203B41FA5}">
                      <a16:colId xmlns="" xmlns:a16="http://schemas.microsoft.com/office/drawing/2014/main" val="2468825801"/>
                    </a:ext>
                  </a:extLst>
                </a:gridCol>
                <a:gridCol w="866807">
                  <a:extLst>
                    <a:ext uri="{9D8B030D-6E8A-4147-A177-3AD203B41FA5}">
                      <a16:colId xmlns="" xmlns:a16="http://schemas.microsoft.com/office/drawing/2014/main" val="488576111"/>
                    </a:ext>
                  </a:extLst>
                </a:gridCol>
                <a:gridCol w="866807">
                  <a:extLst>
                    <a:ext uri="{9D8B030D-6E8A-4147-A177-3AD203B41FA5}">
                      <a16:colId xmlns="" xmlns:a16="http://schemas.microsoft.com/office/drawing/2014/main" val="501929419"/>
                    </a:ext>
                  </a:extLst>
                </a:gridCol>
                <a:gridCol w="866807">
                  <a:extLst>
                    <a:ext uri="{9D8B030D-6E8A-4147-A177-3AD203B41FA5}">
                      <a16:colId xmlns="" xmlns:a16="http://schemas.microsoft.com/office/drawing/2014/main" val="2646991969"/>
                    </a:ext>
                  </a:extLst>
                </a:gridCol>
                <a:gridCol w="866807">
                  <a:extLst>
                    <a:ext uri="{9D8B030D-6E8A-4147-A177-3AD203B41FA5}">
                      <a16:colId xmlns="" xmlns:a16="http://schemas.microsoft.com/office/drawing/2014/main" val="3715862619"/>
                    </a:ext>
                  </a:extLst>
                </a:gridCol>
                <a:gridCol w="866807">
                  <a:extLst>
                    <a:ext uri="{9D8B030D-6E8A-4147-A177-3AD203B41FA5}">
                      <a16:colId xmlns="" xmlns:a16="http://schemas.microsoft.com/office/drawing/2014/main" val="2427848487"/>
                    </a:ext>
                  </a:extLst>
                </a:gridCol>
                <a:gridCol w="866807">
                  <a:extLst>
                    <a:ext uri="{9D8B030D-6E8A-4147-A177-3AD203B41FA5}">
                      <a16:colId xmlns="" xmlns:a16="http://schemas.microsoft.com/office/drawing/2014/main" val="1001217009"/>
                    </a:ext>
                  </a:extLst>
                </a:gridCol>
                <a:gridCol w="866807">
                  <a:extLst>
                    <a:ext uri="{9D8B030D-6E8A-4147-A177-3AD203B41FA5}">
                      <a16:colId xmlns="" xmlns:a16="http://schemas.microsoft.com/office/drawing/2014/main" val="1557445608"/>
                    </a:ext>
                  </a:extLst>
                </a:gridCol>
                <a:gridCol w="866807">
                  <a:extLst>
                    <a:ext uri="{9D8B030D-6E8A-4147-A177-3AD203B41FA5}">
                      <a16:colId xmlns="" xmlns:a16="http://schemas.microsoft.com/office/drawing/2014/main" val="1510899784"/>
                    </a:ext>
                  </a:extLst>
                </a:gridCol>
              </a:tblGrid>
              <a:tr h="15044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Мерки и подмерки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Постъпили заявления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Обработени заявления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4007669"/>
                  </a:ext>
                </a:extLst>
              </a:tr>
              <a:tr h="15044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Заявени разходи 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Заявена субсидия 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Заявени разходи 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Заявена субсидия 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Брой 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Одобрени разходи 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Одобрена субсидия 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98976989"/>
                  </a:ext>
                </a:extLst>
              </a:tr>
              <a:tr h="150442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4 – „Инвестиции в материални активи“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D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94063744"/>
                  </a:ext>
                </a:extLst>
              </a:tr>
              <a:tr h="5149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4.1 „Инвестиции в земеделски стопанства“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6288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2 383 639 049.31 €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1 348 784 720.32 €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6 082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2 169 120 332.73 €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1 212 451 328.38 €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1445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673 506 943.07 €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390 735 186.60 €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11085585"/>
                  </a:ext>
                </a:extLst>
              </a:tr>
              <a:tr h="7687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4.2 „Инвестиции в преработка/маркетинг на селскостопански продукти“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1190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1 571 838 590.59 €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780 618 602.15 €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405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519 290 533.89 €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258 002 072.49 €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353 355 000.63 €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175 290 159.37 €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26162972"/>
                  </a:ext>
                </a:extLst>
              </a:tr>
              <a:tr h="150442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6 - „Развитие на стопанството и стопанската дейност“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D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60314034"/>
                  </a:ext>
                </a:extLst>
              </a:tr>
              <a:tr h="5149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6.1 Стартова помощ за млади земеделски производители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4323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108 075 000.00 €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108 075 000.00 €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2 652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66 300 000.00 €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66 300 000.00 €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1286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32 150 000.00 €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32 150 000.00 €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36393054"/>
                  </a:ext>
                </a:extLst>
              </a:tr>
              <a:tr h="5149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6.3 „Стартова помощ за развитието на малки стопанства“(ТПП)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3815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57 225 000.00 €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57 225 000.00 €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2505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37 575 000.00 €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37 575 000.00 €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1942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29 130 000.00 €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29 130 000.00 €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73778113"/>
                  </a:ext>
                </a:extLst>
              </a:tr>
              <a:tr h="150442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7 - „Основни услуги и обновяване на селата в селските райони“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D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9581958"/>
                  </a:ext>
                </a:extLst>
              </a:tr>
              <a:tr h="102300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7.2. Инвестиции в създаването, подобряването или разширяването на всички видове малка по мащаби инфраструктура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1457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1 275 389 147.63 €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1 271 306 221.50 €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682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793 891 138.35 €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792 590 753.81 €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582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508 069 599.00 €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507 940 512.05 €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23260952"/>
                  </a:ext>
                </a:extLst>
              </a:tr>
              <a:tr h="127615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7.6. Проучвания и инвестиции, свързани с поддържане, възстановяване и на културното и природното наследство на селата.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107 246 331.65 €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107 246 331.65 €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37 109 982.72 €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37 117 953.29 €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25 778 552.93 €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25 786 523.50 €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45724"/>
                  </a:ext>
                </a:extLst>
              </a:tr>
              <a:tr h="150442"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 </a:t>
                      </a:r>
                    </a:p>
                  </a:txBody>
                  <a:tcPr marL="6325" marR="6325" marT="6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17421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5 503 413 119.18 € 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3 673 255 875.62 € 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12454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3 623 286 987.69 € 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2 404 037 107.97 € 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5610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1 621 990 095.64 € 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1 161 032 381.52 € </a:t>
                      </a:r>
                    </a:p>
                  </a:txBody>
                  <a:tcPr marL="6325" marR="6325" marT="6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0460111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8"/>
            <a:ext cx="8208912" cy="2062103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4.1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земеделски стопанства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мярка 4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материални активи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ПРСР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прием 2015 г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1.jpg"/>
          <p:cNvPicPr>
            <a:picLocks noChangeAspect="1"/>
          </p:cNvPicPr>
          <p:nvPr/>
        </p:nvPicPr>
        <p:blipFill>
          <a:blip r:embed="rId3" cstate="print">
            <a:lum bright="17000" contrast="-33000"/>
          </a:blip>
          <a:stretch>
            <a:fillRect/>
          </a:stretch>
        </p:blipFill>
        <p:spPr>
          <a:xfrm>
            <a:off x="755576" y="2492896"/>
            <a:ext cx="7480375" cy="4185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8396755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898939"/>
              </p:ext>
            </p:extLst>
          </p:nvPr>
        </p:nvGraphicFramePr>
        <p:xfrm>
          <a:off x="179512" y="1340765"/>
          <a:ext cx="8812087" cy="5112570"/>
        </p:xfrm>
        <a:graphic>
          <a:graphicData uri="http://schemas.openxmlformats.org/drawingml/2006/table">
            <a:tbl>
              <a:tblPr/>
              <a:tblGrid>
                <a:gridCol w="1565286">
                  <a:extLst>
                    <a:ext uri="{9D8B030D-6E8A-4147-A177-3AD203B41FA5}">
                      <a16:colId xmlns="" xmlns:a16="http://schemas.microsoft.com/office/drawing/2014/main" val="1258615903"/>
                    </a:ext>
                  </a:extLst>
                </a:gridCol>
                <a:gridCol w="294226">
                  <a:extLst>
                    <a:ext uri="{9D8B030D-6E8A-4147-A177-3AD203B41FA5}">
                      <a16:colId xmlns="" xmlns:a16="http://schemas.microsoft.com/office/drawing/2014/main" val="2176792086"/>
                    </a:ext>
                  </a:extLst>
                </a:gridCol>
                <a:gridCol w="944467">
                  <a:extLst>
                    <a:ext uri="{9D8B030D-6E8A-4147-A177-3AD203B41FA5}">
                      <a16:colId xmlns="" xmlns:a16="http://schemas.microsoft.com/office/drawing/2014/main" val="4009941449"/>
                    </a:ext>
                  </a:extLst>
                </a:gridCol>
                <a:gridCol w="917988">
                  <a:extLst>
                    <a:ext uri="{9D8B030D-6E8A-4147-A177-3AD203B41FA5}">
                      <a16:colId xmlns="" xmlns:a16="http://schemas.microsoft.com/office/drawing/2014/main" val="2764944955"/>
                    </a:ext>
                  </a:extLst>
                </a:gridCol>
                <a:gridCol w="294226">
                  <a:extLst>
                    <a:ext uri="{9D8B030D-6E8A-4147-A177-3AD203B41FA5}">
                      <a16:colId xmlns="" xmlns:a16="http://schemas.microsoft.com/office/drawing/2014/main" val="3757859246"/>
                    </a:ext>
                  </a:extLst>
                </a:gridCol>
                <a:gridCol w="944467">
                  <a:extLst>
                    <a:ext uri="{9D8B030D-6E8A-4147-A177-3AD203B41FA5}">
                      <a16:colId xmlns="" xmlns:a16="http://schemas.microsoft.com/office/drawing/2014/main" val="3545583480"/>
                    </a:ext>
                  </a:extLst>
                </a:gridCol>
                <a:gridCol w="988602">
                  <a:extLst>
                    <a:ext uri="{9D8B030D-6E8A-4147-A177-3AD203B41FA5}">
                      <a16:colId xmlns="" xmlns:a16="http://schemas.microsoft.com/office/drawing/2014/main" val="178523710"/>
                    </a:ext>
                  </a:extLst>
                </a:gridCol>
                <a:gridCol w="344245">
                  <a:extLst>
                    <a:ext uri="{9D8B030D-6E8A-4147-A177-3AD203B41FA5}">
                      <a16:colId xmlns="" xmlns:a16="http://schemas.microsoft.com/office/drawing/2014/main" val="2667230987"/>
                    </a:ext>
                  </a:extLst>
                </a:gridCol>
                <a:gridCol w="1195325">
                  <a:extLst>
                    <a:ext uri="{9D8B030D-6E8A-4147-A177-3AD203B41FA5}">
                      <a16:colId xmlns="" xmlns:a16="http://schemas.microsoft.com/office/drawing/2014/main" val="3673258440"/>
                    </a:ext>
                  </a:extLst>
                </a:gridCol>
                <a:gridCol w="1323255">
                  <a:extLst>
                    <a:ext uri="{9D8B030D-6E8A-4147-A177-3AD203B41FA5}">
                      <a16:colId xmlns="" xmlns:a16="http://schemas.microsoft.com/office/drawing/2014/main" val="1436408112"/>
                    </a:ext>
                  </a:extLst>
                </a:gridCol>
              </a:tblGrid>
              <a:tr h="52721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 съглсно текста на подмярка 4.1 от ПРСР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Анулирани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договори,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Неподписани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договори, Отхвърлени заявления, Оттеглени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заявления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95873717"/>
                  </a:ext>
                </a:extLst>
              </a:tr>
              <a:tr h="42462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за оценка включен в Наредба №9/21.03.2015 г.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Одобрени разходи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28317809"/>
                  </a:ext>
                </a:extLst>
              </a:tr>
              <a:tr h="45596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38974635"/>
                  </a:ext>
                </a:extLst>
              </a:tr>
              <a:tr h="68395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„плодове и зеленчуци”  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233 316 179.45 €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144 431 735.00 €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105 037 724.76 €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64 141 407.77 €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95 795 231.01 €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56 724 940.84 €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999857"/>
                  </a:ext>
                </a:extLst>
              </a:tr>
              <a:tr h="68395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298 449 857.08 €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172 945 486.93 €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118 977 562.32 €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70 998 437.95 €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155 685 680.77 €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85 473 687.58 €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89814741"/>
                  </a:ext>
                </a:extLst>
              </a:tr>
              <a:tr h="9119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„етерично - маслени и медицински култури”  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43 354 762.13 €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26 525 911.46 €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21 137 640.38 €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12 780 032.41 €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15 866 895.50 €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8 858 109.65 €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9329720"/>
                  </a:ext>
                </a:extLst>
              </a:tr>
              <a:tr h="68395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8 903 844.37 €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5 436 871.15 €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3 035 856.49 €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1 876 172.74 €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4 535 995.42 €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2 544 222.33 €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14438789"/>
                  </a:ext>
                </a:extLst>
              </a:tr>
              <a:tr h="45596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 - сектори извън посочените по - горе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515 629 531.28 €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280 852 455.64 €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44 101 393.20 €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25 437 388.75 €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458 909 625.11 €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246 540 971.54 €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69108465"/>
                  </a:ext>
                </a:extLst>
              </a:tr>
              <a:tr h="284984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1 099 654 174.30 €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630 192 460.19 €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290 177.15 €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233 439.62 €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730 793 427.81 €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400 141 931.94 €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8398308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801619"/>
              </p:ext>
            </p:extLst>
          </p:nvPr>
        </p:nvGraphicFramePr>
        <p:xfrm>
          <a:off x="1777243" y="524731"/>
          <a:ext cx="5616624" cy="744029"/>
        </p:xfrm>
        <a:graphic>
          <a:graphicData uri="http://schemas.openxmlformats.org/drawingml/2006/table">
            <a:tbl>
              <a:tblPr/>
              <a:tblGrid>
                <a:gridCol w="5616624">
                  <a:extLst>
                    <a:ext uri="{9D8B030D-6E8A-4147-A177-3AD203B41FA5}">
                      <a16:colId xmlns="" xmlns:a16="http://schemas.microsoft.com/office/drawing/2014/main" val="137021401"/>
                    </a:ext>
                  </a:extLst>
                </a:gridCol>
              </a:tblGrid>
              <a:tr h="5401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bg-BG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 - 2015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подмярка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„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Инвестиции в земеделски стопанства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53305129"/>
                  </a:ext>
                </a:extLst>
              </a:tr>
              <a:tr h="20389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214 306 560.01 €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52844225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42352" y="6597352"/>
            <a:ext cx="87796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Забележка: </a:t>
            </a:r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договорените суми по Подмярка 4.1 „Инвестиции в земеделски стопанства“ са включени наддоговорените средства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 „Инвестиции в земеделски стопанства“ от мярка 4 „Инвестиции в материални активи“ 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2015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8"/>
            <a:ext cx="8208912" cy="2062103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4.1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земеделски стопанства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мярка 4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материални активи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2016 г.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322751"/>
            <a:ext cx="7488832" cy="4274601"/>
          </a:xfrm>
          <a:prstGeom prst="rect">
            <a:avLst/>
          </a:prstGeo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120946"/>
              </p:ext>
            </p:extLst>
          </p:nvPr>
        </p:nvGraphicFramePr>
        <p:xfrm>
          <a:off x="1763688" y="528662"/>
          <a:ext cx="5616624" cy="884114"/>
        </p:xfrm>
        <a:graphic>
          <a:graphicData uri="http://schemas.openxmlformats.org/drawingml/2006/table">
            <a:tbl>
              <a:tblPr/>
              <a:tblGrid>
                <a:gridCol w="5616624">
                  <a:extLst>
                    <a:ext uri="{9D8B030D-6E8A-4147-A177-3AD203B41FA5}">
                      <a16:colId xmlns="" xmlns:a16="http://schemas.microsoft.com/office/drawing/2014/main" val="137021401"/>
                    </a:ext>
                  </a:extLst>
                </a:gridCol>
              </a:tblGrid>
              <a:tr h="664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bg-BG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 - 201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 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подмярка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„Инвестиции в земеделски стопанства“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53305129"/>
                  </a:ext>
                </a:extLst>
              </a:tr>
              <a:tr h="21971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237 000 000 € 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52844225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668232"/>
              </p:ext>
            </p:extLst>
          </p:nvPr>
        </p:nvGraphicFramePr>
        <p:xfrm>
          <a:off x="179512" y="1484784"/>
          <a:ext cx="8784977" cy="5256585"/>
        </p:xfrm>
        <a:graphic>
          <a:graphicData uri="http://schemas.openxmlformats.org/drawingml/2006/table">
            <a:tbl>
              <a:tblPr/>
              <a:tblGrid>
                <a:gridCol w="1513516">
                  <a:extLst>
                    <a:ext uri="{9D8B030D-6E8A-4147-A177-3AD203B41FA5}">
                      <a16:colId xmlns="" xmlns:a16="http://schemas.microsoft.com/office/drawing/2014/main" val="2748397374"/>
                    </a:ext>
                  </a:extLst>
                </a:gridCol>
                <a:gridCol w="368509">
                  <a:extLst>
                    <a:ext uri="{9D8B030D-6E8A-4147-A177-3AD203B41FA5}">
                      <a16:colId xmlns="" xmlns:a16="http://schemas.microsoft.com/office/drawing/2014/main" val="1974207415"/>
                    </a:ext>
                  </a:extLst>
                </a:gridCol>
                <a:gridCol w="1087237">
                  <a:extLst>
                    <a:ext uri="{9D8B030D-6E8A-4147-A177-3AD203B41FA5}">
                      <a16:colId xmlns="" xmlns:a16="http://schemas.microsoft.com/office/drawing/2014/main" val="4160843721"/>
                    </a:ext>
                  </a:extLst>
                </a:gridCol>
                <a:gridCol w="834272">
                  <a:extLst>
                    <a:ext uri="{9D8B030D-6E8A-4147-A177-3AD203B41FA5}">
                      <a16:colId xmlns="" xmlns:a16="http://schemas.microsoft.com/office/drawing/2014/main" val="2238261794"/>
                    </a:ext>
                  </a:extLst>
                </a:gridCol>
                <a:gridCol w="329025">
                  <a:extLst>
                    <a:ext uri="{9D8B030D-6E8A-4147-A177-3AD203B41FA5}">
                      <a16:colId xmlns="" xmlns:a16="http://schemas.microsoft.com/office/drawing/2014/main" val="3188265454"/>
                    </a:ext>
                  </a:extLst>
                </a:gridCol>
                <a:gridCol w="960755">
                  <a:extLst>
                    <a:ext uri="{9D8B030D-6E8A-4147-A177-3AD203B41FA5}">
                      <a16:colId xmlns="" xmlns:a16="http://schemas.microsoft.com/office/drawing/2014/main" val="2972087650"/>
                    </a:ext>
                  </a:extLst>
                </a:gridCol>
                <a:gridCol w="960755">
                  <a:extLst>
                    <a:ext uri="{9D8B030D-6E8A-4147-A177-3AD203B41FA5}">
                      <a16:colId xmlns="" xmlns:a16="http://schemas.microsoft.com/office/drawing/2014/main" val="809414464"/>
                    </a:ext>
                  </a:extLst>
                </a:gridCol>
                <a:gridCol w="345476">
                  <a:extLst>
                    <a:ext uri="{9D8B030D-6E8A-4147-A177-3AD203B41FA5}">
                      <a16:colId xmlns="" xmlns:a16="http://schemas.microsoft.com/office/drawing/2014/main" val="3899749744"/>
                    </a:ext>
                  </a:extLst>
                </a:gridCol>
                <a:gridCol w="1250296">
                  <a:extLst>
                    <a:ext uri="{9D8B030D-6E8A-4147-A177-3AD203B41FA5}">
                      <a16:colId xmlns="" xmlns:a16="http://schemas.microsoft.com/office/drawing/2014/main" val="4186692830"/>
                    </a:ext>
                  </a:extLst>
                </a:gridCol>
                <a:gridCol w="1135136">
                  <a:extLst>
                    <a:ext uri="{9D8B030D-6E8A-4147-A177-3AD203B41FA5}">
                      <a16:colId xmlns="" xmlns:a16="http://schemas.microsoft.com/office/drawing/2014/main" val="1974503433"/>
                    </a:ext>
                  </a:extLst>
                </a:gridCol>
              </a:tblGrid>
              <a:tr h="60075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 съглсно текста на подмярка 4.1 от ПРСР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Анулирани договори, Неподписани договори, Отхвърлени заявления, Оттеглени заявления, Одобрени преди сключване на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процес на разглеждане. Спрени със заповед за спиране.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14559061"/>
                  </a:ext>
                </a:extLst>
              </a:tr>
              <a:tr h="60075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за оценка включен в Наредба №9/21.03.2015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95063392"/>
                  </a:ext>
                </a:extLst>
              </a:tr>
              <a:tr h="40050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84260496"/>
                  </a:ext>
                </a:extLst>
              </a:tr>
              <a:tr h="8010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„плодове и зеленчуци”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491 015 072.71 €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280 339 273.74 €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167 379 517.61 €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94 815 197.59 €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360 257 378.59 €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198 933 087.03 €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14485435"/>
                  </a:ext>
                </a:extLst>
              </a:tr>
              <a:tr h="6007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496 962 851.15 €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276 456 349.40 €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191 044 834.55 €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107 696 254.38 €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333 803 020.20 €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184 563 756.83 €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8636972"/>
                  </a:ext>
                </a:extLst>
              </a:tr>
              <a:tr h="100125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„етерично - маслени и медицински култури”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74 421 285.43 €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41 399 795.83 €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16 175 040.83 €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9 304 617.35 €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76 323 054.05 €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42 145 370.66 €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58416623"/>
                  </a:ext>
                </a:extLst>
              </a:tr>
              <a:tr h="6007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14 370 509.60 €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8 312 356.72 €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2 010 957.13 €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1 178 347.61 €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13 505 725.61 €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7 457 822.79 €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77905905"/>
                  </a:ext>
                </a:extLst>
              </a:tr>
              <a:tr h="4005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 - сектори извън посочените по - горе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298 163 121.87 €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158 607 367.41 €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4 606 415.81 €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2 507 330.05 €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226 456 469.02 €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125 048 610.07 €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87108989"/>
                  </a:ext>
                </a:extLst>
              </a:tr>
              <a:tr h="250314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1 374 932 840.76 €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765 115 143.11 €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381 216 765.92 €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215 501 746.98 €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1 010 345 647.47 €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558 148 647.38 €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97776278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 „Инвестиции в земеделски стопанства“ от мярка 4 „Инвестиции в материални активи“ 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2016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76071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Custom 20">
      <a:dk1>
        <a:srgbClr val="E4F4DF"/>
      </a:dk1>
      <a:lt1>
        <a:sysClr val="window" lastClr="FFFFFF"/>
      </a:lt1>
      <a:dk2>
        <a:srgbClr val="D8D8D8"/>
      </a:dk2>
      <a:lt2>
        <a:srgbClr val="E4F4DF"/>
      </a:lt2>
      <a:accent1>
        <a:srgbClr val="E4F4DF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5953</TotalTime>
  <Words>4251</Words>
  <Application>Microsoft Office PowerPoint</Application>
  <PresentationFormat>On-screen Show (4:3)</PresentationFormat>
  <Paragraphs>936</Paragraphs>
  <Slides>35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Trek</vt:lpstr>
      <vt:lpstr>PowerPoint Presentation</vt:lpstr>
      <vt:lpstr>PowerPoint Presentation</vt:lpstr>
      <vt:lpstr>УСВОЯВАНЕ НА ПРСР 2014-2020 ПО МЕРКИ КЪМ 05.06.2019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gerganaep</dc:creator>
  <cp:lastModifiedBy>Snezhana Grigorova</cp:lastModifiedBy>
  <cp:revision>521</cp:revision>
  <cp:lastPrinted>2017-12-21T15:46:03Z</cp:lastPrinted>
  <dcterms:created xsi:type="dcterms:W3CDTF">2016-08-10T06:42:10Z</dcterms:created>
  <dcterms:modified xsi:type="dcterms:W3CDTF">2019-06-14T06:23:08Z</dcterms:modified>
</cp:coreProperties>
</file>