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9" r:id="rId2"/>
    <p:sldId id="367" r:id="rId3"/>
    <p:sldId id="360" r:id="rId4"/>
    <p:sldId id="364" r:id="rId5"/>
    <p:sldId id="315" r:id="rId6"/>
    <p:sldId id="317" r:id="rId7"/>
    <p:sldId id="324" r:id="rId8"/>
    <p:sldId id="327" r:id="rId9"/>
    <p:sldId id="330" r:id="rId10"/>
    <p:sldId id="361" r:id="rId11"/>
    <p:sldId id="365" r:id="rId12"/>
    <p:sldId id="332" r:id="rId13"/>
    <p:sldId id="338" r:id="rId14"/>
    <p:sldId id="366" r:id="rId15"/>
    <p:sldId id="339" r:id="rId16"/>
    <p:sldId id="340" r:id="rId17"/>
    <p:sldId id="342" r:id="rId18"/>
    <p:sldId id="349" r:id="rId19"/>
    <p:sldId id="362" r:id="rId20"/>
    <p:sldId id="363" r:id="rId21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thmayr, Julia (ToBRU)" initials="RJ(" lastIdx="1" clrIdx="0">
    <p:extLst/>
  </p:cmAuthor>
  <p:cmAuthor id="2" name="Raithmayr, Julia (ToBRU)" initials="RJ( [2]" lastIdx="1" clrIdx="1">
    <p:extLst/>
  </p:cmAuthor>
  <p:cmAuthor id="3" name="Raithmayr, Julia (ToBRU)" initials="RJ( [3]" lastIdx="1" clrIdx="2">
    <p:extLst/>
  </p:cmAuthor>
  <p:cmAuthor id="4" name="Raithmayr, Julia (ToBRU)" initials="RJ( [4]" lastIdx="1" clrIdx="3">
    <p:extLst/>
  </p:cmAuthor>
  <p:cmAuthor id="5" name="Raithmayr, Julia (ToBRU)" initials="RJ( [5]" lastIdx="1" clrIdx="4">
    <p:extLst/>
  </p:cmAuthor>
  <p:cmAuthor id="6" name="Raithmayr, Julia (ToBRU)" initials="RJ( [6]" lastIdx="1" clrIdx="5">
    <p:extLst/>
  </p:cmAuthor>
  <p:cmAuthor id="7" name="Raithmayr, Julia (ToBRU)" initials="RJ( [7]" lastIdx="1" clrIdx="6">
    <p:extLst/>
  </p:cmAuthor>
  <p:cmAuthor id="8" name="Raithmayr, Julia (ToBRU)" initials="RJ( [8]" lastIdx="1" clrIdx="7">
    <p:extLst/>
  </p:cmAuthor>
  <p:cmAuthor id="9" name="Raithmayr, Julia (ToBRU)" initials="RJ( [9]" lastIdx="1" clrIdx="8">
    <p:extLst/>
  </p:cmAuthor>
  <p:cmAuthor id="10" name="Raithmayr, Julia (ToBRU)" initials="RJ( [10]" lastIdx="1" clrIdx="9">
    <p:extLst/>
  </p:cmAuthor>
  <p:cmAuthor id="11" name="Raithmayr, Julia (ToBRU)" initials="RJ( [11]" lastIdx="1" clrIdx="10">
    <p:extLst/>
  </p:cmAuthor>
  <p:cmAuthor id="12" name="Raithmayr, Julia (ToBRU)" initials="RJ( [12]" lastIdx="1" clrIdx="11">
    <p:extLst/>
  </p:cmAuthor>
  <p:cmAuthor id="13" name="BACCI Chiara (MARE)" initials="BC" lastIdx="30" clrIdx="12"/>
  <p:cmAuthor id="14" name="Monaco, Davide (ToBRU)" initials="MD(" lastIdx="16" clrIdx="13">
    <p:extLst/>
  </p:cmAuthor>
  <p:cmAuthor id="15" name="Monaco, Davide (ToBRU)" initials="MD( [2]" lastIdx="1" clrIdx="14">
    <p:extLst/>
  </p:cmAuthor>
  <p:cmAuthor id="16" name="Monaco, Davide (ToBRU)" initials="MD( [3]" lastIdx="1" clrIdx="15">
    <p:extLst/>
  </p:cmAuthor>
  <p:cmAuthor id="17" name="Monaco, Davide (ToBRU)" initials="MD( [4]" lastIdx="1" clrIdx="16">
    <p:extLst/>
  </p:cmAuthor>
  <p:cmAuthor id="18" name="Monaco, Davide (ToBRU)" initials="MD( [5]" lastIdx="1" clrIdx="17">
    <p:extLst/>
  </p:cmAuthor>
  <p:cmAuthor id="19" name="Monaco, Davide (ToBRU)" initials="MD( [6]" lastIdx="1" clrIdx="18">
    <p:extLst/>
  </p:cmAuthor>
  <p:cmAuthor id="20" name="Monaco, Davide (ToBRU)" initials="MD( [7]" lastIdx="1" clrIdx="19">
    <p:extLst/>
  </p:cmAuthor>
  <p:cmAuthor id="21" name="Monaco, Davide (ToBRU)" initials="MD( [8]" lastIdx="1" clrIdx="20">
    <p:extLst/>
  </p:cmAuthor>
  <p:cmAuthor id="22" name="Monaco, Davide (ToBRU)" initials="MD( [9]" lastIdx="1" clrIdx="21">
    <p:extLst/>
  </p:cmAuthor>
  <p:cmAuthor id="23" name="Monaco, Davide (ToBRU)" initials="MD( [10]" lastIdx="1" clrIdx="22">
    <p:extLst/>
  </p:cmAuthor>
  <p:cmAuthor id="24" name="Monaco, Davide (ToBRU)" initials="MD( [11]" lastIdx="1" clrIdx="23">
    <p:extLst/>
  </p:cmAuthor>
  <p:cmAuthor id="25" name="Monaco, Davide (ToBRU)" initials="MD( [12]" lastIdx="1" clrIdx="24">
    <p:extLst/>
  </p:cmAuthor>
  <p:cmAuthor id="26" name="Monaco, Davide (ToBRU)" initials="MD( [13]" lastIdx="1" clrIdx="25">
    <p:extLst/>
  </p:cmAuthor>
  <p:cmAuthor id="27" name="Monaco, Davide (ToBRU)" initials="MD( [14]" lastIdx="1" clrIdx="26">
    <p:extLst/>
  </p:cmAuthor>
  <p:cmAuthor id="28" name="Monaco, Davide (ToBRU)" initials="MD( [15]" lastIdx="1" clrIdx="27">
    <p:extLst/>
  </p:cmAuthor>
  <p:cmAuthor id="29" name="Monaco, Davide (ToBRU)" initials="MD( [16]" lastIdx="1" clrIdx="28">
    <p:extLst/>
  </p:cmAuthor>
  <p:cmAuthor id="30" name="Monaco, Davide (ToBRU)" initials="MD( [17]" lastIdx="1" clrIdx="29">
    <p:extLst/>
  </p:cmAuthor>
  <p:cmAuthor id="31" name="Monaco, Davide (ToBRU)" initials="MD( [18]" lastIdx="1" clrIdx="30">
    <p:extLst/>
  </p:cmAuthor>
  <p:cmAuthor id="32" name="Monaco, Davide (ToBRU)" initials="MD( [19]" lastIdx="1" clrIdx="31">
    <p:extLst/>
  </p:cmAuthor>
  <p:cmAuthor id="33" name="Monaco, Davide (ToBRU)" initials="MD( [20]" lastIdx="1" clrIdx="32">
    <p:extLst/>
  </p:cmAuthor>
  <p:cmAuthor id="34" name="Monaco, Davide (ToBRU)" initials="MD( [21]" lastIdx="1" clrIdx="3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0F5494"/>
    <a:srgbClr val="737373"/>
    <a:srgbClr val="FF0066"/>
    <a:srgbClr val="0099FF"/>
    <a:srgbClr val="66CCFF"/>
    <a:srgbClr val="CCECFF"/>
    <a:srgbClr val="BDDEFF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4" autoAdjust="0"/>
    <p:restoredTop sz="78598" autoAdjust="0"/>
  </p:normalViewPr>
  <p:slideViewPr>
    <p:cSldViewPr>
      <p:cViewPr varScale="1">
        <p:scale>
          <a:sx n="45" d="100"/>
          <a:sy n="45" d="100"/>
        </p:scale>
        <p:origin x="1253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BG!$B$1</c:f>
              <c:strCache>
                <c:ptCount val="1"/>
                <c:pt idx="0">
                  <c:v>EU28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BG!$A$2:$A$12</c:f>
              <c:strCache>
                <c:ptCount val="11"/>
                <c:pt idx="0">
                  <c:v>Don't know</c:v>
                </c:pt>
                <c:pt idx="1">
                  <c:v>Other reason</c:v>
                </c:pt>
                <c:pt idx="2">
                  <c:v>No specific reason</c:v>
                </c:pt>
                <c:pt idx="3">
                  <c:v>They are less expensive than other food</c:v>
                </c:pt>
                <c:pt idx="4">
                  <c:v>They are products for special occasions</c:v>
                </c:pt>
                <c:pt idx="5">
                  <c:v>They are quick to prepare</c:v>
                </c:pt>
                <c:pt idx="6">
                  <c:v>They are easy to prepare</c:v>
                </c:pt>
                <c:pt idx="7">
                  <c:v>They are easy to digest</c:v>
                </c:pt>
                <c:pt idx="8">
                  <c:v>They contain little fat</c:v>
                </c:pt>
                <c:pt idx="9">
                  <c:v>They taste good</c:v>
                </c:pt>
                <c:pt idx="10">
                  <c:v>They are healthy</c:v>
                </c:pt>
              </c:strCache>
            </c:strRef>
          </c:cat>
          <c:val>
            <c:numRef>
              <c:f>BG!$B$2:$B$12</c:f>
              <c:numCache>
                <c:formatCode>0%</c:formatCode>
                <c:ptCount val="11"/>
                <c:pt idx="0">
                  <c:v>0.01</c:v>
                </c:pt>
                <c:pt idx="1">
                  <c:v>0.02</c:v>
                </c:pt>
                <c:pt idx="2">
                  <c:v>0.02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0.15</c:v>
                </c:pt>
                <c:pt idx="6">
                  <c:v>0.18</c:v>
                </c:pt>
                <c:pt idx="7">
                  <c:v>0.19</c:v>
                </c:pt>
                <c:pt idx="8">
                  <c:v>0.28999999999999998</c:v>
                </c:pt>
                <c:pt idx="9">
                  <c:v>0.59</c:v>
                </c:pt>
                <c:pt idx="1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1-49F4-89A3-22A3068CB30E}"/>
            </c:ext>
          </c:extLst>
        </c:ser>
        <c:ser>
          <c:idx val="1"/>
          <c:order val="1"/>
          <c:tx>
            <c:strRef>
              <c:f>BG!$C$1</c:f>
              <c:strCache>
                <c:ptCount val="1"/>
                <c:pt idx="0">
                  <c:v>BG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BG!$A$2:$A$12</c:f>
              <c:strCache>
                <c:ptCount val="11"/>
                <c:pt idx="0">
                  <c:v>Don't know</c:v>
                </c:pt>
                <c:pt idx="1">
                  <c:v>Other reason</c:v>
                </c:pt>
                <c:pt idx="2">
                  <c:v>No specific reason</c:v>
                </c:pt>
                <c:pt idx="3">
                  <c:v>They are less expensive than other food</c:v>
                </c:pt>
                <c:pt idx="4">
                  <c:v>They are products for special occasions</c:v>
                </c:pt>
                <c:pt idx="5">
                  <c:v>They are quick to prepare</c:v>
                </c:pt>
                <c:pt idx="6">
                  <c:v>They are easy to prepare</c:v>
                </c:pt>
                <c:pt idx="7">
                  <c:v>They are easy to digest</c:v>
                </c:pt>
                <c:pt idx="8">
                  <c:v>They contain little fat</c:v>
                </c:pt>
                <c:pt idx="9">
                  <c:v>They taste good</c:v>
                </c:pt>
                <c:pt idx="10">
                  <c:v>They are healthy</c:v>
                </c:pt>
              </c:strCache>
            </c:strRef>
          </c:cat>
          <c:val>
            <c:numRef>
              <c:f>BG!$C$2:$C$12</c:f>
              <c:numCache>
                <c:formatCode>0%</c:formatCode>
                <c:ptCount val="11"/>
                <c:pt idx="0">
                  <c:v>0.03</c:v>
                </c:pt>
                <c:pt idx="1">
                  <c:v>0.01</c:v>
                </c:pt>
                <c:pt idx="2">
                  <c:v>0.03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0.17</c:v>
                </c:pt>
                <c:pt idx="6">
                  <c:v>0.17</c:v>
                </c:pt>
                <c:pt idx="7">
                  <c:v>0.23</c:v>
                </c:pt>
                <c:pt idx="8">
                  <c:v>0.26</c:v>
                </c:pt>
                <c:pt idx="9">
                  <c:v>0.56000000000000005</c:v>
                </c:pt>
                <c:pt idx="1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61-49F4-89A3-22A3068CB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719552"/>
        <c:axId val="555713320"/>
      </c:barChart>
      <c:catAx>
        <c:axId val="55571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5713320"/>
        <c:crosses val="autoZero"/>
        <c:auto val="1"/>
        <c:lblAlgn val="ctr"/>
        <c:lblOffset val="100"/>
        <c:noMultiLvlLbl val="0"/>
      </c:catAx>
      <c:valAx>
        <c:axId val="555713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571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BG!$B$14</c:f>
              <c:strCache>
                <c:ptCount val="1"/>
                <c:pt idx="0">
                  <c:v>EU28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BG!$A$15:$A$26</c:f>
              <c:strCache>
                <c:ptCount val="12"/>
                <c:pt idx="0">
                  <c:v>Don't know</c:v>
                </c:pt>
                <c:pt idx="1">
                  <c:v>There is no or very little availability in your area</c:v>
                </c:pt>
                <c:pt idx="2">
                  <c:v>Other</c:v>
                </c:pt>
                <c:pt idx="3">
                  <c:v>None </c:v>
                </c:pt>
                <c:pt idx="4">
                  <c:v>You have environmental concerns and think it is better not to eat these products</c:v>
                </c:pt>
                <c:pt idx="5">
                  <c:v>They are too difficult to prepare or eat</c:v>
                </c:pt>
                <c:pt idx="6">
                  <c:v>Fish deteriorate quickly</c:v>
                </c:pt>
                <c:pt idx="7">
                  <c:v>Because of health concerns</c:v>
                </c:pt>
                <c:pt idx="8">
                  <c:v>They are too expensive</c:v>
                </c:pt>
                <c:pt idx="9">
                  <c:v>You are not used to these products</c:v>
                </c:pt>
                <c:pt idx="10">
                  <c:v>You are vegetarian or vegan</c:v>
                </c:pt>
                <c:pt idx="11">
                  <c:v>You do not like the taste, the smell or the appearance of these products</c:v>
                </c:pt>
              </c:strCache>
            </c:strRef>
          </c:cat>
          <c:val>
            <c:numRef>
              <c:f>BG!$B$15:$B$26</c:f>
              <c:numCache>
                <c:formatCode>0%</c:formatCode>
                <c:ptCount val="12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0.12</c:v>
                </c:pt>
                <c:pt idx="8">
                  <c:v>0.16</c:v>
                </c:pt>
                <c:pt idx="9">
                  <c:v>0.16</c:v>
                </c:pt>
                <c:pt idx="10">
                  <c:v>0.16</c:v>
                </c:pt>
                <c:pt idx="1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2-4EA1-B8F0-99545109BE73}"/>
            </c:ext>
          </c:extLst>
        </c:ser>
        <c:ser>
          <c:idx val="1"/>
          <c:order val="1"/>
          <c:tx>
            <c:strRef>
              <c:f>BG!$C$14</c:f>
              <c:strCache>
                <c:ptCount val="1"/>
                <c:pt idx="0">
                  <c:v>BG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BG!$A$15:$A$26</c:f>
              <c:strCache>
                <c:ptCount val="12"/>
                <c:pt idx="0">
                  <c:v>Don't know</c:v>
                </c:pt>
                <c:pt idx="1">
                  <c:v>There is no or very little availability in your area</c:v>
                </c:pt>
                <c:pt idx="2">
                  <c:v>Other</c:v>
                </c:pt>
                <c:pt idx="3">
                  <c:v>None </c:v>
                </c:pt>
                <c:pt idx="4">
                  <c:v>You have environmental concerns and think it is better not to eat these products</c:v>
                </c:pt>
                <c:pt idx="5">
                  <c:v>They are too difficult to prepare or eat</c:v>
                </c:pt>
                <c:pt idx="6">
                  <c:v>Fish deteriorate quickly</c:v>
                </c:pt>
                <c:pt idx="7">
                  <c:v>Because of health concerns</c:v>
                </c:pt>
                <c:pt idx="8">
                  <c:v>They are too expensive</c:v>
                </c:pt>
                <c:pt idx="9">
                  <c:v>You are not used to these products</c:v>
                </c:pt>
                <c:pt idx="10">
                  <c:v>You are vegetarian or vegan</c:v>
                </c:pt>
                <c:pt idx="11">
                  <c:v>You do not like the taste, the smell or the appearance of these products</c:v>
                </c:pt>
              </c:strCache>
            </c:strRef>
          </c:cat>
          <c:val>
            <c:numRef>
              <c:f>BG!$C$15:$C$26</c:f>
              <c:numCache>
                <c:formatCode>0%</c:formatCode>
                <c:ptCount val="12"/>
                <c:pt idx="0">
                  <c:v>0.03</c:v>
                </c:pt>
                <c:pt idx="1">
                  <c:v>0.02</c:v>
                </c:pt>
                <c:pt idx="2">
                  <c:v>0.03</c:v>
                </c:pt>
                <c:pt idx="3">
                  <c:v>0.02</c:v>
                </c:pt>
                <c:pt idx="4">
                  <c:v>0.09</c:v>
                </c:pt>
                <c:pt idx="5">
                  <c:v>0.08</c:v>
                </c:pt>
                <c:pt idx="6">
                  <c:v>0.03</c:v>
                </c:pt>
                <c:pt idx="7">
                  <c:v>0.15</c:v>
                </c:pt>
                <c:pt idx="8">
                  <c:v>0.25</c:v>
                </c:pt>
                <c:pt idx="9">
                  <c:v>0.21</c:v>
                </c:pt>
                <c:pt idx="10">
                  <c:v>7.0000000000000007E-2</c:v>
                </c:pt>
                <c:pt idx="1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2-4EA1-B8F0-99545109B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7696344"/>
        <c:axId val="677697328"/>
      </c:barChart>
      <c:catAx>
        <c:axId val="677696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7697328"/>
        <c:crosses val="autoZero"/>
        <c:auto val="1"/>
        <c:lblAlgn val="ctr"/>
        <c:lblOffset val="100"/>
        <c:noMultiLvlLbl val="0"/>
      </c:catAx>
      <c:valAx>
        <c:axId val="677697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769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74B13B7-E95F-A541-A556-90E9D6A75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58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9C88192-1B78-0741-895F-1AB1CBDC84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84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88192-1B78-0741-895F-1AB1CBDC843A}" type="slidenum">
              <a:rPr lang="en-GB" smtClean="0"/>
              <a:pPr>
                <a:defRPr/>
              </a:pPr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854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5D7FA429-68C7-3E40-91F3-FAFBA04C6D9D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9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75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5D7FA429-68C7-3E40-91F3-FAFBA04C6D9D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75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9DB7696E-58F8-A64B-8399-1D5A1FE0042F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A65AC02D-F2C6-8A4D-A9CE-50AA14588696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12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23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 smtClean="0"/>
              <a:t>In</a:t>
            </a:r>
            <a:endParaRPr lang="en-US" altLang="en-US" baseline="0" dirty="0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A65AC02D-F2C6-8A4D-A9CE-50AA14588696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23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4138635D-A6B7-CB4C-9E08-4433336C9352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01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8E5A76A6-9441-A14E-85C3-B0E20E556763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01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37B6DF63-6ADE-3747-8F51-2CAD3333386D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16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10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A0E7E406-A89C-EB4F-BCAE-6F6945C890A9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17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02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D1CDDA02-09EA-E84B-A189-C27941E25064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18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4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67D0E178-EA9E-AD45-A718-6CF7B145F181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52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AB7D1A3F-9BF5-6F47-96DB-0E7392B0B699}" type="slidenum">
              <a:rPr lang="en-GB" altLang="en-US" sz="1200" b="0">
                <a:solidFill>
                  <a:srgbClr val="000000"/>
                </a:solidFill>
                <a:latin typeface="Arial" charset="0"/>
              </a:rPr>
              <a:pPr/>
              <a:t>19</a:t>
            </a:fld>
            <a:endParaRPr lang="en-GB" alt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8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873" indent="-285721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2883" indent="-228577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036" indent="-228577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189" indent="-228577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343" indent="-22857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496" indent="-22857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8649" indent="-22857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5802" indent="-22857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0A3097D3-3D27-6B4F-8C36-D64F1852D3D2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9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60362B32-367B-B745-A3C9-636D3845ABD1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4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60362B32-367B-B745-A3C9-636D3845ABD1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4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32E80712-578A-BE4D-B46E-A53195F33D44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6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baseline="0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DC50F498-575B-A34F-BC92-80E912D32512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C2EF70A1-18D7-5D44-A7D3-83763A6246F2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4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baseline="0" dirty="0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EC18C65E-1D45-9047-9755-443899D6458C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3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FFC000"/>
          </a:solidFill>
          <a:ln w="73025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 defTabSz="45720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 defTabSz="4572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 defTabSz="4572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 defTabSz="4572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719E21-E04F-084A-BAE2-49525F230E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95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89B09-DCDF-F84E-BF2C-073A800606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9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1ED3-F076-1545-895E-7A9F7AFA3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FEEECE4-81C6-4ACD-BC8F-60AF9B513C1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642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161E994-91D2-F44B-A1FF-EB66C11231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7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6FCF-9D7D-C44E-8087-33EB496D57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9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69E0-785A-8740-975A-5C8CDF660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3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F319-C20D-4E46-BA3E-1656675F31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5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1038-F116-924C-AE5C-444F9C9B52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5ECF-6F74-7747-98E1-D76F1F533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7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ED36-0DB5-2A42-9386-19C91D20C3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7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607A7-CA6C-DE4F-9077-77D66B1C2D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0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Lorem ipsum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Et dolor fragum</a:t>
            </a:r>
            <a:endParaRPr lang="en-GB" altLang="en-US"/>
          </a:p>
          <a:p>
            <a:pPr lvl="1"/>
            <a:r>
              <a:rPr lang="en-GB" altLang="en-US"/>
              <a:t>Et dolor fragum</a:t>
            </a:r>
          </a:p>
          <a:p>
            <a:pPr lvl="2"/>
            <a:r>
              <a:rPr lang="en-GB" altLang="en-US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E3524B2-147B-4E4E-AD76-6CBCB64E1B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commfrontoffice/publicopinion/index.cfm/survey/getsurveydetail/instruments/special/surveyky/220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184153" y="3068960"/>
            <a:ext cx="46799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kern="0" dirty="0" smtClean="0">
                <a:solidFill>
                  <a:srgbClr val="FFCC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EU consumer habits regarding fishery and aquaculture products</a:t>
            </a:r>
            <a:endParaRPr lang="en-GB" altLang="en-US" kern="0" dirty="0">
              <a:solidFill>
                <a:srgbClr val="FFCC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86370" y="380026"/>
            <a:ext cx="878872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Consumers know that FAPs are healthy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70659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0" name="TextBox 7"/>
          <p:cNvSpPr txBox="1">
            <a:spLocks noChangeArrowheads="1"/>
          </p:cNvSpPr>
          <p:nvPr/>
        </p:nvSpPr>
        <p:spPr bwMode="auto">
          <a:xfrm>
            <a:off x="2636515" y="5625598"/>
            <a:ext cx="388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respondents who buy and/or eat fishery or aquaculture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products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24936"/>
              </p:ext>
            </p:extLst>
          </p:nvPr>
        </p:nvGraphicFramePr>
        <p:xfrm>
          <a:off x="1187624" y="1700808"/>
          <a:ext cx="6840760" cy="3924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56432" y="1094522"/>
            <a:ext cx="75608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QB9 In your opinion, what are the main reasons for buying or eating fishery and aquaculture products? </a:t>
            </a:r>
            <a:endParaRPr lang="fr-BE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7504" y="260648"/>
            <a:ext cx="8788722" cy="38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Why not eat FAPs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70659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0" name="TextBox 7"/>
          <p:cNvSpPr txBox="1">
            <a:spLocks noChangeArrowheads="1"/>
          </p:cNvSpPr>
          <p:nvPr/>
        </p:nvSpPr>
        <p:spPr bwMode="auto">
          <a:xfrm>
            <a:off x="2636515" y="5502487"/>
            <a:ext cx="388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respondents who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never </a:t>
            </a: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eat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any fishery </a:t>
            </a: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or aquaculture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products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907570"/>
              </p:ext>
            </p:extLst>
          </p:nvPr>
        </p:nvGraphicFramePr>
        <p:xfrm>
          <a:off x="899592" y="1628801"/>
          <a:ext cx="7488832" cy="3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251520" y="721809"/>
            <a:ext cx="86447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QB2 Which of the following are the main reasons why you never or almost never eat fishery or aquaculture products</a:t>
            </a:r>
            <a:r>
              <a:rPr lang="en-US" sz="1300" b="0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51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656707-E9A1-3247-9858-ADD93231D65C}" type="slidenum">
              <a:rPr lang="en-GB" altLang="en-US" sz="1400" i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en-US" sz="1400" i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713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Would you buy more if…?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66563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Rectangle 39"/>
          <p:cNvSpPr/>
          <p:nvPr/>
        </p:nvSpPr>
        <p:spPr>
          <a:xfrm>
            <a:off x="5856459" y="5912978"/>
            <a:ext cx="36646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66</a:t>
            </a:r>
            <a:endParaRPr lang="en-GB" sz="5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10549" y="5913046"/>
            <a:ext cx="30175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BG</a:t>
            </a:r>
            <a:endParaRPr lang="en-GB" sz="5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1" y="1082104"/>
            <a:ext cx="4822742" cy="3335799"/>
            <a:chOff x="971600" y="1484784"/>
            <a:chExt cx="7350098" cy="433773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2423" y="3695502"/>
              <a:ext cx="2153962" cy="204443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812" y="2060848"/>
              <a:ext cx="4318738" cy="85048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130" y="1484784"/>
              <a:ext cx="4030102" cy="595438"/>
            </a:xfrm>
            <a:prstGeom prst="rect">
              <a:avLst/>
            </a:prstGeom>
          </p:spPr>
        </p:pic>
        <p:sp>
          <p:nvSpPr>
            <p:cNvPr id="46" name="Right Bracket 45"/>
            <p:cNvSpPr/>
            <p:nvPr/>
          </p:nvSpPr>
          <p:spPr bwMode="auto">
            <a:xfrm rot="16200000">
              <a:off x="4797940" y="1844356"/>
              <a:ext cx="268201" cy="3168351"/>
            </a:xfrm>
            <a:prstGeom prst="rightBracket">
              <a:avLst/>
            </a:prstGeom>
            <a:noFill/>
            <a:ln w="19050" cap="flat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Line Callout 1 46"/>
            <p:cNvSpPr/>
            <p:nvPr/>
          </p:nvSpPr>
          <p:spPr>
            <a:xfrm>
              <a:off x="4788024" y="2255709"/>
              <a:ext cx="1007414" cy="413662"/>
            </a:xfrm>
            <a:prstGeom prst="borderCallout1">
              <a:avLst>
                <a:gd name="adj1" fmla="val 98025"/>
                <a:gd name="adj2" fmla="val 45092"/>
                <a:gd name="adj3" fmla="val 247830"/>
                <a:gd name="adj4" fmla="val 44942"/>
              </a:avLst>
            </a:prstGeom>
            <a:solidFill>
              <a:srgbClr val="133176">
                <a:alpha val="10000"/>
              </a:srgbClr>
            </a:solidFill>
            <a:ln w="12700"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971600" y="3717032"/>
              <a:ext cx="863885" cy="2105487"/>
              <a:chOff x="1708297" y="3645024"/>
              <a:chExt cx="863885" cy="1736447"/>
            </a:xfrm>
          </p:grpSpPr>
          <p:sp>
            <p:nvSpPr>
              <p:cNvPr id="49" name="Down Arrow 48"/>
              <p:cNvSpPr/>
              <p:nvPr/>
            </p:nvSpPr>
            <p:spPr>
              <a:xfrm rot="10800000">
                <a:off x="1708297" y="3645024"/>
                <a:ext cx="863885" cy="1736447"/>
              </a:xfrm>
              <a:prstGeom prst="downArrow">
                <a:avLst/>
              </a:prstGeom>
              <a:solidFill>
                <a:srgbClr val="2D5E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31458" y="4400122"/>
                <a:ext cx="542838" cy="47338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EC Square Sans Pro" charset="0"/>
                    <a:ea typeface="EC Square Sans Pro" charset="0"/>
                    <a:cs typeface="EC Square Sans Pro" charset="0"/>
                  </a:rPr>
                  <a:t>TOP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501915" y="3717032"/>
              <a:ext cx="819783" cy="2105487"/>
              <a:chOff x="7147879" y="3645025"/>
              <a:chExt cx="819783" cy="1736448"/>
            </a:xfrm>
          </p:grpSpPr>
          <p:sp>
            <p:nvSpPr>
              <p:cNvPr id="52" name="Down Arrow 51"/>
              <p:cNvSpPr/>
              <p:nvPr/>
            </p:nvSpPr>
            <p:spPr>
              <a:xfrm>
                <a:off x="7147879" y="3645025"/>
                <a:ext cx="819783" cy="1736448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196415" y="4001345"/>
                <a:ext cx="592187" cy="1188370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EC Square Sans Pro" charset="0"/>
                    <a:ea typeface="EC Square Sans Pro" charset="0"/>
                    <a:cs typeface="EC Square Sans Pro" charset="0"/>
                  </a:rPr>
                  <a:t>BOTTOM</a:t>
                </a:r>
                <a:endParaRPr lang="en-US" sz="1800" dirty="0">
                  <a:solidFill>
                    <a:schemeClr val="bg1"/>
                  </a:solidFill>
                  <a:latin typeface="EC Square Sans Pro" charset="0"/>
                  <a:ea typeface="EC Square Sans Pro" charset="0"/>
                  <a:cs typeface="EC Square Sans Pro" charset="0"/>
                </a:endParaRPr>
              </a:p>
            </p:txBody>
          </p:sp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806" y="3603200"/>
              <a:ext cx="2292522" cy="205881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898943" y="2578230"/>
            <a:ext cx="3994232" cy="3371050"/>
            <a:chOff x="971600" y="1332321"/>
            <a:chExt cx="7350098" cy="452975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745" y="3501008"/>
              <a:ext cx="2454811" cy="23610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724" y="1875978"/>
              <a:ext cx="3896846" cy="1029288"/>
            </a:xfrm>
            <a:prstGeom prst="rect">
              <a:avLst/>
            </a:prstGeom>
          </p:spPr>
        </p:pic>
        <p:sp>
          <p:nvSpPr>
            <p:cNvPr id="57" name="Right Bracket 56"/>
            <p:cNvSpPr/>
            <p:nvPr/>
          </p:nvSpPr>
          <p:spPr bwMode="auto">
            <a:xfrm rot="16200000">
              <a:off x="4828505" y="1736251"/>
              <a:ext cx="207070" cy="3024336"/>
            </a:xfrm>
            <a:prstGeom prst="rightBracket">
              <a:avLst/>
            </a:prstGeom>
            <a:noFill/>
            <a:ln w="19050" cap="flat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Line Callout 1 57"/>
            <p:cNvSpPr/>
            <p:nvPr/>
          </p:nvSpPr>
          <p:spPr>
            <a:xfrm>
              <a:off x="4836746" y="2103246"/>
              <a:ext cx="813028" cy="413662"/>
            </a:xfrm>
            <a:prstGeom prst="borderCallout1">
              <a:avLst>
                <a:gd name="adj1" fmla="val 99738"/>
                <a:gd name="adj2" fmla="val 45796"/>
                <a:gd name="adj3" fmla="val 251257"/>
                <a:gd name="adj4" fmla="val 45814"/>
              </a:avLst>
            </a:prstGeom>
            <a:solidFill>
              <a:srgbClr val="133176">
                <a:alpha val="10000"/>
              </a:srgbClr>
            </a:solidFill>
            <a:ln w="12700"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971600" y="3717032"/>
              <a:ext cx="863885" cy="2105487"/>
              <a:chOff x="1708297" y="3645024"/>
              <a:chExt cx="863885" cy="1736447"/>
            </a:xfrm>
          </p:grpSpPr>
          <p:sp>
            <p:nvSpPr>
              <p:cNvPr id="60" name="Down Arrow 59"/>
              <p:cNvSpPr/>
              <p:nvPr/>
            </p:nvSpPr>
            <p:spPr>
              <a:xfrm rot="10800000">
                <a:off x="1708297" y="3645024"/>
                <a:ext cx="863885" cy="1736447"/>
              </a:xfrm>
              <a:prstGeom prst="downArrow">
                <a:avLst/>
              </a:prstGeom>
              <a:solidFill>
                <a:srgbClr val="2D5E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55896" y="4001344"/>
                <a:ext cx="784144" cy="89080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  <a:latin typeface="EC Square Sans Pro" charset="0"/>
                    <a:ea typeface="EC Square Sans Pro" charset="0"/>
                    <a:cs typeface="EC Square Sans Pro" charset="0"/>
                  </a:rPr>
                  <a:t>TOP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7501915" y="3717032"/>
              <a:ext cx="819783" cy="2105487"/>
              <a:chOff x="7147879" y="3645025"/>
              <a:chExt cx="819783" cy="1736448"/>
            </a:xfrm>
          </p:grpSpPr>
          <p:sp>
            <p:nvSpPr>
              <p:cNvPr id="63" name="Down Arrow 62"/>
              <p:cNvSpPr/>
              <p:nvPr/>
            </p:nvSpPr>
            <p:spPr>
              <a:xfrm>
                <a:off x="7147879" y="3645025"/>
                <a:ext cx="819783" cy="1736448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247567" y="4001345"/>
                <a:ext cx="708395" cy="1188370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  <a:latin typeface="EC Square Sans Pro" charset="0"/>
                    <a:ea typeface="EC Square Sans Pro" charset="0"/>
                    <a:cs typeface="EC Square Sans Pro" charset="0"/>
                  </a:rPr>
                  <a:t>BOTTOM</a:t>
                </a:r>
                <a:endParaRPr lang="en-US" sz="2400" dirty="0">
                  <a:solidFill>
                    <a:schemeClr val="bg1"/>
                  </a:solidFill>
                  <a:latin typeface="EC Square Sans Pro" charset="0"/>
                  <a:ea typeface="EC Square Sans Pro" charset="0"/>
                  <a:cs typeface="EC Square Sans Pro" charset="0"/>
                </a:endParaRPr>
              </a:p>
            </p:txBody>
          </p:sp>
        </p:grp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1332321"/>
              <a:ext cx="4030102" cy="59543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486" y="3627162"/>
              <a:ext cx="2417772" cy="222392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1239" y="5949280"/>
            <a:ext cx="186905" cy="9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227013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What are the main purchasing factors?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80899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0" name="TextBox 7"/>
          <p:cNvSpPr txBox="1">
            <a:spLocks noChangeArrowheads="1"/>
          </p:cNvSpPr>
          <p:nvPr/>
        </p:nvSpPr>
        <p:spPr bwMode="auto">
          <a:xfrm>
            <a:off x="2413000" y="5843588"/>
            <a:ext cx="3959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respondents who buy fishery or aquaculture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products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1D86E-B337-914D-BFAC-751F1501B0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2" y="1124744"/>
            <a:ext cx="7501856" cy="4716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1261" y="116632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A closer look to the main purchasing factors in Bulgaria: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80899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771800" y="6225304"/>
            <a:ext cx="3959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respondents who buy fishery or aquaculture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products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2" y="850354"/>
            <a:ext cx="54387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63352"/>
            <a:ext cx="5410200" cy="5334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227013"/>
            <a:ext cx="87090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A relative majority of consumers prefer wild products (22%) to farmed products (5%), while 31% have no preference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82948" name="TextBox 7"/>
          <p:cNvSpPr txBox="1">
            <a:spLocks noChangeArrowheads="1"/>
          </p:cNvSpPr>
          <p:nvPr/>
        </p:nvSpPr>
        <p:spPr bwMode="auto">
          <a:xfrm>
            <a:off x="1249958" y="6597352"/>
            <a:ext cx="4619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respondents who buy and/or eat fishery or aquaculture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products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6472" y="1822450"/>
            <a:ext cx="2591941" cy="409342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39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% (24% in BG)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pPr>
              <a:defRPr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aged 55+</a:t>
            </a:r>
          </a:p>
          <a:p>
            <a:pPr>
              <a:defRPr/>
            </a:pPr>
            <a:endParaRPr lang="en-US" sz="2000" b="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54% (37% in BG)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pPr>
              <a:defRPr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prefer sea products</a:t>
            </a:r>
          </a:p>
          <a:p>
            <a:pPr>
              <a:defRPr/>
            </a:pPr>
            <a:endParaRPr lang="en-US" sz="2000" b="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48% (40% in BG)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pPr>
              <a:defRPr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prefer products from own region</a:t>
            </a:r>
          </a:p>
          <a:p>
            <a:pPr>
              <a:defRPr/>
            </a:pPr>
            <a:endParaRPr lang="en-US" sz="2000" b="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pPr>
              <a:defRPr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Lead answer in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16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countries – NOT IN BG (no preference)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0" y="2924944"/>
            <a:ext cx="1724472" cy="128972"/>
          </a:xfrm>
          <a:prstGeom prst="line">
            <a:avLst/>
          </a:prstGeom>
          <a:noFill/>
          <a:ln w="28575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22" y="1340768"/>
            <a:ext cx="5222300" cy="521294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227013"/>
            <a:ext cx="87090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A relative majority of consumers prefer products from the sea (42%) to freshwater products (8%), while 33% have no preference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84996" name="TextBox 7"/>
          <p:cNvSpPr txBox="1">
            <a:spLocks noChangeArrowheads="1"/>
          </p:cNvSpPr>
          <p:nvPr/>
        </p:nvSpPr>
        <p:spPr bwMode="auto">
          <a:xfrm>
            <a:off x="971600" y="6546528"/>
            <a:ext cx="4619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respondents who buy and/or eat fishery or aquaculture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products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6472" y="1822450"/>
            <a:ext cx="2591941" cy="440120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46% (19% in BG)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pPr>
              <a:defRPr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aged 55</a:t>
            </a:r>
            <a:r>
              <a:rPr lang="en-US" sz="2000" b="0" dirty="0" smtClean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+ </a:t>
            </a:r>
            <a:r>
              <a:rPr lang="en-US" sz="2000" b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but in BG 32% 15-24</a:t>
            </a:r>
            <a:endParaRPr lang="en-US" sz="2000" b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pPr>
              <a:defRPr/>
            </a:pPr>
            <a:endParaRPr lang="en-US" sz="2000" b="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64% (34% in BG)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pPr>
              <a:defRPr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prefer wild products</a:t>
            </a:r>
          </a:p>
          <a:p>
            <a:pPr>
              <a:defRPr/>
            </a:pPr>
            <a:endParaRPr lang="en-US" sz="2000" b="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51%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(28% in BG)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pPr>
              <a:defRPr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prefer products from own </a:t>
            </a:r>
            <a:r>
              <a:rPr lang="en-US" sz="2000" b="0" dirty="0" smtClean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region but,,, </a:t>
            </a:r>
          </a:p>
          <a:p>
            <a:pPr>
              <a:defRPr/>
            </a:pPr>
            <a:endParaRPr lang="en-US" sz="2000" b="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pPr>
              <a:defRPr/>
            </a:pPr>
            <a:r>
              <a:rPr lang="en-US" sz="2000" b="0" dirty="0" smtClean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Lead </a:t>
            </a: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answer in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rPr>
              <a:t>15 countries – NOT IN BG (no preference)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788024" y="2996952"/>
            <a:ext cx="1508448" cy="108012"/>
          </a:xfrm>
          <a:prstGeom prst="line">
            <a:avLst/>
          </a:prstGeom>
          <a:noFill/>
          <a:ln w="28575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34" y="188640"/>
            <a:ext cx="6480182" cy="65044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292080" y="764704"/>
            <a:ext cx="374015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8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Local and EU is largely preferred, but in Bulgaria a quarter of consumers have no preference (23%)</a:t>
            </a:r>
            <a:endParaRPr lang="en-GB" sz="28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89091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2" name="TextBox 7"/>
          <p:cNvSpPr txBox="1">
            <a:spLocks noChangeArrowheads="1"/>
          </p:cNvSpPr>
          <p:nvPr/>
        </p:nvSpPr>
        <p:spPr bwMode="auto">
          <a:xfrm>
            <a:off x="5003800" y="5729288"/>
            <a:ext cx="15827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respondents who buy fishery or aquaculture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products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068960"/>
            <a:ext cx="4157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GB" sz="2000" b="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→</a:t>
            </a:r>
            <a:r>
              <a:rPr lang="en-GB" sz="2000" b="0" dirty="0" smtClean="0">
                <a:solidFill>
                  <a:schemeClr val="bg1">
                    <a:lumMod val="50000"/>
                  </a:schemeClr>
                </a:solidFill>
              </a:rPr>
              <a:t>Quality </a:t>
            </a:r>
            <a:r>
              <a:rPr lang="en-GB" sz="2000" b="0" dirty="0">
                <a:solidFill>
                  <a:schemeClr val="bg1">
                    <a:lumMod val="50000"/>
                  </a:schemeClr>
                </a:solidFill>
              </a:rPr>
              <a:t>schemes </a:t>
            </a:r>
            <a:r>
              <a:rPr lang="en-GB" sz="2000" b="0" dirty="0" smtClean="0">
                <a:solidFill>
                  <a:schemeClr val="bg1">
                    <a:lumMod val="50000"/>
                  </a:schemeClr>
                </a:solidFill>
              </a:rPr>
              <a:t>largely used by retailers (PDO</a:t>
            </a:r>
            <a:r>
              <a:rPr lang="en-GB" sz="2000" b="0" dirty="0">
                <a:solidFill>
                  <a:schemeClr val="bg1">
                    <a:lumMod val="50000"/>
                  </a:schemeClr>
                </a:solidFill>
              </a:rPr>
              <a:t>, PGI</a:t>
            </a:r>
            <a:r>
              <a:rPr lang="en-GB" sz="2000" b="0" dirty="0" smtClean="0">
                <a:solidFill>
                  <a:schemeClr val="bg1">
                    <a:lumMod val="50000"/>
                  </a:schemeClr>
                </a:solidFill>
              </a:rPr>
              <a:t>, local </a:t>
            </a:r>
            <a:r>
              <a:rPr lang="en-GB" sz="2000" b="0" dirty="0">
                <a:solidFill>
                  <a:schemeClr val="bg1">
                    <a:lumMod val="50000"/>
                  </a:schemeClr>
                </a:solidFill>
              </a:rPr>
              <a:t>supply chains or </a:t>
            </a:r>
            <a:r>
              <a:rPr lang="en-GB" sz="2000" b="0" dirty="0" smtClean="0">
                <a:solidFill>
                  <a:schemeClr val="bg1">
                    <a:lumMod val="50000"/>
                  </a:schemeClr>
                </a:solidFill>
              </a:rPr>
              <a:t>traceability)</a:t>
            </a:r>
            <a:endParaRPr lang="fr-FR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7010" y="2924944"/>
            <a:ext cx="4179006" cy="233282"/>
          </a:xfrm>
          <a:prstGeom prst="roundRect">
            <a:avLst/>
          </a:prstGeom>
          <a:noFill/>
          <a:ln w="1270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59500" y="2060848"/>
            <a:ext cx="3276550" cy="4104456"/>
            <a:chOff x="5148064" y="1779927"/>
            <a:chExt cx="3888431" cy="47438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6435" y="1779927"/>
              <a:ext cx="3850060" cy="244116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8064" y="4179525"/>
              <a:ext cx="3888431" cy="234428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0" y="1124744"/>
            <a:ext cx="5360023" cy="5256584"/>
          </a:xfrm>
          <a:prstGeom prst="rect">
            <a:avLst/>
          </a:prstGeom>
        </p:spPr>
      </p:pic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179388" y="252096"/>
            <a:ext cx="8856662" cy="936625"/>
          </a:xfrm>
        </p:spPr>
        <p:txBody>
          <a:bodyPr/>
          <a:lstStyle/>
          <a:p>
            <a:pPr marL="0"/>
            <a:r>
              <a:rPr lang="en-GB" altLang="en-US" sz="240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Interest in voluntary information</a:t>
            </a:r>
            <a:endParaRPr lang="en-GB" altLang="en-US" sz="240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102403" name="TextBox 4"/>
          <p:cNvSpPr txBox="1">
            <a:spLocks noChangeArrowheads="1"/>
          </p:cNvSpPr>
          <p:nvPr/>
        </p:nvSpPr>
        <p:spPr bwMode="auto">
          <a:xfrm>
            <a:off x="179512" y="6381328"/>
            <a:ext cx="45377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respondents who buy and/or eat fishery or aquaculture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products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9281" y="851227"/>
            <a:ext cx="3707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Eco-labels:</a:t>
            </a:r>
            <a:r>
              <a:rPr lang="en-GB" sz="2400" b="0" dirty="0" smtClean="0">
                <a:solidFill>
                  <a:schemeClr val="bg1">
                    <a:lumMod val="50000"/>
                  </a:schemeClr>
                </a:solidFill>
              </a:rPr>
              <a:t> large development over the </a:t>
            </a:r>
            <a:r>
              <a:rPr lang="en-GB" sz="2400" b="0" dirty="0">
                <a:solidFill>
                  <a:schemeClr val="bg1">
                    <a:lumMod val="50000"/>
                  </a:schemeClr>
                </a:solidFill>
              </a:rPr>
              <a:t>last </a:t>
            </a:r>
            <a:r>
              <a:rPr lang="en-GB" sz="2400" b="0" dirty="0" smtClean="0">
                <a:solidFill>
                  <a:schemeClr val="bg1">
                    <a:lumMod val="50000"/>
                  </a:schemeClr>
                </a:solidFill>
              </a:rPr>
              <a:t>decade but no price premium</a:t>
            </a:r>
            <a:endParaRPr lang="fr-FR" sz="24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09" y="1126092"/>
            <a:ext cx="4739438" cy="473943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713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Consumers are more likely to follow suggestions from family and friends (86%) than from the media (44%)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64515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6" name="TextBox 7"/>
          <p:cNvSpPr txBox="1">
            <a:spLocks noChangeArrowheads="1"/>
          </p:cNvSpPr>
          <p:nvPr/>
        </p:nvSpPr>
        <p:spPr bwMode="auto">
          <a:xfrm>
            <a:off x="2109788" y="5829300"/>
            <a:ext cx="47005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respondents who buy and/or eat fishery or aquaculture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products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4434" y="3062842"/>
            <a:ext cx="3664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9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5700" y="3061965"/>
            <a:ext cx="3664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48</a:t>
            </a:r>
            <a:endParaRPr lang="en-GB" sz="9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7748" y="3061965"/>
            <a:ext cx="3664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GB" sz="9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65780" y="3061965"/>
            <a:ext cx="3664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GB" sz="9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1804" y="3061965"/>
            <a:ext cx="3664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GB" sz="9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198" y="4365981"/>
            <a:ext cx="3664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GB" sz="9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2" y="4365104"/>
            <a:ext cx="3664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</a:t>
            </a:r>
            <a:endParaRPr lang="en-GB" sz="9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1724" y="4365104"/>
            <a:ext cx="3664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</a:t>
            </a:r>
            <a:endParaRPr lang="en-GB" sz="9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5780" y="4365104"/>
            <a:ext cx="3664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</a:t>
            </a:r>
            <a:endParaRPr lang="en-GB" sz="9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53812" y="4365981"/>
            <a:ext cx="3664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GB" sz="9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09596" y="3062842"/>
            <a:ext cx="3664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38</a:t>
            </a:r>
            <a:endParaRPr lang="en-GB" sz="9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604" y="3068960"/>
            <a:ext cx="405668" cy="2098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768" y="4375606"/>
            <a:ext cx="405668" cy="2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5138" y="116632"/>
            <a:ext cx="8229600" cy="936625"/>
          </a:xfrm>
        </p:spPr>
        <p:txBody>
          <a:bodyPr/>
          <a:lstStyle/>
          <a:p>
            <a:r>
              <a:rPr lang="en-GB" altLang="en-US" sz="3600" dirty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METHODOLOGY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592881-5E7F-244F-B1EC-DC36E85681B2}" type="slidenum">
              <a:rPr lang="en-GB" altLang="en-US" sz="1400" i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400" i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5138" y="1412776"/>
            <a:ext cx="8229600" cy="4321150"/>
          </a:xfrm>
        </p:spPr>
        <p:txBody>
          <a:bodyPr/>
          <a:lstStyle/>
          <a:p>
            <a:pPr>
              <a:buClr>
                <a:srgbClr val="FFC000"/>
              </a:buClr>
              <a:buFontTx/>
              <a:buChar char="•"/>
            </a:pPr>
            <a:r>
              <a:rPr lang="en-GB" altLang="en-US" sz="180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Survey conducted face-to-face at respondents’ home</a:t>
            </a:r>
          </a:p>
          <a:p>
            <a:pPr>
              <a:buClr>
                <a:srgbClr val="FFC000"/>
              </a:buClr>
              <a:buFontTx/>
              <a:buChar char="•"/>
            </a:pPr>
            <a:r>
              <a:rPr lang="en-GB" altLang="en-US" sz="180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Fieldwork: June 23th to July 06th 2018</a:t>
            </a:r>
          </a:p>
          <a:p>
            <a:pPr>
              <a:buClr>
                <a:srgbClr val="FFC000"/>
              </a:buClr>
              <a:buFontTx/>
              <a:buChar char="•"/>
            </a:pPr>
            <a:r>
              <a:rPr lang="en-GB" altLang="en-US" sz="180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Population: Population 15+</a:t>
            </a:r>
          </a:p>
          <a:p>
            <a:pPr>
              <a:buClr>
                <a:srgbClr val="FFC000"/>
              </a:buClr>
              <a:buFontTx/>
              <a:buChar char="•"/>
            </a:pPr>
            <a:r>
              <a:rPr lang="en-GB" altLang="en-US" sz="180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Coverage: 28 EU Member States</a:t>
            </a:r>
          </a:p>
          <a:p>
            <a:pPr>
              <a:buClr>
                <a:srgbClr val="FFC000"/>
              </a:buClr>
              <a:buFontTx/>
              <a:buChar char="•"/>
            </a:pPr>
            <a:r>
              <a:rPr lang="en-GB" altLang="en-US" sz="180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Number of interviews: </a:t>
            </a:r>
            <a:r>
              <a:rPr lang="en-GB" altLang="en-US" sz="180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27,734 (Bulgaria: 1,031)</a:t>
            </a:r>
            <a:endParaRPr lang="en-GB" altLang="en-US" sz="180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39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2484437"/>
          </a:xfrm>
        </p:spPr>
        <p:txBody>
          <a:bodyPr/>
          <a:lstStyle/>
          <a:p>
            <a:pPr marL="0" indent="0" algn="ctr"/>
            <a:r>
              <a:rPr lang="en-GB" altLang="en-US" sz="540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Thank you for your attention!</a:t>
            </a:r>
            <a:br>
              <a:rPr lang="en-GB" altLang="en-US" sz="540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</a:br>
            <a:r>
              <a:rPr lang="en-GB" altLang="en-US" sz="540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/>
            </a:r>
            <a:br>
              <a:rPr lang="en-GB" altLang="en-US" sz="540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</a:br>
            <a:r>
              <a:rPr lang="en-GB" altLang="en-US" sz="2000" dirty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  <a:hlinkClick r:id="rId3"/>
              </a:rPr>
              <a:t>http://ec.europa.eu/commfrontoffice/publicopinion/index.cfm/survey/getsurveydetail/instruments/special/surveyky/2206</a:t>
            </a:r>
            <a:r>
              <a:rPr lang="en-GB" altLang="en-US" sz="2000" dirty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 </a:t>
            </a:r>
            <a:r>
              <a:rPr lang="en-GB" sz="8800" dirty="0"/>
              <a:t/>
            </a:r>
            <a:br>
              <a:rPr lang="en-GB" sz="8800" dirty="0"/>
            </a:br>
            <a:r>
              <a:rPr lang="en-GB" sz="5400" dirty="0"/>
              <a:t/>
            </a:r>
            <a:br>
              <a:rPr lang="en-GB" sz="5400" dirty="0"/>
            </a:br>
            <a:endParaRPr lang="en-GB" altLang="en-US" sz="540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8A729C-5D98-954A-AF34-C3B33D9A8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8" y="1403027"/>
            <a:ext cx="6552728" cy="442031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314394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Respondents in land-locked countries are less likely to eat FAPs at least once a month than those in countries with coastlines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3492500" y="5975350"/>
            <a:ext cx="1943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all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respondents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29700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5297"/>
              </p:ext>
            </p:extLst>
          </p:nvPr>
        </p:nvGraphicFramePr>
        <p:xfrm>
          <a:off x="6372225" y="2564904"/>
          <a:ext cx="1368126" cy="1422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EU28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BG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72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61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endParaRPr lang="en-GB" sz="700" b="1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32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15-24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62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57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25-39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70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63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40-54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74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63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60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55+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76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737373"/>
                          </a:solidFill>
                        </a:rPr>
                        <a:t>60</a:t>
                      </a:r>
                      <a:endParaRPr lang="en-GB" sz="700" dirty="0">
                        <a:solidFill>
                          <a:srgbClr val="73737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89056"/>
            <a:ext cx="1224111" cy="18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But where?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1748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347864" y="6453336"/>
            <a:ext cx="1943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all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respondents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042902"/>
              </p:ext>
            </p:extLst>
          </p:nvPr>
        </p:nvGraphicFramePr>
        <p:xfrm>
          <a:off x="536401" y="1237662"/>
          <a:ext cx="2307407" cy="773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214">
                <a:tc>
                  <a:txBody>
                    <a:bodyPr/>
                    <a:lstStyle/>
                    <a:p>
                      <a:r>
                        <a:rPr lang="pl-PL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fr-BE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GB" sz="105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en-GB" sz="105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fr-BE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GB" sz="105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35</a:t>
                      </a:r>
                      <a:endParaRPr lang="en-GB" sz="105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31</a:t>
                      </a:r>
                      <a:endParaRPr lang="en-GB" sz="105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fr-BE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GB" sz="105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76732"/>
              </p:ext>
            </p:extLst>
          </p:nvPr>
        </p:nvGraphicFramePr>
        <p:xfrm>
          <a:off x="539552" y="2871970"/>
          <a:ext cx="2307407" cy="773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214">
                <a:tc>
                  <a:txBody>
                    <a:bodyPr/>
                    <a:lstStyle/>
                    <a:p>
                      <a:r>
                        <a:rPr lang="en-GB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9</a:t>
                      </a:r>
                      <a:endParaRPr lang="en-GB" sz="105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7</a:t>
                      </a:r>
                      <a:endParaRPr lang="en-GB" sz="105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6</a:t>
                      </a:r>
                      <a:endParaRPr lang="en-GB" sz="105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en-GB" sz="105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en-GB" sz="105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en-GB" sz="105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8" descr="E:\Flags in bubble\slovakia_round_icon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01" y="3021723"/>
            <a:ext cx="415086" cy="3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E:\Flags in bubble\romania_round_icon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" y="1412774"/>
            <a:ext cx="415087" cy="3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Flags in bubble\slovenia_round_icon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66" y="1390530"/>
            <a:ext cx="415087" cy="3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631" y="144830"/>
            <a:ext cx="5717508" cy="5753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4"/>
            <a:ext cx="415088" cy="311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6" y="3028910"/>
            <a:ext cx="415085" cy="311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34" y="3021723"/>
            <a:ext cx="415085" cy="3113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63888" y="1724089"/>
            <a:ext cx="5521251" cy="984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/>
          </a:p>
        </p:txBody>
      </p:sp>
    </p:spTree>
    <p:extLst>
      <p:ext uri="{BB962C8B-B14F-4D97-AF65-F5344CB8AC3E}">
        <p14:creationId xmlns:p14="http://schemas.microsoft.com/office/powerpoint/2010/main" val="18953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FAP purchase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1748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5293671" y="2775351"/>
            <a:ext cx="3439210" cy="3023541"/>
            <a:chOff x="4427268" y="1314451"/>
            <a:chExt cx="3429000" cy="287385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050" y="1314451"/>
              <a:ext cx="3371850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268" y="2711930"/>
              <a:ext cx="342900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331640" y="6453335"/>
            <a:ext cx="1943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all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respondents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38160"/>
              </p:ext>
            </p:extLst>
          </p:nvPr>
        </p:nvGraphicFramePr>
        <p:xfrm>
          <a:off x="6932682" y="4407861"/>
          <a:ext cx="1800200" cy="1391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32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39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33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38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9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45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9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33</a:t>
                      </a:r>
                    </a:p>
                    <a:p>
                      <a:pPr algn="ctr"/>
                      <a:endParaRPr lang="en-GB" sz="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32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40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82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</a:t>
                      </a:r>
                    </a:p>
                    <a:p>
                      <a:pPr algn="ctr"/>
                      <a:endParaRPr lang="en-GB" sz="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43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09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40</a:t>
                      </a:r>
                    </a:p>
                    <a:p>
                      <a:pPr algn="ctr"/>
                      <a:endParaRPr lang="en-GB" sz="3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34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09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33</a:t>
                      </a:r>
                    </a:p>
                    <a:p>
                      <a:pPr algn="ctr"/>
                      <a:endParaRPr lang="en-GB" sz="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39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82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41</a:t>
                      </a:r>
                    </a:p>
                    <a:p>
                      <a:pPr algn="ctr"/>
                      <a:endParaRPr lang="en-GB" sz="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36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69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210164"/>
              </p:ext>
            </p:extLst>
          </p:nvPr>
        </p:nvGraphicFramePr>
        <p:xfrm>
          <a:off x="6932681" y="3926685"/>
          <a:ext cx="1800200" cy="316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984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EU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BG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EU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BG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8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39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0" y="1147796"/>
            <a:ext cx="5752231" cy="3511630"/>
            <a:chOff x="43508" y="1193312"/>
            <a:chExt cx="6719962" cy="40191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68" y="1193312"/>
              <a:ext cx="5986195" cy="67677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08" y="2012116"/>
              <a:ext cx="6719962" cy="10439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069" y="3535267"/>
              <a:ext cx="4875498" cy="167717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9" y="923244"/>
            <a:ext cx="5460345" cy="561574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45668" y="3385218"/>
            <a:ext cx="3470397" cy="2283898"/>
            <a:chOff x="4860032" y="3385218"/>
            <a:chExt cx="3470397" cy="2283898"/>
          </a:xfrm>
        </p:grpSpPr>
        <p:grpSp>
          <p:nvGrpSpPr>
            <p:cNvPr id="3" name="Group 2"/>
            <p:cNvGrpSpPr/>
            <p:nvPr/>
          </p:nvGrpSpPr>
          <p:grpSpPr>
            <a:xfrm>
              <a:off x="4860032" y="3385218"/>
              <a:ext cx="3463280" cy="2133203"/>
              <a:chOff x="4133056" y="3179897"/>
              <a:chExt cx="4333875" cy="2742346"/>
            </a:xfrm>
          </p:grpSpPr>
          <p:pic>
            <p:nvPicPr>
              <p:cNvPr id="4107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3056" y="3179897"/>
                <a:ext cx="4333875" cy="1790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063" y="4941168"/>
                <a:ext cx="4257675" cy="98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148" y="4736673"/>
              <a:ext cx="3463281" cy="93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Where do people buy? Mostly at supermarkets (72%)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5844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049"/>
              </p:ext>
            </p:extLst>
          </p:nvPr>
        </p:nvGraphicFramePr>
        <p:xfrm>
          <a:off x="7308304" y="4941168"/>
          <a:ext cx="1800200" cy="727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34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80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75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34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13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77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41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60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13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78</a:t>
                      </a:r>
                    </a:p>
                    <a:p>
                      <a:pPr algn="ctr"/>
                      <a:endParaRPr lang="en-GB" sz="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66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62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3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71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44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55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24" y="4737482"/>
            <a:ext cx="1276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07" y="4736673"/>
            <a:ext cx="1276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9632" y="6538993"/>
            <a:ext cx="33337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respondents who buy fishery or aquaculture products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90103"/>
              </p:ext>
            </p:extLst>
          </p:nvPr>
        </p:nvGraphicFramePr>
        <p:xfrm>
          <a:off x="7308304" y="4438595"/>
          <a:ext cx="1800200" cy="316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984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EU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BG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EU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BG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8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72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42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58</a:t>
                      </a:r>
                      <a:endParaRPr lang="en-GB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What do people mostly buy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7892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065586" y="2382688"/>
            <a:ext cx="2808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Trend:</a:t>
            </a:r>
            <a:r>
              <a:rPr lang="en-GB" sz="2400" b="0" dirty="0" smtClean="0">
                <a:solidFill>
                  <a:schemeClr val="bg1">
                    <a:lumMod val="50000"/>
                  </a:schemeClr>
                </a:solidFill>
              </a:rPr>
              <a:t> fresh and convenience / ready-to-eat products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65586" y="5429255"/>
            <a:ext cx="2555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respondents who buy fishery or aquaculture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products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91630"/>
            <a:ext cx="5410200" cy="545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262062"/>
            <a:ext cx="5248275" cy="53435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Openness to trying new products and species (67%)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56323" name="TextBox 7"/>
          <p:cNvSpPr txBox="1">
            <a:spLocks noChangeArrowheads="1"/>
          </p:cNvSpPr>
          <p:nvPr/>
        </p:nvSpPr>
        <p:spPr bwMode="auto">
          <a:xfrm>
            <a:off x="1187624" y="6570703"/>
            <a:ext cx="4533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respondents who buy and/or eat fishery or aquaculture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products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56324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6326" name="Elbow Connector 10"/>
          <p:cNvCxnSpPr>
            <a:cxnSpLocks noChangeShapeType="1"/>
            <a:stCxn id="2" idx="3"/>
          </p:cNvCxnSpPr>
          <p:nvPr/>
        </p:nvCxnSpPr>
        <p:spPr bwMode="auto">
          <a:xfrm>
            <a:off x="3867151" y="3325813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56327" name="TextBox 12"/>
          <p:cNvSpPr txBox="1">
            <a:spLocks noChangeArrowheads="1"/>
          </p:cNvSpPr>
          <p:nvPr/>
        </p:nvSpPr>
        <p:spPr bwMode="auto">
          <a:xfrm>
            <a:off x="5652120" y="1484784"/>
            <a:ext cx="3072581" cy="4247317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r>
              <a:rPr lang="en-US" altLang="en-US" sz="1800" dirty="0" smtClean="0">
                <a:solidFill>
                  <a:srgbClr val="0F5494"/>
                </a:solidFill>
                <a:latin typeface="EC Square Sans Pro" charset="0"/>
                <a:ea typeface="EC Square Sans Pro" charset="0"/>
                <a:cs typeface="EC Square Sans Pro" charset="0"/>
              </a:rPr>
              <a:t>61% (67% in BG)</a:t>
            </a:r>
            <a:endParaRPr lang="en-US" altLang="en-US" sz="1800" dirty="0">
              <a:solidFill>
                <a:srgbClr val="0F5494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r>
              <a:rPr lang="en-US" altLang="en-US" sz="1800" b="0" dirty="0">
                <a:solidFill>
                  <a:srgbClr val="0F5494"/>
                </a:solidFill>
                <a:latin typeface="EC Square Sans Pro" charset="0"/>
                <a:ea typeface="EC Square Sans Pro" charset="0"/>
                <a:cs typeface="EC Square Sans Pro" charset="0"/>
              </a:rPr>
              <a:t>agree at EU level</a:t>
            </a:r>
          </a:p>
          <a:p>
            <a:endParaRPr lang="en-US" altLang="en-US" sz="1800" b="0" dirty="0">
              <a:solidFill>
                <a:srgbClr val="0F5494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r>
              <a:rPr lang="en-US" altLang="en-US" sz="1800" dirty="0" smtClean="0">
                <a:solidFill>
                  <a:srgbClr val="0F5494"/>
                </a:solidFill>
                <a:latin typeface="EC Square Sans Pro" charset="0"/>
                <a:ea typeface="EC Square Sans Pro" charset="0"/>
                <a:cs typeface="EC Square Sans Pro" charset="0"/>
              </a:rPr>
              <a:t>71% (77% in BG)</a:t>
            </a:r>
            <a:endParaRPr lang="en-US" altLang="en-US" sz="1800" dirty="0">
              <a:solidFill>
                <a:srgbClr val="0F5494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r>
              <a:rPr lang="en-US" altLang="en-US" sz="1800" b="0" dirty="0">
                <a:solidFill>
                  <a:srgbClr val="0F5494"/>
                </a:solidFill>
                <a:latin typeface="EC Square Sans Pro" charset="0"/>
                <a:ea typeface="EC Square Sans Pro" charset="0"/>
                <a:cs typeface="EC Square Sans Pro" charset="0"/>
              </a:rPr>
              <a:t>aged </a:t>
            </a:r>
            <a:r>
              <a:rPr lang="en-US" altLang="en-US" sz="1800" b="0" dirty="0" smtClean="0">
                <a:solidFill>
                  <a:srgbClr val="0F5494"/>
                </a:solidFill>
                <a:latin typeface="EC Square Sans Pro" charset="0"/>
                <a:ea typeface="EC Square Sans Pro" charset="0"/>
                <a:cs typeface="EC Square Sans Pro" charset="0"/>
              </a:rPr>
              <a:t>25-39 </a:t>
            </a:r>
            <a:r>
              <a:rPr lang="en-US" altLang="en-US" sz="1800" b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but also 83% of people aged 35-44</a:t>
            </a:r>
            <a:endParaRPr lang="en-US" altLang="en-US" sz="1800" b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endParaRPr lang="en-US" altLang="en-US" sz="1800" b="0" dirty="0">
              <a:solidFill>
                <a:srgbClr val="0F5494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r>
              <a:rPr lang="en-US" altLang="en-US" sz="1800" dirty="0" smtClean="0">
                <a:solidFill>
                  <a:srgbClr val="0F5494"/>
                </a:solidFill>
                <a:latin typeface="EC Square Sans Pro" charset="0"/>
                <a:ea typeface="EC Square Sans Pro" charset="0"/>
                <a:cs typeface="EC Square Sans Pro" charset="0"/>
              </a:rPr>
              <a:t>68% (75% in </a:t>
            </a:r>
            <a:r>
              <a:rPr lang="fr-BE" altLang="en-US" sz="1800" dirty="0" smtClean="0">
                <a:solidFill>
                  <a:srgbClr val="0F5494"/>
                </a:solidFill>
                <a:latin typeface="EC Square Sans Pro" charset="0"/>
                <a:ea typeface="EC Square Sans Pro" charset="0"/>
                <a:cs typeface="EC Square Sans Pro" charset="0"/>
              </a:rPr>
              <a:t>BG</a:t>
            </a:r>
            <a:r>
              <a:rPr lang="en-US" altLang="en-US" sz="1800" dirty="0" smtClean="0">
                <a:solidFill>
                  <a:srgbClr val="0F5494"/>
                </a:solidFill>
                <a:latin typeface="EC Square Sans Pro" charset="0"/>
                <a:ea typeface="EC Square Sans Pro" charset="0"/>
                <a:cs typeface="EC Square Sans Pro" charset="0"/>
              </a:rPr>
              <a:t>)</a:t>
            </a:r>
            <a:endParaRPr lang="en-US" altLang="en-US" sz="1800" dirty="0">
              <a:solidFill>
                <a:srgbClr val="0F5494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r>
              <a:rPr lang="en-US" altLang="en-US" sz="1800" b="0" dirty="0">
                <a:solidFill>
                  <a:srgbClr val="0F5494"/>
                </a:solidFill>
                <a:latin typeface="EC Square Sans Pro" charset="0"/>
                <a:ea typeface="EC Square Sans Pro" charset="0"/>
                <a:cs typeface="EC Square Sans Pro" charset="0"/>
              </a:rPr>
              <a:t>finished education aged 20</a:t>
            </a:r>
            <a:r>
              <a:rPr lang="en-US" altLang="en-US" sz="1800" b="0" dirty="0" smtClean="0">
                <a:solidFill>
                  <a:srgbClr val="0F5494"/>
                </a:solidFill>
                <a:latin typeface="EC Square Sans Pro" charset="0"/>
                <a:ea typeface="EC Square Sans Pro" charset="0"/>
                <a:cs typeface="EC Square Sans Pro" charset="0"/>
              </a:rPr>
              <a:t>+ </a:t>
            </a:r>
            <a:r>
              <a:rPr lang="en-US" altLang="en-US" sz="1800" b="0" dirty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but </a:t>
            </a:r>
            <a:r>
              <a:rPr lang="en-US" altLang="en-US" sz="1800" b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79% </a:t>
            </a:r>
            <a:r>
              <a:rPr lang="en-US" altLang="en-US" sz="1800" b="0" dirty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of students in </a:t>
            </a:r>
            <a:r>
              <a:rPr lang="en-US" altLang="en-US" sz="1800" b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BG</a:t>
            </a:r>
            <a:endParaRPr lang="en-US" altLang="en-US" sz="1800" b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endParaRPr lang="en-US" altLang="en-US" sz="1800" b="0" dirty="0">
              <a:solidFill>
                <a:srgbClr val="0F5494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r>
              <a:rPr lang="en-US" altLang="en-US" sz="1800" dirty="0" smtClean="0">
                <a:solidFill>
                  <a:srgbClr val="0F5494"/>
                </a:solidFill>
                <a:latin typeface="EC Square Sans Pro" charset="0"/>
                <a:ea typeface="EC Square Sans Pro" charset="0"/>
                <a:cs typeface="EC Square Sans Pro" charset="0"/>
              </a:rPr>
              <a:t>67% (78-71% in BG)</a:t>
            </a:r>
            <a:endParaRPr lang="en-US" altLang="en-US" sz="1800" dirty="0">
              <a:solidFill>
                <a:srgbClr val="0F5494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  <a:p>
            <a:r>
              <a:rPr lang="en-US" altLang="en-US" sz="1800" b="0" dirty="0">
                <a:solidFill>
                  <a:srgbClr val="0F5494"/>
                </a:solidFill>
                <a:latin typeface="EC Square Sans Pro" charset="0"/>
                <a:ea typeface="EC Square Sans Pro" charset="0"/>
                <a:cs typeface="EC Square Sans Pro" charset="0"/>
              </a:rPr>
              <a:t>Household composition 3+</a:t>
            </a:r>
          </a:p>
          <a:p>
            <a:r>
              <a:rPr lang="en-US" altLang="en-US" sz="1800" b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but also: 94% of house persons</a:t>
            </a:r>
            <a:endParaRPr lang="en-US" altLang="en-US" sz="1800" b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867151" y="2952700"/>
            <a:ext cx="1784969" cy="236589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312738"/>
            <a:ext cx="87851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But where?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62467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68" name="TextBox 7"/>
          <p:cNvSpPr txBox="1">
            <a:spLocks noChangeArrowheads="1"/>
          </p:cNvSpPr>
          <p:nvPr/>
        </p:nvSpPr>
        <p:spPr bwMode="auto">
          <a:xfrm>
            <a:off x="1979712" y="6237312"/>
            <a:ext cx="47005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Base: respondents who buy and/or eat fishery or aquaculture </a:t>
            </a:r>
            <a:r>
              <a:rPr lang="en-GB" altLang="en-US" sz="1000" b="0" i="0" dirty="0" smtClean="0">
                <a:solidFill>
                  <a:schemeClr val="tx1"/>
                </a:solidFill>
                <a:latin typeface="EC Square Sans Pro" charset="0"/>
                <a:ea typeface="EC Square Sans Pro" charset="0"/>
                <a:cs typeface="EC Square Sans Pro" charset="0"/>
              </a:rPr>
              <a:t>products</a:t>
            </a:r>
            <a:endParaRPr lang="en-US" altLang="en-US" sz="1000" b="0" i="0" dirty="0">
              <a:solidFill>
                <a:schemeClr val="tx1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19212"/>
            <a:ext cx="6002759" cy="5864642"/>
          </a:xfrm>
          <a:prstGeom prst="rect">
            <a:avLst/>
          </a:prstGeom>
        </p:spPr>
      </p:pic>
      <p:pic>
        <p:nvPicPr>
          <p:cNvPr id="13" name="Picture 8" descr="E:\Flags in bubble\slovakia_round_icon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94" y="2628045"/>
            <a:ext cx="415086" cy="3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E:\Flags in bubble\romania_round_icon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07" y="2628045"/>
            <a:ext cx="415087" cy="3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1" y="2628045"/>
            <a:ext cx="415085" cy="311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2" y="2625688"/>
            <a:ext cx="418228" cy="313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07" y="2628045"/>
            <a:ext cx="415085" cy="31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768</Words>
  <Application>Microsoft Office PowerPoint</Application>
  <PresentationFormat>On-screen Show (4:3)</PresentationFormat>
  <Paragraphs>209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EC Square Sans Pro</vt:lpstr>
      <vt:lpstr>Verdana</vt:lpstr>
      <vt:lpstr>Default Design</vt:lpstr>
      <vt:lpstr>PowerPoint Presentation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Interest in voluntary information</vt:lpstr>
      <vt:lpstr>PowerPoint Presentation</vt:lpstr>
      <vt:lpstr>Thank you for your attention!  http://ec.europa.eu/commfrontoffice/publicopinion/index.cfm/survey/getsurveydetail/instruments/special/surveyky/2206 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JOLLY Laurene (MARE)</cp:lastModifiedBy>
  <cp:revision>337</cp:revision>
  <dcterms:created xsi:type="dcterms:W3CDTF">2011-10-28T10:25:18Z</dcterms:created>
  <dcterms:modified xsi:type="dcterms:W3CDTF">2019-06-05T11:34:15Z</dcterms:modified>
</cp:coreProperties>
</file>