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61" r:id="rId1"/>
    <p:sldMasterId id="2147483676" r:id="rId2"/>
  </p:sldMasterIdLst>
  <p:notesMasterIdLst>
    <p:notesMasterId r:id="rId26"/>
  </p:notesMasterIdLst>
  <p:handoutMasterIdLst>
    <p:handoutMasterId r:id="rId27"/>
  </p:handoutMasterIdLst>
  <p:sldIdLst>
    <p:sldId id="257" r:id="rId3"/>
    <p:sldId id="311" r:id="rId4"/>
    <p:sldId id="324" r:id="rId5"/>
    <p:sldId id="328" r:id="rId6"/>
    <p:sldId id="329" r:id="rId7"/>
    <p:sldId id="312" r:id="rId8"/>
    <p:sldId id="325" r:id="rId9"/>
    <p:sldId id="313" r:id="rId10"/>
    <p:sldId id="314" r:id="rId11"/>
    <p:sldId id="326" r:id="rId12"/>
    <p:sldId id="335" r:id="rId13"/>
    <p:sldId id="340" r:id="rId14"/>
    <p:sldId id="315" r:id="rId15"/>
    <p:sldId id="336" r:id="rId16"/>
    <p:sldId id="343" r:id="rId17"/>
    <p:sldId id="316" r:id="rId18"/>
    <p:sldId id="317" r:id="rId19"/>
    <p:sldId id="318" r:id="rId20"/>
    <p:sldId id="320" r:id="rId21"/>
    <p:sldId id="321" r:id="rId22"/>
    <p:sldId id="341" r:id="rId23"/>
    <p:sldId id="323" r:id="rId24"/>
    <p:sldId id="342" r:id="rId25"/>
  </p:sldIdLst>
  <p:sldSz cx="9144000" cy="6858000" type="screen4x3"/>
  <p:notesSz cx="6669088" cy="97536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ise Bragadin" initials="AB" lastIdx="1" clrIdx="0"/>
  <p:cmAuthor id="1" name="anuccio" initials="an" lastIdx="2" clrIdx="1"/>
  <p:cmAuthor id="2" name="Valentina Sannino" initials="VS"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5D5"/>
    <a:srgbClr val="3E0EC4"/>
    <a:srgbClr val="CF9D73"/>
    <a:srgbClr val="C99062"/>
    <a:srgbClr val="BBBB75"/>
    <a:srgbClr val="E2C0C0"/>
    <a:srgbClr val="E2C4C4"/>
    <a:srgbClr val="E7CFCF"/>
    <a:srgbClr val="E0C0C0"/>
    <a:srgbClr val="FDC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99509" autoAdjust="0"/>
  </p:normalViewPr>
  <p:slideViewPr>
    <p:cSldViewPr>
      <p:cViewPr varScale="1">
        <p:scale>
          <a:sx n="115" d="100"/>
          <a:sy n="115" d="100"/>
        </p:scale>
        <p:origin x="13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4F7CA-C9C3-4DCF-B2E5-96E09981BAAF}"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n-GB"/>
        </a:p>
      </dgm:t>
    </dgm:pt>
    <dgm:pt modelId="{BD7A2EB7-B6BA-4F11-9977-5374A6A2FB1D}">
      <dgm:prSet phldrT="[Testo]" custT="1"/>
      <dgm:spPr>
        <a:ln w="9525">
          <a:solidFill>
            <a:schemeClr val="bg2">
              <a:lumMod val="25000"/>
            </a:schemeClr>
          </a:solidFill>
        </a:ln>
      </dgm:spPr>
      <dgm:t>
        <a:bodyPr/>
        <a:lstStyle/>
        <a:p>
          <a:r>
            <a:rPr lang="en-GB" sz="100"/>
            <a:t>.</a:t>
          </a:r>
        </a:p>
      </dgm:t>
    </dgm:pt>
    <dgm:pt modelId="{DF09CCB4-DA15-4639-A00C-94E0DA0E3517}" type="parTrans" cxnId="{341AA4DF-465A-4094-B593-8D3DF68BF8FB}">
      <dgm:prSet/>
      <dgm:spPr/>
      <dgm:t>
        <a:bodyPr/>
        <a:lstStyle/>
        <a:p>
          <a:endParaRPr lang="en-GB" sz="100"/>
        </a:p>
      </dgm:t>
    </dgm:pt>
    <dgm:pt modelId="{A91A9441-6908-479B-A931-68105D325740}" type="sibTrans" cxnId="{341AA4DF-465A-4094-B593-8D3DF68BF8FB}">
      <dgm:prSet/>
      <dgm:spPr/>
      <dgm:t>
        <a:bodyPr/>
        <a:lstStyle/>
        <a:p>
          <a:endParaRPr lang="en-GB" sz="100"/>
        </a:p>
      </dgm:t>
    </dgm:pt>
    <dgm:pt modelId="{64D67CF5-1955-474B-B229-6F5222E39D4A}">
      <dgm:prSet phldrT="[Testo]" custT="1"/>
      <dgm:spPr>
        <a:ln w="9525">
          <a:solidFill>
            <a:schemeClr val="tx1"/>
          </a:solidFill>
        </a:ln>
      </dgm:spPr>
      <dgm:t>
        <a:bodyPr/>
        <a:lstStyle/>
        <a:p>
          <a:r>
            <a:rPr lang="en-GB" sz="100"/>
            <a:t>.</a:t>
          </a:r>
        </a:p>
      </dgm:t>
    </dgm:pt>
    <dgm:pt modelId="{00E7BB19-E417-48FC-927D-79DCF98C90F7}" type="parTrans" cxnId="{B85E7732-A74E-4595-9306-FB3F515315F7}">
      <dgm:prSet/>
      <dgm:spPr/>
      <dgm:t>
        <a:bodyPr/>
        <a:lstStyle/>
        <a:p>
          <a:endParaRPr lang="en-GB" sz="100"/>
        </a:p>
      </dgm:t>
    </dgm:pt>
    <dgm:pt modelId="{682E988C-D725-41F8-AE3D-CFCCABA9464E}" type="sibTrans" cxnId="{B85E7732-A74E-4595-9306-FB3F515315F7}">
      <dgm:prSet/>
      <dgm:spPr/>
      <dgm:t>
        <a:bodyPr/>
        <a:lstStyle/>
        <a:p>
          <a:endParaRPr lang="en-GB" sz="100"/>
        </a:p>
      </dgm:t>
    </dgm:pt>
    <dgm:pt modelId="{864EE832-469B-46CB-A2ED-24D34D98468D}">
      <dgm:prSet phldrT="[Testo]" custT="1"/>
      <dgm:spPr>
        <a:ln w="9525">
          <a:solidFill>
            <a:schemeClr val="tx1"/>
          </a:solidFill>
        </a:ln>
      </dgm:spPr>
      <dgm:t>
        <a:bodyPr/>
        <a:lstStyle/>
        <a:p>
          <a:r>
            <a:rPr lang="en-GB" sz="100"/>
            <a:t>-</a:t>
          </a:r>
        </a:p>
      </dgm:t>
    </dgm:pt>
    <dgm:pt modelId="{B721F1B3-7AB1-4253-8C3A-0A6DC286AB47}" type="parTrans" cxnId="{14C9A9C2-1B3D-4FDB-9459-584BB5DE98E9}">
      <dgm:prSet/>
      <dgm:spPr/>
      <dgm:t>
        <a:bodyPr/>
        <a:lstStyle/>
        <a:p>
          <a:endParaRPr lang="en-GB" sz="100"/>
        </a:p>
      </dgm:t>
    </dgm:pt>
    <dgm:pt modelId="{9E38CDA0-7CE3-4724-957E-BFF960140774}" type="sibTrans" cxnId="{14C9A9C2-1B3D-4FDB-9459-584BB5DE98E9}">
      <dgm:prSet/>
      <dgm:spPr/>
      <dgm:t>
        <a:bodyPr/>
        <a:lstStyle/>
        <a:p>
          <a:endParaRPr lang="en-GB" sz="100"/>
        </a:p>
      </dgm:t>
    </dgm:pt>
    <dgm:pt modelId="{DD1291B5-CBDF-4134-9EA4-8D0CEB006ADD}">
      <dgm:prSet phldrT="[Testo]" custT="1"/>
      <dgm:spPr>
        <a:ln w="9525">
          <a:solidFill>
            <a:schemeClr val="bg2">
              <a:lumMod val="25000"/>
            </a:schemeClr>
          </a:solidFill>
        </a:ln>
      </dgm:spPr>
      <dgm:t>
        <a:bodyPr/>
        <a:lstStyle/>
        <a:p>
          <a:r>
            <a:rPr lang="en-GB" sz="100"/>
            <a:t>.</a:t>
          </a:r>
        </a:p>
      </dgm:t>
    </dgm:pt>
    <dgm:pt modelId="{D3C2CC9A-022A-48F0-BA64-D42A6EF23D91}" type="parTrans" cxnId="{4F932900-7759-4702-B47E-671E7B34E0FC}">
      <dgm:prSet/>
      <dgm:spPr/>
      <dgm:t>
        <a:bodyPr/>
        <a:lstStyle/>
        <a:p>
          <a:endParaRPr lang="en-GB" sz="100"/>
        </a:p>
      </dgm:t>
    </dgm:pt>
    <dgm:pt modelId="{D90213DA-CA61-4FB1-9206-49828F4486ED}" type="sibTrans" cxnId="{4F932900-7759-4702-B47E-671E7B34E0FC}">
      <dgm:prSet/>
      <dgm:spPr/>
      <dgm:t>
        <a:bodyPr/>
        <a:lstStyle/>
        <a:p>
          <a:endParaRPr lang="en-GB" sz="100"/>
        </a:p>
      </dgm:t>
    </dgm:pt>
    <dgm:pt modelId="{F428FCA9-EB8E-474F-8935-5DC1D2E26F27}">
      <dgm:prSet phldrT="[Testo]" custT="1"/>
      <dgm:spPr>
        <a:ln w="9525">
          <a:solidFill>
            <a:schemeClr val="tx1"/>
          </a:solidFill>
        </a:ln>
      </dgm:spPr>
      <dgm:t>
        <a:bodyPr/>
        <a:lstStyle/>
        <a:p>
          <a:r>
            <a:rPr lang="en-GB" sz="100"/>
            <a:t>.</a:t>
          </a:r>
        </a:p>
      </dgm:t>
    </dgm:pt>
    <dgm:pt modelId="{932A5DE6-1D46-436D-9640-90E1966A0E26}" type="parTrans" cxnId="{BF09688D-36F8-43BC-9B9B-72270CAFDE7E}">
      <dgm:prSet/>
      <dgm:spPr/>
      <dgm:t>
        <a:bodyPr/>
        <a:lstStyle/>
        <a:p>
          <a:endParaRPr lang="en-GB" sz="100"/>
        </a:p>
      </dgm:t>
    </dgm:pt>
    <dgm:pt modelId="{9E97703F-A128-4893-9BD6-B632A5B236CC}" type="sibTrans" cxnId="{BF09688D-36F8-43BC-9B9B-72270CAFDE7E}">
      <dgm:prSet/>
      <dgm:spPr/>
      <dgm:t>
        <a:bodyPr/>
        <a:lstStyle/>
        <a:p>
          <a:endParaRPr lang="en-GB" sz="100"/>
        </a:p>
      </dgm:t>
    </dgm:pt>
    <dgm:pt modelId="{0B54A3A6-A8FB-4B23-964A-713CAF6AFF5F}">
      <dgm:prSet phldrT="[Testo]" custT="1"/>
      <dgm:spPr>
        <a:ln w="9525">
          <a:solidFill>
            <a:schemeClr val="tx1"/>
          </a:solidFill>
        </a:ln>
      </dgm:spPr>
      <dgm:t>
        <a:bodyPr/>
        <a:lstStyle/>
        <a:p>
          <a:r>
            <a:rPr lang="en-GB" sz="100"/>
            <a:t>.</a:t>
          </a:r>
        </a:p>
      </dgm:t>
    </dgm:pt>
    <dgm:pt modelId="{CC7EE72D-4A87-4734-8218-321279445FB7}" type="parTrans" cxnId="{DF3DC7B3-9BFE-475D-8103-BB21424FD17A}">
      <dgm:prSet/>
      <dgm:spPr/>
      <dgm:t>
        <a:bodyPr/>
        <a:lstStyle/>
        <a:p>
          <a:endParaRPr lang="en-GB" sz="100"/>
        </a:p>
      </dgm:t>
    </dgm:pt>
    <dgm:pt modelId="{2E98D5AF-40B9-4810-B32D-31586CB64BBC}" type="sibTrans" cxnId="{DF3DC7B3-9BFE-475D-8103-BB21424FD17A}">
      <dgm:prSet/>
      <dgm:spPr/>
      <dgm:t>
        <a:bodyPr/>
        <a:lstStyle/>
        <a:p>
          <a:endParaRPr lang="en-GB" sz="100"/>
        </a:p>
      </dgm:t>
    </dgm:pt>
    <dgm:pt modelId="{B17659BA-6100-4B3D-95D1-1457489A7465}">
      <dgm:prSet phldrT="[Testo]" custT="1"/>
      <dgm:spPr>
        <a:ln w="9525">
          <a:solidFill>
            <a:schemeClr val="tx1"/>
          </a:solidFill>
        </a:ln>
      </dgm:spPr>
      <dgm:t>
        <a:bodyPr/>
        <a:lstStyle/>
        <a:p>
          <a:r>
            <a:rPr lang="en-GB" sz="100"/>
            <a:t>.</a:t>
          </a:r>
        </a:p>
      </dgm:t>
    </dgm:pt>
    <dgm:pt modelId="{F120D2E4-3982-4B77-B0FB-578ADA7DB06B}" type="parTrans" cxnId="{5BA323BA-3E89-44A1-9FB9-B61DD8134E24}">
      <dgm:prSet/>
      <dgm:spPr/>
      <dgm:t>
        <a:bodyPr/>
        <a:lstStyle/>
        <a:p>
          <a:endParaRPr lang="en-GB" sz="100"/>
        </a:p>
      </dgm:t>
    </dgm:pt>
    <dgm:pt modelId="{FBFE1004-3DF6-4EBC-A432-DC1E9362B3B4}" type="sibTrans" cxnId="{5BA323BA-3E89-44A1-9FB9-B61DD8134E24}">
      <dgm:prSet/>
      <dgm:spPr/>
      <dgm:t>
        <a:bodyPr/>
        <a:lstStyle/>
        <a:p>
          <a:endParaRPr lang="en-GB" sz="100"/>
        </a:p>
      </dgm:t>
    </dgm:pt>
    <dgm:pt modelId="{E70DC2C1-4FA1-4E0B-BF3C-2515A9C48595}" type="pres">
      <dgm:prSet presAssocID="{F964F7CA-C9C3-4DCF-B2E5-96E09981BAAF}" presName="outerComposite" presStyleCnt="0">
        <dgm:presLayoutVars>
          <dgm:chMax val="2"/>
          <dgm:animLvl val="lvl"/>
          <dgm:resizeHandles val="exact"/>
        </dgm:presLayoutVars>
      </dgm:prSet>
      <dgm:spPr/>
      <dgm:t>
        <a:bodyPr/>
        <a:lstStyle/>
        <a:p>
          <a:endParaRPr lang="en-GB"/>
        </a:p>
      </dgm:t>
    </dgm:pt>
    <dgm:pt modelId="{448F4271-6170-4415-8522-76A95BDB0FA4}" type="pres">
      <dgm:prSet presAssocID="{F964F7CA-C9C3-4DCF-B2E5-96E09981BAAF}" presName="dummyMaxCanvas" presStyleCnt="0"/>
      <dgm:spPr/>
    </dgm:pt>
    <dgm:pt modelId="{B948AE38-2954-4804-9B66-0D06428D25DA}" type="pres">
      <dgm:prSet presAssocID="{F964F7CA-C9C3-4DCF-B2E5-96E09981BAAF}" presName="parentComposite" presStyleCnt="0"/>
      <dgm:spPr/>
    </dgm:pt>
    <dgm:pt modelId="{35144EC7-4C62-4A16-86FD-E6F16D09EA21}" type="pres">
      <dgm:prSet presAssocID="{F964F7CA-C9C3-4DCF-B2E5-96E09981BAAF}" presName="parent1" presStyleLbl="alignAccFollowNode1" presStyleIdx="0" presStyleCnt="4">
        <dgm:presLayoutVars>
          <dgm:chMax val="4"/>
        </dgm:presLayoutVars>
      </dgm:prSet>
      <dgm:spPr/>
      <dgm:t>
        <a:bodyPr/>
        <a:lstStyle/>
        <a:p>
          <a:endParaRPr lang="en-GB"/>
        </a:p>
      </dgm:t>
    </dgm:pt>
    <dgm:pt modelId="{2EA41C12-0CFB-474A-A6DD-E49F67BB3F73}" type="pres">
      <dgm:prSet presAssocID="{F964F7CA-C9C3-4DCF-B2E5-96E09981BAAF}" presName="parent2" presStyleLbl="alignAccFollowNode1" presStyleIdx="1" presStyleCnt="4">
        <dgm:presLayoutVars>
          <dgm:chMax val="4"/>
        </dgm:presLayoutVars>
      </dgm:prSet>
      <dgm:spPr/>
      <dgm:t>
        <a:bodyPr/>
        <a:lstStyle/>
        <a:p>
          <a:endParaRPr lang="en-GB"/>
        </a:p>
      </dgm:t>
    </dgm:pt>
    <dgm:pt modelId="{CA82C190-D14F-4C80-8C86-F3638D520446}" type="pres">
      <dgm:prSet presAssocID="{F964F7CA-C9C3-4DCF-B2E5-96E09981BAAF}" presName="childrenComposite" presStyleCnt="0"/>
      <dgm:spPr/>
    </dgm:pt>
    <dgm:pt modelId="{8786331D-A606-4DB6-B721-20BB36924FDA}" type="pres">
      <dgm:prSet presAssocID="{F964F7CA-C9C3-4DCF-B2E5-96E09981BAAF}" presName="dummyMaxCanvas_ChildArea" presStyleCnt="0"/>
      <dgm:spPr/>
    </dgm:pt>
    <dgm:pt modelId="{C3C8236B-4F8F-4C8C-BEE3-6D40856F7208}" type="pres">
      <dgm:prSet presAssocID="{F964F7CA-C9C3-4DCF-B2E5-96E09981BAAF}" presName="fulcrum" presStyleLbl="alignAccFollowNode1" presStyleIdx="2" presStyleCnt="4"/>
      <dgm:spPr>
        <a:ln w="9525">
          <a:solidFill>
            <a:schemeClr val="bg2">
              <a:lumMod val="25000"/>
            </a:schemeClr>
          </a:solidFill>
        </a:ln>
      </dgm:spPr>
    </dgm:pt>
    <dgm:pt modelId="{75B5A4AF-5F9A-4A3C-90C8-397F47F4A470}" type="pres">
      <dgm:prSet presAssocID="{F964F7CA-C9C3-4DCF-B2E5-96E09981BAAF}" presName="balance_23" presStyleLbl="alignAccFollowNode1" presStyleIdx="3" presStyleCnt="4">
        <dgm:presLayoutVars>
          <dgm:bulletEnabled val="1"/>
        </dgm:presLayoutVars>
      </dgm:prSet>
      <dgm:spPr>
        <a:ln w="9525">
          <a:solidFill>
            <a:schemeClr val="bg2">
              <a:lumMod val="25000"/>
              <a:alpha val="90000"/>
            </a:schemeClr>
          </a:solidFill>
        </a:ln>
      </dgm:spPr>
    </dgm:pt>
    <dgm:pt modelId="{79D33DD2-8E13-4EEA-922B-DB69169672F0}" type="pres">
      <dgm:prSet presAssocID="{F964F7CA-C9C3-4DCF-B2E5-96E09981BAAF}" presName="right_23_1" presStyleLbl="node1" presStyleIdx="0" presStyleCnt="5">
        <dgm:presLayoutVars>
          <dgm:bulletEnabled val="1"/>
        </dgm:presLayoutVars>
      </dgm:prSet>
      <dgm:spPr/>
      <dgm:t>
        <a:bodyPr/>
        <a:lstStyle/>
        <a:p>
          <a:endParaRPr lang="en-GB"/>
        </a:p>
      </dgm:t>
    </dgm:pt>
    <dgm:pt modelId="{0C578E44-3F94-49B7-A1F9-8C7530906B36}" type="pres">
      <dgm:prSet presAssocID="{F964F7CA-C9C3-4DCF-B2E5-96E09981BAAF}" presName="right_23_2" presStyleLbl="node1" presStyleIdx="1" presStyleCnt="5">
        <dgm:presLayoutVars>
          <dgm:bulletEnabled val="1"/>
        </dgm:presLayoutVars>
      </dgm:prSet>
      <dgm:spPr/>
      <dgm:t>
        <a:bodyPr/>
        <a:lstStyle/>
        <a:p>
          <a:endParaRPr lang="en-GB"/>
        </a:p>
      </dgm:t>
    </dgm:pt>
    <dgm:pt modelId="{A2E8DE1F-A359-4D18-A4C6-1FA084811BCB}" type="pres">
      <dgm:prSet presAssocID="{F964F7CA-C9C3-4DCF-B2E5-96E09981BAAF}" presName="right_23_3" presStyleLbl="node1" presStyleIdx="2" presStyleCnt="5">
        <dgm:presLayoutVars>
          <dgm:bulletEnabled val="1"/>
        </dgm:presLayoutVars>
      </dgm:prSet>
      <dgm:spPr/>
      <dgm:t>
        <a:bodyPr/>
        <a:lstStyle/>
        <a:p>
          <a:endParaRPr lang="en-GB"/>
        </a:p>
      </dgm:t>
    </dgm:pt>
    <dgm:pt modelId="{BF6D67A9-FAF7-4B82-B6F5-E22DCC5FD1BD}" type="pres">
      <dgm:prSet presAssocID="{F964F7CA-C9C3-4DCF-B2E5-96E09981BAAF}" presName="left_23_1" presStyleLbl="node1" presStyleIdx="3" presStyleCnt="5">
        <dgm:presLayoutVars>
          <dgm:bulletEnabled val="1"/>
        </dgm:presLayoutVars>
      </dgm:prSet>
      <dgm:spPr/>
      <dgm:t>
        <a:bodyPr/>
        <a:lstStyle/>
        <a:p>
          <a:endParaRPr lang="en-GB"/>
        </a:p>
      </dgm:t>
    </dgm:pt>
    <dgm:pt modelId="{E28C2779-37CD-402D-B554-0CC0DFCE288D}" type="pres">
      <dgm:prSet presAssocID="{F964F7CA-C9C3-4DCF-B2E5-96E09981BAAF}" presName="left_23_2" presStyleLbl="node1" presStyleIdx="4" presStyleCnt="5">
        <dgm:presLayoutVars>
          <dgm:bulletEnabled val="1"/>
        </dgm:presLayoutVars>
      </dgm:prSet>
      <dgm:spPr/>
      <dgm:t>
        <a:bodyPr/>
        <a:lstStyle/>
        <a:p>
          <a:endParaRPr lang="en-GB"/>
        </a:p>
      </dgm:t>
    </dgm:pt>
  </dgm:ptLst>
  <dgm:cxnLst>
    <dgm:cxn modelId="{2EFD6980-EB69-433B-BE57-5C8821E6CD09}" type="presOf" srcId="{F428FCA9-EB8E-474F-8935-5DC1D2E26F27}" destId="{79D33DD2-8E13-4EEA-922B-DB69169672F0}" srcOrd="0" destOrd="0" presId="urn:microsoft.com/office/officeart/2005/8/layout/balance1"/>
    <dgm:cxn modelId="{4F932900-7759-4702-B47E-671E7B34E0FC}" srcId="{F964F7CA-C9C3-4DCF-B2E5-96E09981BAAF}" destId="{DD1291B5-CBDF-4134-9EA4-8D0CEB006ADD}" srcOrd="1" destOrd="0" parTransId="{D3C2CC9A-022A-48F0-BA64-D42A6EF23D91}" sibTransId="{D90213DA-CA61-4FB1-9206-49828F4486ED}"/>
    <dgm:cxn modelId="{DF3DC7B3-9BFE-475D-8103-BB21424FD17A}" srcId="{DD1291B5-CBDF-4134-9EA4-8D0CEB006ADD}" destId="{0B54A3A6-A8FB-4B23-964A-713CAF6AFF5F}" srcOrd="1" destOrd="0" parTransId="{CC7EE72D-4A87-4734-8218-321279445FB7}" sibTransId="{2E98D5AF-40B9-4810-B32D-31586CB64BBC}"/>
    <dgm:cxn modelId="{B85E7732-A74E-4595-9306-FB3F515315F7}" srcId="{BD7A2EB7-B6BA-4F11-9977-5374A6A2FB1D}" destId="{64D67CF5-1955-474B-B229-6F5222E39D4A}" srcOrd="0" destOrd="0" parTransId="{00E7BB19-E417-48FC-927D-79DCF98C90F7}" sibTransId="{682E988C-D725-41F8-AE3D-CFCCABA9464E}"/>
    <dgm:cxn modelId="{D0574D10-769B-456C-9255-15F97E19ADB8}" type="presOf" srcId="{BD7A2EB7-B6BA-4F11-9977-5374A6A2FB1D}" destId="{35144EC7-4C62-4A16-86FD-E6F16D09EA21}" srcOrd="0" destOrd="0" presId="urn:microsoft.com/office/officeart/2005/8/layout/balance1"/>
    <dgm:cxn modelId="{836F1638-D1F1-4C4D-8AC7-410FAA56DE2F}" type="presOf" srcId="{B17659BA-6100-4B3D-95D1-1457489A7465}" destId="{A2E8DE1F-A359-4D18-A4C6-1FA084811BCB}" srcOrd="0" destOrd="0" presId="urn:microsoft.com/office/officeart/2005/8/layout/balance1"/>
    <dgm:cxn modelId="{341AA4DF-465A-4094-B593-8D3DF68BF8FB}" srcId="{F964F7CA-C9C3-4DCF-B2E5-96E09981BAAF}" destId="{BD7A2EB7-B6BA-4F11-9977-5374A6A2FB1D}" srcOrd="0" destOrd="0" parTransId="{DF09CCB4-DA15-4639-A00C-94E0DA0E3517}" sibTransId="{A91A9441-6908-479B-A931-68105D325740}"/>
    <dgm:cxn modelId="{055C0122-B037-4238-BBD4-9688DAD9CA43}" type="presOf" srcId="{64D67CF5-1955-474B-B229-6F5222E39D4A}" destId="{BF6D67A9-FAF7-4B82-B6F5-E22DCC5FD1BD}" srcOrd="0" destOrd="0" presId="urn:microsoft.com/office/officeart/2005/8/layout/balance1"/>
    <dgm:cxn modelId="{76BEBE71-C772-403D-803F-F3CCA1881788}" type="presOf" srcId="{DD1291B5-CBDF-4134-9EA4-8D0CEB006ADD}" destId="{2EA41C12-0CFB-474A-A6DD-E49F67BB3F73}" srcOrd="0" destOrd="0" presId="urn:microsoft.com/office/officeart/2005/8/layout/balance1"/>
    <dgm:cxn modelId="{14C9A9C2-1B3D-4FDB-9459-584BB5DE98E9}" srcId="{BD7A2EB7-B6BA-4F11-9977-5374A6A2FB1D}" destId="{864EE832-469B-46CB-A2ED-24D34D98468D}" srcOrd="1" destOrd="0" parTransId="{B721F1B3-7AB1-4253-8C3A-0A6DC286AB47}" sibTransId="{9E38CDA0-7CE3-4724-957E-BFF960140774}"/>
    <dgm:cxn modelId="{67D98900-CB8F-42EF-9FFA-B40301E4601E}" type="presOf" srcId="{864EE832-469B-46CB-A2ED-24D34D98468D}" destId="{E28C2779-37CD-402D-B554-0CC0DFCE288D}" srcOrd="0" destOrd="0" presId="urn:microsoft.com/office/officeart/2005/8/layout/balance1"/>
    <dgm:cxn modelId="{BF09688D-36F8-43BC-9B9B-72270CAFDE7E}" srcId="{DD1291B5-CBDF-4134-9EA4-8D0CEB006ADD}" destId="{F428FCA9-EB8E-474F-8935-5DC1D2E26F27}" srcOrd="0" destOrd="0" parTransId="{932A5DE6-1D46-436D-9640-90E1966A0E26}" sibTransId="{9E97703F-A128-4893-9BD6-B632A5B236CC}"/>
    <dgm:cxn modelId="{AF0785FC-D8A3-4413-8A10-98DF997B1EC6}" type="presOf" srcId="{F964F7CA-C9C3-4DCF-B2E5-96E09981BAAF}" destId="{E70DC2C1-4FA1-4E0B-BF3C-2515A9C48595}" srcOrd="0" destOrd="0" presId="urn:microsoft.com/office/officeart/2005/8/layout/balance1"/>
    <dgm:cxn modelId="{5BA323BA-3E89-44A1-9FB9-B61DD8134E24}" srcId="{DD1291B5-CBDF-4134-9EA4-8D0CEB006ADD}" destId="{B17659BA-6100-4B3D-95D1-1457489A7465}" srcOrd="2" destOrd="0" parTransId="{F120D2E4-3982-4B77-B0FB-578ADA7DB06B}" sibTransId="{FBFE1004-3DF6-4EBC-A432-DC1E9362B3B4}"/>
    <dgm:cxn modelId="{F4C7F2DB-D97A-4B28-A6D8-925BDE6FF7C5}" type="presOf" srcId="{0B54A3A6-A8FB-4B23-964A-713CAF6AFF5F}" destId="{0C578E44-3F94-49B7-A1F9-8C7530906B36}" srcOrd="0" destOrd="0" presId="urn:microsoft.com/office/officeart/2005/8/layout/balance1"/>
    <dgm:cxn modelId="{B5697640-C3C7-4C21-A55C-F012A788C80C}" type="presParOf" srcId="{E70DC2C1-4FA1-4E0B-BF3C-2515A9C48595}" destId="{448F4271-6170-4415-8522-76A95BDB0FA4}" srcOrd="0" destOrd="0" presId="urn:microsoft.com/office/officeart/2005/8/layout/balance1"/>
    <dgm:cxn modelId="{5C84F9AC-01A3-488F-84F3-01D88F3CA602}" type="presParOf" srcId="{E70DC2C1-4FA1-4E0B-BF3C-2515A9C48595}" destId="{B948AE38-2954-4804-9B66-0D06428D25DA}" srcOrd="1" destOrd="0" presId="urn:microsoft.com/office/officeart/2005/8/layout/balance1"/>
    <dgm:cxn modelId="{B4464C60-A8BE-44B2-9EB6-2D158CD0AD12}" type="presParOf" srcId="{B948AE38-2954-4804-9B66-0D06428D25DA}" destId="{35144EC7-4C62-4A16-86FD-E6F16D09EA21}" srcOrd="0" destOrd="0" presId="urn:microsoft.com/office/officeart/2005/8/layout/balance1"/>
    <dgm:cxn modelId="{2C38203D-177F-4218-BF05-D8167CC2BCD1}" type="presParOf" srcId="{B948AE38-2954-4804-9B66-0D06428D25DA}" destId="{2EA41C12-0CFB-474A-A6DD-E49F67BB3F73}" srcOrd="1" destOrd="0" presId="urn:microsoft.com/office/officeart/2005/8/layout/balance1"/>
    <dgm:cxn modelId="{815FF382-C641-4251-8A74-7D45F1B29B98}" type="presParOf" srcId="{E70DC2C1-4FA1-4E0B-BF3C-2515A9C48595}" destId="{CA82C190-D14F-4C80-8C86-F3638D520446}" srcOrd="2" destOrd="0" presId="urn:microsoft.com/office/officeart/2005/8/layout/balance1"/>
    <dgm:cxn modelId="{A0CE0063-CA82-436B-AC02-EF880469738E}" type="presParOf" srcId="{CA82C190-D14F-4C80-8C86-F3638D520446}" destId="{8786331D-A606-4DB6-B721-20BB36924FDA}" srcOrd="0" destOrd="0" presId="urn:microsoft.com/office/officeart/2005/8/layout/balance1"/>
    <dgm:cxn modelId="{3AC003CC-962F-42E7-9E34-14184B600CF5}" type="presParOf" srcId="{CA82C190-D14F-4C80-8C86-F3638D520446}" destId="{C3C8236B-4F8F-4C8C-BEE3-6D40856F7208}" srcOrd="1" destOrd="0" presId="urn:microsoft.com/office/officeart/2005/8/layout/balance1"/>
    <dgm:cxn modelId="{FD2E28B6-1523-4D0E-9908-5504FE77EE22}" type="presParOf" srcId="{CA82C190-D14F-4C80-8C86-F3638D520446}" destId="{75B5A4AF-5F9A-4A3C-90C8-397F47F4A470}" srcOrd="2" destOrd="0" presId="urn:microsoft.com/office/officeart/2005/8/layout/balance1"/>
    <dgm:cxn modelId="{20BC730E-75D4-45D7-A349-A97F3BA151CA}" type="presParOf" srcId="{CA82C190-D14F-4C80-8C86-F3638D520446}" destId="{79D33DD2-8E13-4EEA-922B-DB69169672F0}" srcOrd="3" destOrd="0" presId="urn:microsoft.com/office/officeart/2005/8/layout/balance1"/>
    <dgm:cxn modelId="{9441349E-B31D-440C-913C-8AAFDFDDDEC7}" type="presParOf" srcId="{CA82C190-D14F-4C80-8C86-F3638D520446}" destId="{0C578E44-3F94-49B7-A1F9-8C7530906B36}" srcOrd="4" destOrd="0" presId="urn:microsoft.com/office/officeart/2005/8/layout/balance1"/>
    <dgm:cxn modelId="{235BF076-264F-400F-900A-F86C05A2073F}" type="presParOf" srcId="{CA82C190-D14F-4C80-8C86-F3638D520446}" destId="{A2E8DE1F-A359-4D18-A4C6-1FA084811BCB}" srcOrd="5" destOrd="0" presId="urn:microsoft.com/office/officeart/2005/8/layout/balance1"/>
    <dgm:cxn modelId="{F3B09FB5-8980-44B6-8889-8D4367D2E1F5}" type="presParOf" srcId="{CA82C190-D14F-4C80-8C86-F3638D520446}" destId="{BF6D67A9-FAF7-4B82-B6F5-E22DCC5FD1BD}" srcOrd="6" destOrd="0" presId="urn:microsoft.com/office/officeart/2005/8/layout/balance1"/>
    <dgm:cxn modelId="{5861C838-DB9C-4F8D-8B04-38C1FEA0A27F}" type="presParOf" srcId="{CA82C190-D14F-4C80-8C86-F3638D520446}" destId="{E28C2779-37CD-402D-B554-0CC0DFCE288D}" srcOrd="7" destOrd="0" presId="urn:microsoft.com/office/officeart/2005/8/layout/balance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4F7CA-C9C3-4DCF-B2E5-96E09981BAAF}"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n-GB"/>
        </a:p>
      </dgm:t>
    </dgm:pt>
    <dgm:pt modelId="{BD7A2EB7-B6BA-4F11-9977-5374A6A2FB1D}">
      <dgm:prSet phldrT="[Testo]" custT="1"/>
      <dgm:spPr>
        <a:ln w="9525">
          <a:solidFill>
            <a:schemeClr val="bg2">
              <a:lumMod val="25000"/>
            </a:schemeClr>
          </a:solidFill>
        </a:ln>
      </dgm:spPr>
      <dgm:t>
        <a:bodyPr/>
        <a:lstStyle/>
        <a:p>
          <a:r>
            <a:rPr lang="en-GB" sz="100"/>
            <a:t>.</a:t>
          </a:r>
        </a:p>
      </dgm:t>
    </dgm:pt>
    <dgm:pt modelId="{DF09CCB4-DA15-4639-A00C-94E0DA0E3517}" type="parTrans" cxnId="{341AA4DF-465A-4094-B593-8D3DF68BF8FB}">
      <dgm:prSet/>
      <dgm:spPr/>
      <dgm:t>
        <a:bodyPr/>
        <a:lstStyle/>
        <a:p>
          <a:endParaRPr lang="en-GB" sz="100"/>
        </a:p>
      </dgm:t>
    </dgm:pt>
    <dgm:pt modelId="{A91A9441-6908-479B-A931-68105D325740}" type="sibTrans" cxnId="{341AA4DF-465A-4094-B593-8D3DF68BF8FB}">
      <dgm:prSet/>
      <dgm:spPr/>
      <dgm:t>
        <a:bodyPr/>
        <a:lstStyle/>
        <a:p>
          <a:endParaRPr lang="en-GB" sz="100"/>
        </a:p>
      </dgm:t>
    </dgm:pt>
    <dgm:pt modelId="{64D67CF5-1955-474B-B229-6F5222E39D4A}">
      <dgm:prSet phldrT="[Testo]" custT="1"/>
      <dgm:spPr>
        <a:ln w="9525">
          <a:solidFill>
            <a:schemeClr val="tx1"/>
          </a:solidFill>
        </a:ln>
      </dgm:spPr>
      <dgm:t>
        <a:bodyPr/>
        <a:lstStyle/>
        <a:p>
          <a:r>
            <a:rPr lang="en-GB" sz="100"/>
            <a:t>.</a:t>
          </a:r>
        </a:p>
      </dgm:t>
    </dgm:pt>
    <dgm:pt modelId="{00E7BB19-E417-48FC-927D-79DCF98C90F7}" type="parTrans" cxnId="{B85E7732-A74E-4595-9306-FB3F515315F7}">
      <dgm:prSet/>
      <dgm:spPr/>
      <dgm:t>
        <a:bodyPr/>
        <a:lstStyle/>
        <a:p>
          <a:endParaRPr lang="en-GB" sz="100"/>
        </a:p>
      </dgm:t>
    </dgm:pt>
    <dgm:pt modelId="{682E988C-D725-41F8-AE3D-CFCCABA9464E}" type="sibTrans" cxnId="{B85E7732-A74E-4595-9306-FB3F515315F7}">
      <dgm:prSet/>
      <dgm:spPr/>
      <dgm:t>
        <a:bodyPr/>
        <a:lstStyle/>
        <a:p>
          <a:endParaRPr lang="en-GB" sz="100"/>
        </a:p>
      </dgm:t>
    </dgm:pt>
    <dgm:pt modelId="{864EE832-469B-46CB-A2ED-24D34D98468D}">
      <dgm:prSet phldrT="[Testo]" custT="1"/>
      <dgm:spPr>
        <a:ln w="9525">
          <a:solidFill>
            <a:schemeClr val="tx1"/>
          </a:solidFill>
        </a:ln>
      </dgm:spPr>
      <dgm:t>
        <a:bodyPr/>
        <a:lstStyle/>
        <a:p>
          <a:r>
            <a:rPr lang="en-GB" sz="100"/>
            <a:t>-</a:t>
          </a:r>
        </a:p>
      </dgm:t>
    </dgm:pt>
    <dgm:pt modelId="{B721F1B3-7AB1-4253-8C3A-0A6DC286AB47}" type="parTrans" cxnId="{14C9A9C2-1B3D-4FDB-9459-584BB5DE98E9}">
      <dgm:prSet/>
      <dgm:spPr/>
      <dgm:t>
        <a:bodyPr/>
        <a:lstStyle/>
        <a:p>
          <a:endParaRPr lang="en-GB" sz="100"/>
        </a:p>
      </dgm:t>
    </dgm:pt>
    <dgm:pt modelId="{9E38CDA0-7CE3-4724-957E-BFF960140774}" type="sibTrans" cxnId="{14C9A9C2-1B3D-4FDB-9459-584BB5DE98E9}">
      <dgm:prSet/>
      <dgm:spPr/>
      <dgm:t>
        <a:bodyPr/>
        <a:lstStyle/>
        <a:p>
          <a:endParaRPr lang="en-GB" sz="100"/>
        </a:p>
      </dgm:t>
    </dgm:pt>
    <dgm:pt modelId="{DD1291B5-CBDF-4134-9EA4-8D0CEB006ADD}">
      <dgm:prSet phldrT="[Testo]" custT="1"/>
      <dgm:spPr>
        <a:ln w="9525">
          <a:solidFill>
            <a:schemeClr val="bg2">
              <a:lumMod val="25000"/>
            </a:schemeClr>
          </a:solidFill>
        </a:ln>
      </dgm:spPr>
      <dgm:t>
        <a:bodyPr/>
        <a:lstStyle/>
        <a:p>
          <a:r>
            <a:rPr lang="en-GB" sz="100"/>
            <a:t>.</a:t>
          </a:r>
        </a:p>
      </dgm:t>
    </dgm:pt>
    <dgm:pt modelId="{D3C2CC9A-022A-48F0-BA64-D42A6EF23D91}" type="parTrans" cxnId="{4F932900-7759-4702-B47E-671E7B34E0FC}">
      <dgm:prSet/>
      <dgm:spPr/>
      <dgm:t>
        <a:bodyPr/>
        <a:lstStyle/>
        <a:p>
          <a:endParaRPr lang="en-GB" sz="100"/>
        </a:p>
      </dgm:t>
    </dgm:pt>
    <dgm:pt modelId="{D90213DA-CA61-4FB1-9206-49828F4486ED}" type="sibTrans" cxnId="{4F932900-7759-4702-B47E-671E7B34E0FC}">
      <dgm:prSet/>
      <dgm:spPr/>
      <dgm:t>
        <a:bodyPr/>
        <a:lstStyle/>
        <a:p>
          <a:endParaRPr lang="en-GB" sz="100"/>
        </a:p>
      </dgm:t>
    </dgm:pt>
    <dgm:pt modelId="{F428FCA9-EB8E-474F-8935-5DC1D2E26F27}">
      <dgm:prSet phldrT="[Testo]" custT="1"/>
      <dgm:spPr>
        <a:ln w="9525">
          <a:solidFill>
            <a:schemeClr val="tx1"/>
          </a:solidFill>
        </a:ln>
      </dgm:spPr>
      <dgm:t>
        <a:bodyPr/>
        <a:lstStyle/>
        <a:p>
          <a:r>
            <a:rPr lang="en-GB" sz="100"/>
            <a:t>.</a:t>
          </a:r>
        </a:p>
      </dgm:t>
    </dgm:pt>
    <dgm:pt modelId="{932A5DE6-1D46-436D-9640-90E1966A0E26}" type="parTrans" cxnId="{BF09688D-36F8-43BC-9B9B-72270CAFDE7E}">
      <dgm:prSet/>
      <dgm:spPr/>
      <dgm:t>
        <a:bodyPr/>
        <a:lstStyle/>
        <a:p>
          <a:endParaRPr lang="en-GB" sz="100"/>
        </a:p>
      </dgm:t>
    </dgm:pt>
    <dgm:pt modelId="{9E97703F-A128-4893-9BD6-B632A5B236CC}" type="sibTrans" cxnId="{BF09688D-36F8-43BC-9B9B-72270CAFDE7E}">
      <dgm:prSet/>
      <dgm:spPr/>
      <dgm:t>
        <a:bodyPr/>
        <a:lstStyle/>
        <a:p>
          <a:endParaRPr lang="en-GB" sz="100"/>
        </a:p>
      </dgm:t>
    </dgm:pt>
    <dgm:pt modelId="{0B54A3A6-A8FB-4B23-964A-713CAF6AFF5F}">
      <dgm:prSet phldrT="[Testo]" custT="1"/>
      <dgm:spPr>
        <a:ln w="9525">
          <a:solidFill>
            <a:schemeClr val="tx1"/>
          </a:solidFill>
        </a:ln>
      </dgm:spPr>
      <dgm:t>
        <a:bodyPr/>
        <a:lstStyle/>
        <a:p>
          <a:r>
            <a:rPr lang="en-GB" sz="100"/>
            <a:t>.</a:t>
          </a:r>
        </a:p>
      </dgm:t>
    </dgm:pt>
    <dgm:pt modelId="{CC7EE72D-4A87-4734-8218-321279445FB7}" type="parTrans" cxnId="{DF3DC7B3-9BFE-475D-8103-BB21424FD17A}">
      <dgm:prSet/>
      <dgm:spPr/>
      <dgm:t>
        <a:bodyPr/>
        <a:lstStyle/>
        <a:p>
          <a:endParaRPr lang="en-GB" sz="100"/>
        </a:p>
      </dgm:t>
    </dgm:pt>
    <dgm:pt modelId="{2E98D5AF-40B9-4810-B32D-31586CB64BBC}" type="sibTrans" cxnId="{DF3DC7B3-9BFE-475D-8103-BB21424FD17A}">
      <dgm:prSet/>
      <dgm:spPr/>
      <dgm:t>
        <a:bodyPr/>
        <a:lstStyle/>
        <a:p>
          <a:endParaRPr lang="en-GB" sz="100"/>
        </a:p>
      </dgm:t>
    </dgm:pt>
    <dgm:pt modelId="{B17659BA-6100-4B3D-95D1-1457489A7465}">
      <dgm:prSet phldrT="[Testo]" custT="1"/>
      <dgm:spPr>
        <a:ln w="9525">
          <a:solidFill>
            <a:schemeClr val="tx1"/>
          </a:solidFill>
        </a:ln>
      </dgm:spPr>
      <dgm:t>
        <a:bodyPr/>
        <a:lstStyle/>
        <a:p>
          <a:r>
            <a:rPr lang="en-GB" sz="100"/>
            <a:t>.</a:t>
          </a:r>
        </a:p>
      </dgm:t>
    </dgm:pt>
    <dgm:pt modelId="{F120D2E4-3982-4B77-B0FB-578ADA7DB06B}" type="parTrans" cxnId="{5BA323BA-3E89-44A1-9FB9-B61DD8134E24}">
      <dgm:prSet/>
      <dgm:spPr/>
      <dgm:t>
        <a:bodyPr/>
        <a:lstStyle/>
        <a:p>
          <a:endParaRPr lang="en-GB" sz="100"/>
        </a:p>
      </dgm:t>
    </dgm:pt>
    <dgm:pt modelId="{FBFE1004-3DF6-4EBC-A432-DC1E9362B3B4}" type="sibTrans" cxnId="{5BA323BA-3E89-44A1-9FB9-B61DD8134E24}">
      <dgm:prSet/>
      <dgm:spPr/>
      <dgm:t>
        <a:bodyPr/>
        <a:lstStyle/>
        <a:p>
          <a:endParaRPr lang="en-GB" sz="100"/>
        </a:p>
      </dgm:t>
    </dgm:pt>
    <dgm:pt modelId="{E70DC2C1-4FA1-4E0B-BF3C-2515A9C48595}" type="pres">
      <dgm:prSet presAssocID="{F964F7CA-C9C3-4DCF-B2E5-96E09981BAAF}" presName="outerComposite" presStyleCnt="0">
        <dgm:presLayoutVars>
          <dgm:chMax val="2"/>
          <dgm:animLvl val="lvl"/>
          <dgm:resizeHandles val="exact"/>
        </dgm:presLayoutVars>
      </dgm:prSet>
      <dgm:spPr/>
      <dgm:t>
        <a:bodyPr/>
        <a:lstStyle/>
        <a:p>
          <a:endParaRPr lang="en-GB"/>
        </a:p>
      </dgm:t>
    </dgm:pt>
    <dgm:pt modelId="{448F4271-6170-4415-8522-76A95BDB0FA4}" type="pres">
      <dgm:prSet presAssocID="{F964F7CA-C9C3-4DCF-B2E5-96E09981BAAF}" presName="dummyMaxCanvas" presStyleCnt="0"/>
      <dgm:spPr/>
    </dgm:pt>
    <dgm:pt modelId="{B948AE38-2954-4804-9B66-0D06428D25DA}" type="pres">
      <dgm:prSet presAssocID="{F964F7CA-C9C3-4DCF-B2E5-96E09981BAAF}" presName="parentComposite" presStyleCnt="0"/>
      <dgm:spPr/>
    </dgm:pt>
    <dgm:pt modelId="{35144EC7-4C62-4A16-86FD-E6F16D09EA21}" type="pres">
      <dgm:prSet presAssocID="{F964F7CA-C9C3-4DCF-B2E5-96E09981BAAF}" presName="parent1" presStyleLbl="alignAccFollowNode1" presStyleIdx="0" presStyleCnt="4">
        <dgm:presLayoutVars>
          <dgm:chMax val="4"/>
        </dgm:presLayoutVars>
      </dgm:prSet>
      <dgm:spPr/>
      <dgm:t>
        <a:bodyPr/>
        <a:lstStyle/>
        <a:p>
          <a:endParaRPr lang="en-GB"/>
        </a:p>
      </dgm:t>
    </dgm:pt>
    <dgm:pt modelId="{2EA41C12-0CFB-474A-A6DD-E49F67BB3F73}" type="pres">
      <dgm:prSet presAssocID="{F964F7CA-C9C3-4DCF-B2E5-96E09981BAAF}" presName="parent2" presStyleLbl="alignAccFollowNode1" presStyleIdx="1" presStyleCnt="4">
        <dgm:presLayoutVars>
          <dgm:chMax val="4"/>
        </dgm:presLayoutVars>
      </dgm:prSet>
      <dgm:spPr/>
      <dgm:t>
        <a:bodyPr/>
        <a:lstStyle/>
        <a:p>
          <a:endParaRPr lang="en-GB"/>
        </a:p>
      </dgm:t>
    </dgm:pt>
    <dgm:pt modelId="{CA82C190-D14F-4C80-8C86-F3638D520446}" type="pres">
      <dgm:prSet presAssocID="{F964F7CA-C9C3-4DCF-B2E5-96E09981BAAF}" presName="childrenComposite" presStyleCnt="0"/>
      <dgm:spPr/>
    </dgm:pt>
    <dgm:pt modelId="{8786331D-A606-4DB6-B721-20BB36924FDA}" type="pres">
      <dgm:prSet presAssocID="{F964F7CA-C9C3-4DCF-B2E5-96E09981BAAF}" presName="dummyMaxCanvas_ChildArea" presStyleCnt="0"/>
      <dgm:spPr/>
    </dgm:pt>
    <dgm:pt modelId="{C3C8236B-4F8F-4C8C-BEE3-6D40856F7208}" type="pres">
      <dgm:prSet presAssocID="{F964F7CA-C9C3-4DCF-B2E5-96E09981BAAF}" presName="fulcrum" presStyleLbl="alignAccFollowNode1" presStyleIdx="2" presStyleCnt="4"/>
      <dgm:spPr>
        <a:ln w="9525">
          <a:solidFill>
            <a:schemeClr val="bg2">
              <a:lumMod val="25000"/>
            </a:schemeClr>
          </a:solidFill>
        </a:ln>
      </dgm:spPr>
    </dgm:pt>
    <dgm:pt modelId="{75B5A4AF-5F9A-4A3C-90C8-397F47F4A470}" type="pres">
      <dgm:prSet presAssocID="{F964F7CA-C9C3-4DCF-B2E5-96E09981BAAF}" presName="balance_23" presStyleLbl="alignAccFollowNode1" presStyleIdx="3" presStyleCnt="4">
        <dgm:presLayoutVars>
          <dgm:bulletEnabled val="1"/>
        </dgm:presLayoutVars>
      </dgm:prSet>
      <dgm:spPr>
        <a:ln w="9525">
          <a:solidFill>
            <a:schemeClr val="bg2">
              <a:lumMod val="25000"/>
              <a:alpha val="90000"/>
            </a:schemeClr>
          </a:solidFill>
        </a:ln>
      </dgm:spPr>
    </dgm:pt>
    <dgm:pt modelId="{79D33DD2-8E13-4EEA-922B-DB69169672F0}" type="pres">
      <dgm:prSet presAssocID="{F964F7CA-C9C3-4DCF-B2E5-96E09981BAAF}" presName="right_23_1" presStyleLbl="node1" presStyleIdx="0" presStyleCnt="5">
        <dgm:presLayoutVars>
          <dgm:bulletEnabled val="1"/>
        </dgm:presLayoutVars>
      </dgm:prSet>
      <dgm:spPr/>
      <dgm:t>
        <a:bodyPr/>
        <a:lstStyle/>
        <a:p>
          <a:endParaRPr lang="en-GB"/>
        </a:p>
      </dgm:t>
    </dgm:pt>
    <dgm:pt modelId="{0C578E44-3F94-49B7-A1F9-8C7530906B36}" type="pres">
      <dgm:prSet presAssocID="{F964F7CA-C9C3-4DCF-B2E5-96E09981BAAF}" presName="right_23_2" presStyleLbl="node1" presStyleIdx="1" presStyleCnt="5">
        <dgm:presLayoutVars>
          <dgm:bulletEnabled val="1"/>
        </dgm:presLayoutVars>
      </dgm:prSet>
      <dgm:spPr/>
      <dgm:t>
        <a:bodyPr/>
        <a:lstStyle/>
        <a:p>
          <a:endParaRPr lang="en-GB"/>
        </a:p>
      </dgm:t>
    </dgm:pt>
    <dgm:pt modelId="{A2E8DE1F-A359-4D18-A4C6-1FA084811BCB}" type="pres">
      <dgm:prSet presAssocID="{F964F7CA-C9C3-4DCF-B2E5-96E09981BAAF}" presName="right_23_3" presStyleLbl="node1" presStyleIdx="2" presStyleCnt="5">
        <dgm:presLayoutVars>
          <dgm:bulletEnabled val="1"/>
        </dgm:presLayoutVars>
      </dgm:prSet>
      <dgm:spPr/>
      <dgm:t>
        <a:bodyPr/>
        <a:lstStyle/>
        <a:p>
          <a:endParaRPr lang="en-GB"/>
        </a:p>
      </dgm:t>
    </dgm:pt>
    <dgm:pt modelId="{BF6D67A9-FAF7-4B82-B6F5-E22DCC5FD1BD}" type="pres">
      <dgm:prSet presAssocID="{F964F7CA-C9C3-4DCF-B2E5-96E09981BAAF}" presName="left_23_1" presStyleLbl="node1" presStyleIdx="3" presStyleCnt="5">
        <dgm:presLayoutVars>
          <dgm:bulletEnabled val="1"/>
        </dgm:presLayoutVars>
      </dgm:prSet>
      <dgm:spPr/>
      <dgm:t>
        <a:bodyPr/>
        <a:lstStyle/>
        <a:p>
          <a:endParaRPr lang="en-GB"/>
        </a:p>
      </dgm:t>
    </dgm:pt>
    <dgm:pt modelId="{E28C2779-37CD-402D-B554-0CC0DFCE288D}" type="pres">
      <dgm:prSet presAssocID="{F964F7CA-C9C3-4DCF-B2E5-96E09981BAAF}" presName="left_23_2" presStyleLbl="node1" presStyleIdx="4" presStyleCnt="5">
        <dgm:presLayoutVars>
          <dgm:bulletEnabled val="1"/>
        </dgm:presLayoutVars>
      </dgm:prSet>
      <dgm:spPr/>
      <dgm:t>
        <a:bodyPr/>
        <a:lstStyle/>
        <a:p>
          <a:endParaRPr lang="en-GB"/>
        </a:p>
      </dgm:t>
    </dgm:pt>
  </dgm:ptLst>
  <dgm:cxnLst>
    <dgm:cxn modelId="{3672A7B7-7A6D-4994-84AD-FF7C60622BE4}" type="presOf" srcId="{B17659BA-6100-4B3D-95D1-1457489A7465}" destId="{A2E8DE1F-A359-4D18-A4C6-1FA084811BCB}" srcOrd="0" destOrd="0" presId="urn:microsoft.com/office/officeart/2005/8/layout/balance1"/>
    <dgm:cxn modelId="{4F932900-7759-4702-B47E-671E7B34E0FC}" srcId="{F964F7CA-C9C3-4DCF-B2E5-96E09981BAAF}" destId="{DD1291B5-CBDF-4134-9EA4-8D0CEB006ADD}" srcOrd="1" destOrd="0" parTransId="{D3C2CC9A-022A-48F0-BA64-D42A6EF23D91}" sibTransId="{D90213DA-CA61-4FB1-9206-49828F4486ED}"/>
    <dgm:cxn modelId="{DF3DC7B3-9BFE-475D-8103-BB21424FD17A}" srcId="{DD1291B5-CBDF-4134-9EA4-8D0CEB006ADD}" destId="{0B54A3A6-A8FB-4B23-964A-713CAF6AFF5F}" srcOrd="1" destOrd="0" parTransId="{CC7EE72D-4A87-4734-8218-321279445FB7}" sibTransId="{2E98D5AF-40B9-4810-B32D-31586CB64BBC}"/>
    <dgm:cxn modelId="{BBD86CCF-8FC5-4B8A-BFB6-3D3E871B7331}" type="presOf" srcId="{F428FCA9-EB8E-474F-8935-5DC1D2E26F27}" destId="{79D33DD2-8E13-4EEA-922B-DB69169672F0}" srcOrd="0" destOrd="0" presId="urn:microsoft.com/office/officeart/2005/8/layout/balance1"/>
    <dgm:cxn modelId="{B85E7732-A74E-4595-9306-FB3F515315F7}" srcId="{BD7A2EB7-B6BA-4F11-9977-5374A6A2FB1D}" destId="{64D67CF5-1955-474B-B229-6F5222E39D4A}" srcOrd="0" destOrd="0" parTransId="{00E7BB19-E417-48FC-927D-79DCF98C90F7}" sibTransId="{682E988C-D725-41F8-AE3D-CFCCABA9464E}"/>
    <dgm:cxn modelId="{1B353116-5006-466D-B4E3-E38A7E86AA15}" type="presOf" srcId="{0B54A3A6-A8FB-4B23-964A-713CAF6AFF5F}" destId="{0C578E44-3F94-49B7-A1F9-8C7530906B36}" srcOrd="0" destOrd="0" presId="urn:microsoft.com/office/officeart/2005/8/layout/balance1"/>
    <dgm:cxn modelId="{712D04DF-3534-44CC-B6BE-FC73A8070A8B}" type="presOf" srcId="{64D67CF5-1955-474B-B229-6F5222E39D4A}" destId="{BF6D67A9-FAF7-4B82-B6F5-E22DCC5FD1BD}" srcOrd="0" destOrd="0" presId="urn:microsoft.com/office/officeart/2005/8/layout/balance1"/>
    <dgm:cxn modelId="{341AA4DF-465A-4094-B593-8D3DF68BF8FB}" srcId="{F964F7CA-C9C3-4DCF-B2E5-96E09981BAAF}" destId="{BD7A2EB7-B6BA-4F11-9977-5374A6A2FB1D}" srcOrd="0" destOrd="0" parTransId="{DF09CCB4-DA15-4639-A00C-94E0DA0E3517}" sibTransId="{A91A9441-6908-479B-A931-68105D325740}"/>
    <dgm:cxn modelId="{78011EDA-84F5-44B1-9B89-DE68674584FA}" type="presOf" srcId="{864EE832-469B-46CB-A2ED-24D34D98468D}" destId="{E28C2779-37CD-402D-B554-0CC0DFCE288D}" srcOrd="0" destOrd="0" presId="urn:microsoft.com/office/officeart/2005/8/layout/balance1"/>
    <dgm:cxn modelId="{749FCD54-B1FA-408A-AD79-FFDAF2C94D6C}" type="presOf" srcId="{BD7A2EB7-B6BA-4F11-9977-5374A6A2FB1D}" destId="{35144EC7-4C62-4A16-86FD-E6F16D09EA21}" srcOrd="0" destOrd="0" presId="urn:microsoft.com/office/officeart/2005/8/layout/balance1"/>
    <dgm:cxn modelId="{14C9A9C2-1B3D-4FDB-9459-584BB5DE98E9}" srcId="{BD7A2EB7-B6BA-4F11-9977-5374A6A2FB1D}" destId="{864EE832-469B-46CB-A2ED-24D34D98468D}" srcOrd="1" destOrd="0" parTransId="{B721F1B3-7AB1-4253-8C3A-0A6DC286AB47}" sibTransId="{9E38CDA0-7CE3-4724-957E-BFF960140774}"/>
    <dgm:cxn modelId="{118DEAF3-A2B2-40C3-95D4-C972774EBD21}" type="presOf" srcId="{DD1291B5-CBDF-4134-9EA4-8D0CEB006ADD}" destId="{2EA41C12-0CFB-474A-A6DD-E49F67BB3F73}" srcOrd="0" destOrd="0" presId="urn:microsoft.com/office/officeart/2005/8/layout/balance1"/>
    <dgm:cxn modelId="{BF09688D-36F8-43BC-9B9B-72270CAFDE7E}" srcId="{DD1291B5-CBDF-4134-9EA4-8D0CEB006ADD}" destId="{F428FCA9-EB8E-474F-8935-5DC1D2E26F27}" srcOrd="0" destOrd="0" parTransId="{932A5DE6-1D46-436D-9640-90E1966A0E26}" sibTransId="{9E97703F-A128-4893-9BD6-B632A5B236CC}"/>
    <dgm:cxn modelId="{7D34438F-BB47-4DB3-9231-305183361061}" type="presOf" srcId="{F964F7CA-C9C3-4DCF-B2E5-96E09981BAAF}" destId="{E70DC2C1-4FA1-4E0B-BF3C-2515A9C48595}" srcOrd="0" destOrd="0" presId="urn:microsoft.com/office/officeart/2005/8/layout/balance1"/>
    <dgm:cxn modelId="{5BA323BA-3E89-44A1-9FB9-B61DD8134E24}" srcId="{DD1291B5-CBDF-4134-9EA4-8D0CEB006ADD}" destId="{B17659BA-6100-4B3D-95D1-1457489A7465}" srcOrd="2" destOrd="0" parTransId="{F120D2E4-3982-4B77-B0FB-578ADA7DB06B}" sibTransId="{FBFE1004-3DF6-4EBC-A432-DC1E9362B3B4}"/>
    <dgm:cxn modelId="{75DA029A-72D1-4F94-88EF-5A2598DD86AC}" type="presParOf" srcId="{E70DC2C1-4FA1-4E0B-BF3C-2515A9C48595}" destId="{448F4271-6170-4415-8522-76A95BDB0FA4}" srcOrd="0" destOrd="0" presId="urn:microsoft.com/office/officeart/2005/8/layout/balance1"/>
    <dgm:cxn modelId="{3F5B093C-8376-48F6-A8FB-CE55C3CDC1A8}" type="presParOf" srcId="{E70DC2C1-4FA1-4E0B-BF3C-2515A9C48595}" destId="{B948AE38-2954-4804-9B66-0D06428D25DA}" srcOrd="1" destOrd="0" presId="urn:microsoft.com/office/officeart/2005/8/layout/balance1"/>
    <dgm:cxn modelId="{6F9F8F65-C1C7-4C43-9C99-3BBDBA4556AE}" type="presParOf" srcId="{B948AE38-2954-4804-9B66-0D06428D25DA}" destId="{35144EC7-4C62-4A16-86FD-E6F16D09EA21}" srcOrd="0" destOrd="0" presId="urn:microsoft.com/office/officeart/2005/8/layout/balance1"/>
    <dgm:cxn modelId="{9209B39D-61D0-4337-894D-E3745F71BB71}" type="presParOf" srcId="{B948AE38-2954-4804-9B66-0D06428D25DA}" destId="{2EA41C12-0CFB-474A-A6DD-E49F67BB3F73}" srcOrd="1" destOrd="0" presId="urn:microsoft.com/office/officeart/2005/8/layout/balance1"/>
    <dgm:cxn modelId="{A0C01124-60D9-4DC8-9B18-EF91543E5C03}" type="presParOf" srcId="{E70DC2C1-4FA1-4E0B-BF3C-2515A9C48595}" destId="{CA82C190-D14F-4C80-8C86-F3638D520446}" srcOrd="2" destOrd="0" presId="urn:microsoft.com/office/officeart/2005/8/layout/balance1"/>
    <dgm:cxn modelId="{C06AF34F-97E1-4440-9203-8DA6EDEA49AD}" type="presParOf" srcId="{CA82C190-D14F-4C80-8C86-F3638D520446}" destId="{8786331D-A606-4DB6-B721-20BB36924FDA}" srcOrd="0" destOrd="0" presId="urn:microsoft.com/office/officeart/2005/8/layout/balance1"/>
    <dgm:cxn modelId="{C5CE781A-7623-4EB3-BAF7-9391C081398A}" type="presParOf" srcId="{CA82C190-D14F-4C80-8C86-F3638D520446}" destId="{C3C8236B-4F8F-4C8C-BEE3-6D40856F7208}" srcOrd="1" destOrd="0" presId="urn:microsoft.com/office/officeart/2005/8/layout/balance1"/>
    <dgm:cxn modelId="{F2C9A4C3-6947-45DC-B657-20EDA97440BA}" type="presParOf" srcId="{CA82C190-D14F-4C80-8C86-F3638D520446}" destId="{75B5A4AF-5F9A-4A3C-90C8-397F47F4A470}" srcOrd="2" destOrd="0" presId="urn:microsoft.com/office/officeart/2005/8/layout/balance1"/>
    <dgm:cxn modelId="{D8F43348-A047-472D-9E39-525CF6E88AF8}" type="presParOf" srcId="{CA82C190-D14F-4C80-8C86-F3638D520446}" destId="{79D33DD2-8E13-4EEA-922B-DB69169672F0}" srcOrd="3" destOrd="0" presId="urn:microsoft.com/office/officeart/2005/8/layout/balance1"/>
    <dgm:cxn modelId="{5C7B0962-1F8C-4668-A8D2-0AF3C48D32D8}" type="presParOf" srcId="{CA82C190-D14F-4C80-8C86-F3638D520446}" destId="{0C578E44-3F94-49B7-A1F9-8C7530906B36}" srcOrd="4" destOrd="0" presId="urn:microsoft.com/office/officeart/2005/8/layout/balance1"/>
    <dgm:cxn modelId="{756CE812-DFCD-41ED-B516-EA96FCA8BD2E}" type="presParOf" srcId="{CA82C190-D14F-4C80-8C86-F3638D520446}" destId="{A2E8DE1F-A359-4D18-A4C6-1FA084811BCB}" srcOrd="5" destOrd="0" presId="urn:microsoft.com/office/officeart/2005/8/layout/balance1"/>
    <dgm:cxn modelId="{8C9B6E85-28BA-4192-A372-8C39209CF4E6}" type="presParOf" srcId="{CA82C190-D14F-4C80-8C86-F3638D520446}" destId="{BF6D67A9-FAF7-4B82-B6F5-E22DCC5FD1BD}" srcOrd="6" destOrd="0" presId="urn:microsoft.com/office/officeart/2005/8/layout/balance1"/>
    <dgm:cxn modelId="{4E0BB759-A8B6-4B47-8177-7885174B2DE2}" type="presParOf" srcId="{CA82C190-D14F-4C80-8C86-F3638D520446}" destId="{E28C2779-37CD-402D-B554-0CC0DFCE288D}" srcOrd="7" destOrd="0" presId="urn:microsoft.com/office/officeart/2005/8/layout/balance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64F7CA-C9C3-4DCF-B2E5-96E09981BAAF}"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n-GB"/>
        </a:p>
      </dgm:t>
    </dgm:pt>
    <dgm:pt modelId="{BD7A2EB7-B6BA-4F11-9977-5374A6A2FB1D}">
      <dgm:prSet phldrT="[Testo]" custT="1"/>
      <dgm:spPr>
        <a:ln w="9525">
          <a:solidFill>
            <a:schemeClr val="bg2">
              <a:lumMod val="25000"/>
            </a:schemeClr>
          </a:solidFill>
        </a:ln>
      </dgm:spPr>
      <dgm:t>
        <a:bodyPr/>
        <a:lstStyle/>
        <a:p>
          <a:r>
            <a:rPr lang="en-GB" sz="100" dirty="0"/>
            <a:t>.</a:t>
          </a:r>
        </a:p>
      </dgm:t>
    </dgm:pt>
    <dgm:pt modelId="{DF09CCB4-DA15-4639-A00C-94E0DA0E3517}" type="parTrans" cxnId="{341AA4DF-465A-4094-B593-8D3DF68BF8FB}">
      <dgm:prSet/>
      <dgm:spPr/>
      <dgm:t>
        <a:bodyPr/>
        <a:lstStyle/>
        <a:p>
          <a:endParaRPr lang="en-GB" sz="100"/>
        </a:p>
      </dgm:t>
    </dgm:pt>
    <dgm:pt modelId="{A91A9441-6908-479B-A931-68105D325740}" type="sibTrans" cxnId="{341AA4DF-465A-4094-B593-8D3DF68BF8FB}">
      <dgm:prSet/>
      <dgm:spPr/>
      <dgm:t>
        <a:bodyPr/>
        <a:lstStyle/>
        <a:p>
          <a:endParaRPr lang="en-GB" sz="100"/>
        </a:p>
      </dgm:t>
    </dgm:pt>
    <dgm:pt modelId="{64D67CF5-1955-474B-B229-6F5222E39D4A}">
      <dgm:prSet phldrT="[Testo]" custT="1"/>
      <dgm:spPr>
        <a:ln w="9525">
          <a:solidFill>
            <a:schemeClr val="tx1"/>
          </a:solidFill>
        </a:ln>
      </dgm:spPr>
      <dgm:t>
        <a:bodyPr/>
        <a:lstStyle/>
        <a:p>
          <a:r>
            <a:rPr lang="en-GB" sz="100" dirty="0"/>
            <a:t>.</a:t>
          </a:r>
        </a:p>
      </dgm:t>
    </dgm:pt>
    <dgm:pt modelId="{00E7BB19-E417-48FC-927D-79DCF98C90F7}" type="parTrans" cxnId="{B85E7732-A74E-4595-9306-FB3F515315F7}">
      <dgm:prSet/>
      <dgm:spPr/>
      <dgm:t>
        <a:bodyPr/>
        <a:lstStyle/>
        <a:p>
          <a:endParaRPr lang="en-GB" sz="100"/>
        </a:p>
      </dgm:t>
    </dgm:pt>
    <dgm:pt modelId="{682E988C-D725-41F8-AE3D-CFCCABA9464E}" type="sibTrans" cxnId="{B85E7732-A74E-4595-9306-FB3F515315F7}">
      <dgm:prSet/>
      <dgm:spPr/>
      <dgm:t>
        <a:bodyPr/>
        <a:lstStyle/>
        <a:p>
          <a:endParaRPr lang="en-GB" sz="100"/>
        </a:p>
      </dgm:t>
    </dgm:pt>
    <dgm:pt modelId="{864EE832-469B-46CB-A2ED-24D34D98468D}">
      <dgm:prSet phldrT="[Testo]" custT="1"/>
      <dgm:spPr>
        <a:ln w="9525">
          <a:solidFill>
            <a:schemeClr val="tx1"/>
          </a:solidFill>
        </a:ln>
      </dgm:spPr>
      <dgm:t>
        <a:bodyPr/>
        <a:lstStyle/>
        <a:p>
          <a:r>
            <a:rPr lang="en-GB" sz="100" dirty="0"/>
            <a:t>-</a:t>
          </a:r>
        </a:p>
      </dgm:t>
    </dgm:pt>
    <dgm:pt modelId="{B721F1B3-7AB1-4253-8C3A-0A6DC286AB47}" type="parTrans" cxnId="{14C9A9C2-1B3D-4FDB-9459-584BB5DE98E9}">
      <dgm:prSet/>
      <dgm:spPr/>
      <dgm:t>
        <a:bodyPr/>
        <a:lstStyle/>
        <a:p>
          <a:endParaRPr lang="en-GB" sz="100"/>
        </a:p>
      </dgm:t>
    </dgm:pt>
    <dgm:pt modelId="{9E38CDA0-7CE3-4724-957E-BFF960140774}" type="sibTrans" cxnId="{14C9A9C2-1B3D-4FDB-9459-584BB5DE98E9}">
      <dgm:prSet/>
      <dgm:spPr/>
      <dgm:t>
        <a:bodyPr/>
        <a:lstStyle/>
        <a:p>
          <a:endParaRPr lang="en-GB" sz="100"/>
        </a:p>
      </dgm:t>
    </dgm:pt>
    <dgm:pt modelId="{DD1291B5-CBDF-4134-9EA4-8D0CEB006ADD}">
      <dgm:prSet phldrT="[Testo]" custT="1"/>
      <dgm:spPr>
        <a:ln w="9525">
          <a:solidFill>
            <a:schemeClr val="bg2">
              <a:lumMod val="25000"/>
            </a:schemeClr>
          </a:solidFill>
        </a:ln>
      </dgm:spPr>
      <dgm:t>
        <a:bodyPr/>
        <a:lstStyle/>
        <a:p>
          <a:r>
            <a:rPr lang="en-GB" sz="100" dirty="0"/>
            <a:t>.</a:t>
          </a:r>
        </a:p>
      </dgm:t>
    </dgm:pt>
    <dgm:pt modelId="{D3C2CC9A-022A-48F0-BA64-D42A6EF23D91}" type="parTrans" cxnId="{4F932900-7759-4702-B47E-671E7B34E0FC}">
      <dgm:prSet/>
      <dgm:spPr/>
      <dgm:t>
        <a:bodyPr/>
        <a:lstStyle/>
        <a:p>
          <a:endParaRPr lang="en-GB" sz="100"/>
        </a:p>
      </dgm:t>
    </dgm:pt>
    <dgm:pt modelId="{D90213DA-CA61-4FB1-9206-49828F4486ED}" type="sibTrans" cxnId="{4F932900-7759-4702-B47E-671E7B34E0FC}">
      <dgm:prSet/>
      <dgm:spPr/>
      <dgm:t>
        <a:bodyPr/>
        <a:lstStyle/>
        <a:p>
          <a:endParaRPr lang="en-GB" sz="100"/>
        </a:p>
      </dgm:t>
    </dgm:pt>
    <dgm:pt modelId="{F428FCA9-EB8E-474F-8935-5DC1D2E26F27}">
      <dgm:prSet phldrT="[Testo]" custT="1"/>
      <dgm:spPr>
        <a:ln w="9525">
          <a:solidFill>
            <a:schemeClr val="tx1"/>
          </a:solidFill>
        </a:ln>
      </dgm:spPr>
      <dgm:t>
        <a:bodyPr/>
        <a:lstStyle/>
        <a:p>
          <a:r>
            <a:rPr lang="en-GB" sz="100" dirty="0"/>
            <a:t>.</a:t>
          </a:r>
        </a:p>
      </dgm:t>
    </dgm:pt>
    <dgm:pt modelId="{932A5DE6-1D46-436D-9640-90E1966A0E26}" type="parTrans" cxnId="{BF09688D-36F8-43BC-9B9B-72270CAFDE7E}">
      <dgm:prSet/>
      <dgm:spPr/>
      <dgm:t>
        <a:bodyPr/>
        <a:lstStyle/>
        <a:p>
          <a:endParaRPr lang="en-GB" sz="100"/>
        </a:p>
      </dgm:t>
    </dgm:pt>
    <dgm:pt modelId="{9E97703F-A128-4893-9BD6-B632A5B236CC}" type="sibTrans" cxnId="{BF09688D-36F8-43BC-9B9B-72270CAFDE7E}">
      <dgm:prSet/>
      <dgm:spPr/>
      <dgm:t>
        <a:bodyPr/>
        <a:lstStyle/>
        <a:p>
          <a:endParaRPr lang="en-GB" sz="100"/>
        </a:p>
      </dgm:t>
    </dgm:pt>
    <dgm:pt modelId="{0B54A3A6-A8FB-4B23-964A-713CAF6AFF5F}">
      <dgm:prSet phldrT="[Testo]" custT="1"/>
      <dgm:spPr>
        <a:ln w="9525">
          <a:solidFill>
            <a:schemeClr val="tx1"/>
          </a:solidFill>
        </a:ln>
      </dgm:spPr>
      <dgm:t>
        <a:bodyPr/>
        <a:lstStyle/>
        <a:p>
          <a:r>
            <a:rPr lang="en-GB" sz="100" dirty="0"/>
            <a:t>.</a:t>
          </a:r>
        </a:p>
      </dgm:t>
    </dgm:pt>
    <dgm:pt modelId="{CC7EE72D-4A87-4734-8218-321279445FB7}" type="parTrans" cxnId="{DF3DC7B3-9BFE-475D-8103-BB21424FD17A}">
      <dgm:prSet/>
      <dgm:spPr/>
      <dgm:t>
        <a:bodyPr/>
        <a:lstStyle/>
        <a:p>
          <a:endParaRPr lang="en-GB" sz="100"/>
        </a:p>
      </dgm:t>
    </dgm:pt>
    <dgm:pt modelId="{2E98D5AF-40B9-4810-B32D-31586CB64BBC}" type="sibTrans" cxnId="{DF3DC7B3-9BFE-475D-8103-BB21424FD17A}">
      <dgm:prSet/>
      <dgm:spPr/>
      <dgm:t>
        <a:bodyPr/>
        <a:lstStyle/>
        <a:p>
          <a:endParaRPr lang="en-GB" sz="100"/>
        </a:p>
      </dgm:t>
    </dgm:pt>
    <dgm:pt modelId="{B17659BA-6100-4B3D-95D1-1457489A7465}">
      <dgm:prSet phldrT="[Testo]" custT="1"/>
      <dgm:spPr>
        <a:ln w="9525">
          <a:solidFill>
            <a:schemeClr val="tx1"/>
          </a:solidFill>
        </a:ln>
      </dgm:spPr>
      <dgm:t>
        <a:bodyPr/>
        <a:lstStyle/>
        <a:p>
          <a:r>
            <a:rPr lang="en-GB" sz="100" dirty="0"/>
            <a:t>.</a:t>
          </a:r>
        </a:p>
      </dgm:t>
    </dgm:pt>
    <dgm:pt modelId="{F120D2E4-3982-4B77-B0FB-578ADA7DB06B}" type="parTrans" cxnId="{5BA323BA-3E89-44A1-9FB9-B61DD8134E24}">
      <dgm:prSet/>
      <dgm:spPr/>
      <dgm:t>
        <a:bodyPr/>
        <a:lstStyle/>
        <a:p>
          <a:endParaRPr lang="en-GB" sz="100"/>
        </a:p>
      </dgm:t>
    </dgm:pt>
    <dgm:pt modelId="{FBFE1004-3DF6-4EBC-A432-DC1E9362B3B4}" type="sibTrans" cxnId="{5BA323BA-3E89-44A1-9FB9-B61DD8134E24}">
      <dgm:prSet/>
      <dgm:spPr/>
      <dgm:t>
        <a:bodyPr/>
        <a:lstStyle/>
        <a:p>
          <a:endParaRPr lang="en-GB" sz="100"/>
        </a:p>
      </dgm:t>
    </dgm:pt>
    <dgm:pt modelId="{E70DC2C1-4FA1-4E0B-BF3C-2515A9C48595}" type="pres">
      <dgm:prSet presAssocID="{F964F7CA-C9C3-4DCF-B2E5-96E09981BAAF}" presName="outerComposite" presStyleCnt="0">
        <dgm:presLayoutVars>
          <dgm:chMax val="2"/>
          <dgm:animLvl val="lvl"/>
          <dgm:resizeHandles val="exact"/>
        </dgm:presLayoutVars>
      </dgm:prSet>
      <dgm:spPr/>
      <dgm:t>
        <a:bodyPr/>
        <a:lstStyle/>
        <a:p>
          <a:endParaRPr lang="en-GB"/>
        </a:p>
      </dgm:t>
    </dgm:pt>
    <dgm:pt modelId="{448F4271-6170-4415-8522-76A95BDB0FA4}" type="pres">
      <dgm:prSet presAssocID="{F964F7CA-C9C3-4DCF-B2E5-96E09981BAAF}" presName="dummyMaxCanvas" presStyleCnt="0"/>
      <dgm:spPr/>
    </dgm:pt>
    <dgm:pt modelId="{B948AE38-2954-4804-9B66-0D06428D25DA}" type="pres">
      <dgm:prSet presAssocID="{F964F7CA-C9C3-4DCF-B2E5-96E09981BAAF}" presName="parentComposite" presStyleCnt="0"/>
      <dgm:spPr/>
    </dgm:pt>
    <dgm:pt modelId="{35144EC7-4C62-4A16-86FD-E6F16D09EA21}" type="pres">
      <dgm:prSet presAssocID="{F964F7CA-C9C3-4DCF-B2E5-96E09981BAAF}" presName="parent1" presStyleLbl="alignAccFollowNode1" presStyleIdx="0" presStyleCnt="4">
        <dgm:presLayoutVars>
          <dgm:chMax val="4"/>
        </dgm:presLayoutVars>
      </dgm:prSet>
      <dgm:spPr/>
      <dgm:t>
        <a:bodyPr/>
        <a:lstStyle/>
        <a:p>
          <a:endParaRPr lang="en-GB"/>
        </a:p>
      </dgm:t>
    </dgm:pt>
    <dgm:pt modelId="{2EA41C12-0CFB-474A-A6DD-E49F67BB3F73}" type="pres">
      <dgm:prSet presAssocID="{F964F7CA-C9C3-4DCF-B2E5-96E09981BAAF}" presName="parent2" presStyleLbl="alignAccFollowNode1" presStyleIdx="1" presStyleCnt="4">
        <dgm:presLayoutVars>
          <dgm:chMax val="4"/>
        </dgm:presLayoutVars>
      </dgm:prSet>
      <dgm:spPr/>
      <dgm:t>
        <a:bodyPr/>
        <a:lstStyle/>
        <a:p>
          <a:endParaRPr lang="en-GB"/>
        </a:p>
      </dgm:t>
    </dgm:pt>
    <dgm:pt modelId="{CA82C190-D14F-4C80-8C86-F3638D520446}" type="pres">
      <dgm:prSet presAssocID="{F964F7CA-C9C3-4DCF-B2E5-96E09981BAAF}" presName="childrenComposite" presStyleCnt="0"/>
      <dgm:spPr/>
    </dgm:pt>
    <dgm:pt modelId="{8786331D-A606-4DB6-B721-20BB36924FDA}" type="pres">
      <dgm:prSet presAssocID="{F964F7CA-C9C3-4DCF-B2E5-96E09981BAAF}" presName="dummyMaxCanvas_ChildArea" presStyleCnt="0"/>
      <dgm:spPr/>
    </dgm:pt>
    <dgm:pt modelId="{C3C8236B-4F8F-4C8C-BEE3-6D40856F7208}" type="pres">
      <dgm:prSet presAssocID="{F964F7CA-C9C3-4DCF-B2E5-96E09981BAAF}" presName="fulcrum" presStyleLbl="alignAccFollowNode1" presStyleIdx="2" presStyleCnt="4"/>
      <dgm:spPr>
        <a:ln w="9525">
          <a:solidFill>
            <a:schemeClr val="bg2">
              <a:lumMod val="25000"/>
            </a:schemeClr>
          </a:solidFill>
        </a:ln>
      </dgm:spPr>
    </dgm:pt>
    <dgm:pt modelId="{75B5A4AF-5F9A-4A3C-90C8-397F47F4A470}" type="pres">
      <dgm:prSet presAssocID="{F964F7CA-C9C3-4DCF-B2E5-96E09981BAAF}" presName="balance_23" presStyleLbl="alignAccFollowNode1" presStyleIdx="3" presStyleCnt="4">
        <dgm:presLayoutVars>
          <dgm:bulletEnabled val="1"/>
        </dgm:presLayoutVars>
      </dgm:prSet>
      <dgm:spPr>
        <a:ln w="9525">
          <a:solidFill>
            <a:schemeClr val="bg2">
              <a:lumMod val="25000"/>
              <a:alpha val="90000"/>
            </a:schemeClr>
          </a:solidFill>
        </a:ln>
      </dgm:spPr>
    </dgm:pt>
    <dgm:pt modelId="{79D33DD2-8E13-4EEA-922B-DB69169672F0}" type="pres">
      <dgm:prSet presAssocID="{F964F7CA-C9C3-4DCF-B2E5-96E09981BAAF}" presName="right_23_1" presStyleLbl="node1" presStyleIdx="0" presStyleCnt="5">
        <dgm:presLayoutVars>
          <dgm:bulletEnabled val="1"/>
        </dgm:presLayoutVars>
      </dgm:prSet>
      <dgm:spPr/>
      <dgm:t>
        <a:bodyPr/>
        <a:lstStyle/>
        <a:p>
          <a:endParaRPr lang="en-GB"/>
        </a:p>
      </dgm:t>
    </dgm:pt>
    <dgm:pt modelId="{0C578E44-3F94-49B7-A1F9-8C7530906B36}" type="pres">
      <dgm:prSet presAssocID="{F964F7CA-C9C3-4DCF-B2E5-96E09981BAAF}" presName="right_23_2" presStyleLbl="node1" presStyleIdx="1" presStyleCnt="5">
        <dgm:presLayoutVars>
          <dgm:bulletEnabled val="1"/>
        </dgm:presLayoutVars>
      </dgm:prSet>
      <dgm:spPr/>
      <dgm:t>
        <a:bodyPr/>
        <a:lstStyle/>
        <a:p>
          <a:endParaRPr lang="en-GB"/>
        </a:p>
      </dgm:t>
    </dgm:pt>
    <dgm:pt modelId="{A2E8DE1F-A359-4D18-A4C6-1FA084811BCB}" type="pres">
      <dgm:prSet presAssocID="{F964F7CA-C9C3-4DCF-B2E5-96E09981BAAF}" presName="right_23_3" presStyleLbl="node1" presStyleIdx="2" presStyleCnt="5">
        <dgm:presLayoutVars>
          <dgm:bulletEnabled val="1"/>
        </dgm:presLayoutVars>
      </dgm:prSet>
      <dgm:spPr/>
      <dgm:t>
        <a:bodyPr/>
        <a:lstStyle/>
        <a:p>
          <a:endParaRPr lang="en-GB"/>
        </a:p>
      </dgm:t>
    </dgm:pt>
    <dgm:pt modelId="{BF6D67A9-FAF7-4B82-B6F5-E22DCC5FD1BD}" type="pres">
      <dgm:prSet presAssocID="{F964F7CA-C9C3-4DCF-B2E5-96E09981BAAF}" presName="left_23_1" presStyleLbl="node1" presStyleIdx="3" presStyleCnt="5">
        <dgm:presLayoutVars>
          <dgm:bulletEnabled val="1"/>
        </dgm:presLayoutVars>
      </dgm:prSet>
      <dgm:spPr/>
      <dgm:t>
        <a:bodyPr/>
        <a:lstStyle/>
        <a:p>
          <a:endParaRPr lang="en-GB"/>
        </a:p>
      </dgm:t>
    </dgm:pt>
    <dgm:pt modelId="{E28C2779-37CD-402D-B554-0CC0DFCE288D}" type="pres">
      <dgm:prSet presAssocID="{F964F7CA-C9C3-4DCF-B2E5-96E09981BAAF}" presName="left_23_2" presStyleLbl="node1" presStyleIdx="4" presStyleCnt="5">
        <dgm:presLayoutVars>
          <dgm:bulletEnabled val="1"/>
        </dgm:presLayoutVars>
      </dgm:prSet>
      <dgm:spPr/>
      <dgm:t>
        <a:bodyPr/>
        <a:lstStyle/>
        <a:p>
          <a:endParaRPr lang="en-GB"/>
        </a:p>
      </dgm:t>
    </dgm:pt>
  </dgm:ptLst>
  <dgm:cxnLst>
    <dgm:cxn modelId="{668FF2F0-CAE4-4D3E-8FAC-868906EFC21B}" type="presOf" srcId="{F428FCA9-EB8E-474F-8935-5DC1D2E26F27}" destId="{79D33DD2-8E13-4EEA-922B-DB69169672F0}" srcOrd="0" destOrd="0" presId="urn:microsoft.com/office/officeart/2005/8/layout/balance1"/>
    <dgm:cxn modelId="{5BA323BA-3E89-44A1-9FB9-B61DD8134E24}" srcId="{DD1291B5-CBDF-4134-9EA4-8D0CEB006ADD}" destId="{B17659BA-6100-4B3D-95D1-1457489A7465}" srcOrd="2" destOrd="0" parTransId="{F120D2E4-3982-4B77-B0FB-578ADA7DB06B}" sibTransId="{FBFE1004-3DF6-4EBC-A432-DC1E9362B3B4}"/>
    <dgm:cxn modelId="{14C9A9C2-1B3D-4FDB-9459-584BB5DE98E9}" srcId="{BD7A2EB7-B6BA-4F11-9977-5374A6A2FB1D}" destId="{864EE832-469B-46CB-A2ED-24D34D98468D}" srcOrd="1" destOrd="0" parTransId="{B721F1B3-7AB1-4253-8C3A-0A6DC286AB47}" sibTransId="{9E38CDA0-7CE3-4724-957E-BFF960140774}"/>
    <dgm:cxn modelId="{4F932900-7759-4702-B47E-671E7B34E0FC}" srcId="{F964F7CA-C9C3-4DCF-B2E5-96E09981BAAF}" destId="{DD1291B5-CBDF-4134-9EA4-8D0CEB006ADD}" srcOrd="1" destOrd="0" parTransId="{D3C2CC9A-022A-48F0-BA64-D42A6EF23D91}" sibTransId="{D90213DA-CA61-4FB1-9206-49828F4486ED}"/>
    <dgm:cxn modelId="{55E10B49-A951-4258-9E50-4F0D43A8D62B}" type="presOf" srcId="{F964F7CA-C9C3-4DCF-B2E5-96E09981BAAF}" destId="{E70DC2C1-4FA1-4E0B-BF3C-2515A9C48595}" srcOrd="0" destOrd="0" presId="urn:microsoft.com/office/officeart/2005/8/layout/balance1"/>
    <dgm:cxn modelId="{EBF4EF4A-DCBA-4D25-99C2-26834ACBB893}" type="presOf" srcId="{B17659BA-6100-4B3D-95D1-1457489A7465}" destId="{A2E8DE1F-A359-4D18-A4C6-1FA084811BCB}" srcOrd="0" destOrd="0" presId="urn:microsoft.com/office/officeart/2005/8/layout/balance1"/>
    <dgm:cxn modelId="{DF3DC7B3-9BFE-475D-8103-BB21424FD17A}" srcId="{DD1291B5-CBDF-4134-9EA4-8D0CEB006ADD}" destId="{0B54A3A6-A8FB-4B23-964A-713CAF6AFF5F}" srcOrd="1" destOrd="0" parTransId="{CC7EE72D-4A87-4734-8218-321279445FB7}" sibTransId="{2E98D5AF-40B9-4810-B32D-31586CB64BBC}"/>
    <dgm:cxn modelId="{B85E7732-A74E-4595-9306-FB3F515315F7}" srcId="{BD7A2EB7-B6BA-4F11-9977-5374A6A2FB1D}" destId="{64D67CF5-1955-474B-B229-6F5222E39D4A}" srcOrd="0" destOrd="0" parTransId="{00E7BB19-E417-48FC-927D-79DCF98C90F7}" sibTransId="{682E988C-D725-41F8-AE3D-CFCCABA9464E}"/>
    <dgm:cxn modelId="{098630C3-1F0A-4E88-8E83-4D21CFA4F1AE}" type="presOf" srcId="{DD1291B5-CBDF-4134-9EA4-8D0CEB006ADD}" destId="{2EA41C12-0CFB-474A-A6DD-E49F67BB3F73}" srcOrd="0" destOrd="0" presId="urn:microsoft.com/office/officeart/2005/8/layout/balance1"/>
    <dgm:cxn modelId="{BF09688D-36F8-43BC-9B9B-72270CAFDE7E}" srcId="{DD1291B5-CBDF-4134-9EA4-8D0CEB006ADD}" destId="{F428FCA9-EB8E-474F-8935-5DC1D2E26F27}" srcOrd="0" destOrd="0" parTransId="{932A5DE6-1D46-436D-9640-90E1966A0E26}" sibTransId="{9E97703F-A128-4893-9BD6-B632A5B236CC}"/>
    <dgm:cxn modelId="{2F6AC979-4F44-4D45-98EE-7246C3C69C47}" type="presOf" srcId="{BD7A2EB7-B6BA-4F11-9977-5374A6A2FB1D}" destId="{35144EC7-4C62-4A16-86FD-E6F16D09EA21}" srcOrd="0" destOrd="0" presId="urn:microsoft.com/office/officeart/2005/8/layout/balance1"/>
    <dgm:cxn modelId="{97D403A8-BF3A-41D5-B547-5F93B02632E7}" type="presOf" srcId="{864EE832-469B-46CB-A2ED-24D34D98468D}" destId="{E28C2779-37CD-402D-B554-0CC0DFCE288D}" srcOrd="0" destOrd="0" presId="urn:microsoft.com/office/officeart/2005/8/layout/balance1"/>
    <dgm:cxn modelId="{341AA4DF-465A-4094-B593-8D3DF68BF8FB}" srcId="{F964F7CA-C9C3-4DCF-B2E5-96E09981BAAF}" destId="{BD7A2EB7-B6BA-4F11-9977-5374A6A2FB1D}" srcOrd="0" destOrd="0" parTransId="{DF09CCB4-DA15-4639-A00C-94E0DA0E3517}" sibTransId="{A91A9441-6908-479B-A931-68105D325740}"/>
    <dgm:cxn modelId="{92BD749A-F8EE-4B41-B3BA-565F7C04907E}" type="presOf" srcId="{0B54A3A6-A8FB-4B23-964A-713CAF6AFF5F}" destId="{0C578E44-3F94-49B7-A1F9-8C7530906B36}" srcOrd="0" destOrd="0" presId="urn:microsoft.com/office/officeart/2005/8/layout/balance1"/>
    <dgm:cxn modelId="{F64BA8EE-1D98-4D5E-AD78-F9DD75017C2B}" type="presOf" srcId="{64D67CF5-1955-474B-B229-6F5222E39D4A}" destId="{BF6D67A9-FAF7-4B82-B6F5-E22DCC5FD1BD}" srcOrd="0" destOrd="0" presId="urn:microsoft.com/office/officeart/2005/8/layout/balance1"/>
    <dgm:cxn modelId="{0E613EDE-B879-455C-B311-FFA34C49619F}" type="presParOf" srcId="{E70DC2C1-4FA1-4E0B-BF3C-2515A9C48595}" destId="{448F4271-6170-4415-8522-76A95BDB0FA4}" srcOrd="0" destOrd="0" presId="urn:microsoft.com/office/officeart/2005/8/layout/balance1"/>
    <dgm:cxn modelId="{E78D5E99-1E31-4280-8C1E-554C60915DC9}" type="presParOf" srcId="{E70DC2C1-4FA1-4E0B-BF3C-2515A9C48595}" destId="{B948AE38-2954-4804-9B66-0D06428D25DA}" srcOrd="1" destOrd="0" presId="urn:microsoft.com/office/officeart/2005/8/layout/balance1"/>
    <dgm:cxn modelId="{AE11A834-1F18-4E41-B032-085B2E21D07C}" type="presParOf" srcId="{B948AE38-2954-4804-9B66-0D06428D25DA}" destId="{35144EC7-4C62-4A16-86FD-E6F16D09EA21}" srcOrd="0" destOrd="0" presId="urn:microsoft.com/office/officeart/2005/8/layout/balance1"/>
    <dgm:cxn modelId="{B5D2DC2B-C5FA-4D8F-A10F-58A971130270}" type="presParOf" srcId="{B948AE38-2954-4804-9B66-0D06428D25DA}" destId="{2EA41C12-0CFB-474A-A6DD-E49F67BB3F73}" srcOrd="1" destOrd="0" presId="urn:microsoft.com/office/officeart/2005/8/layout/balance1"/>
    <dgm:cxn modelId="{B9DD4174-A09A-4EEC-BBEA-AFDB08165C4F}" type="presParOf" srcId="{E70DC2C1-4FA1-4E0B-BF3C-2515A9C48595}" destId="{CA82C190-D14F-4C80-8C86-F3638D520446}" srcOrd="2" destOrd="0" presId="urn:microsoft.com/office/officeart/2005/8/layout/balance1"/>
    <dgm:cxn modelId="{0212BC4E-77CD-4334-990A-FEFF518DA8E4}" type="presParOf" srcId="{CA82C190-D14F-4C80-8C86-F3638D520446}" destId="{8786331D-A606-4DB6-B721-20BB36924FDA}" srcOrd="0" destOrd="0" presId="urn:microsoft.com/office/officeart/2005/8/layout/balance1"/>
    <dgm:cxn modelId="{C9D0CEB1-BB2A-4CE5-8058-E2CDE637C3BC}" type="presParOf" srcId="{CA82C190-D14F-4C80-8C86-F3638D520446}" destId="{C3C8236B-4F8F-4C8C-BEE3-6D40856F7208}" srcOrd="1" destOrd="0" presId="urn:microsoft.com/office/officeart/2005/8/layout/balance1"/>
    <dgm:cxn modelId="{8A2B5AE5-01BF-42FC-8083-70056EE5CD4A}" type="presParOf" srcId="{CA82C190-D14F-4C80-8C86-F3638D520446}" destId="{75B5A4AF-5F9A-4A3C-90C8-397F47F4A470}" srcOrd="2" destOrd="0" presId="urn:microsoft.com/office/officeart/2005/8/layout/balance1"/>
    <dgm:cxn modelId="{9A3F2435-281E-4603-89DC-890B7C85AB99}" type="presParOf" srcId="{CA82C190-D14F-4C80-8C86-F3638D520446}" destId="{79D33DD2-8E13-4EEA-922B-DB69169672F0}" srcOrd="3" destOrd="0" presId="urn:microsoft.com/office/officeart/2005/8/layout/balance1"/>
    <dgm:cxn modelId="{EFC04208-06A6-4919-8CFF-ACCBB14A50DE}" type="presParOf" srcId="{CA82C190-D14F-4C80-8C86-F3638D520446}" destId="{0C578E44-3F94-49B7-A1F9-8C7530906B36}" srcOrd="4" destOrd="0" presId="urn:microsoft.com/office/officeart/2005/8/layout/balance1"/>
    <dgm:cxn modelId="{DFD9C2DD-72AE-4FD1-B9E9-76A1E80719A1}" type="presParOf" srcId="{CA82C190-D14F-4C80-8C86-F3638D520446}" destId="{A2E8DE1F-A359-4D18-A4C6-1FA084811BCB}" srcOrd="5" destOrd="0" presId="urn:microsoft.com/office/officeart/2005/8/layout/balance1"/>
    <dgm:cxn modelId="{9FC6A4AF-9A2E-4BB5-B96D-588E1CFDFC59}" type="presParOf" srcId="{CA82C190-D14F-4C80-8C86-F3638D520446}" destId="{BF6D67A9-FAF7-4B82-B6F5-E22DCC5FD1BD}" srcOrd="6" destOrd="0" presId="urn:microsoft.com/office/officeart/2005/8/layout/balance1"/>
    <dgm:cxn modelId="{E2DDE7D9-0DA7-43C4-AA8B-A482468147CE}" type="presParOf" srcId="{CA82C190-D14F-4C80-8C86-F3638D520446}" destId="{E28C2779-37CD-402D-B554-0CC0DFCE288D}" srcOrd="7" destOrd="0" presId="urn:microsoft.com/office/officeart/2005/8/layout/balance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64F7CA-C9C3-4DCF-B2E5-96E09981BAAF}"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n-GB"/>
        </a:p>
      </dgm:t>
    </dgm:pt>
    <dgm:pt modelId="{BD7A2EB7-B6BA-4F11-9977-5374A6A2FB1D}">
      <dgm:prSet phldrT="[Testo]" custT="1"/>
      <dgm:spPr>
        <a:ln w="9525">
          <a:solidFill>
            <a:schemeClr val="bg2">
              <a:lumMod val="25000"/>
            </a:schemeClr>
          </a:solidFill>
        </a:ln>
      </dgm:spPr>
      <dgm:t>
        <a:bodyPr/>
        <a:lstStyle/>
        <a:p>
          <a:r>
            <a:rPr lang="en-GB" sz="100" dirty="0"/>
            <a:t>.</a:t>
          </a:r>
        </a:p>
      </dgm:t>
    </dgm:pt>
    <dgm:pt modelId="{DF09CCB4-DA15-4639-A00C-94E0DA0E3517}" type="parTrans" cxnId="{341AA4DF-465A-4094-B593-8D3DF68BF8FB}">
      <dgm:prSet/>
      <dgm:spPr/>
      <dgm:t>
        <a:bodyPr/>
        <a:lstStyle/>
        <a:p>
          <a:endParaRPr lang="en-GB" sz="100"/>
        </a:p>
      </dgm:t>
    </dgm:pt>
    <dgm:pt modelId="{A91A9441-6908-479B-A931-68105D325740}" type="sibTrans" cxnId="{341AA4DF-465A-4094-B593-8D3DF68BF8FB}">
      <dgm:prSet/>
      <dgm:spPr/>
      <dgm:t>
        <a:bodyPr/>
        <a:lstStyle/>
        <a:p>
          <a:endParaRPr lang="en-GB" sz="100"/>
        </a:p>
      </dgm:t>
    </dgm:pt>
    <dgm:pt modelId="{64D67CF5-1955-474B-B229-6F5222E39D4A}">
      <dgm:prSet phldrT="[Testo]" custT="1"/>
      <dgm:spPr>
        <a:ln w="9525">
          <a:solidFill>
            <a:schemeClr val="tx1"/>
          </a:solidFill>
        </a:ln>
      </dgm:spPr>
      <dgm:t>
        <a:bodyPr/>
        <a:lstStyle/>
        <a:p>
          <a:r>
            <a:rPr lang="en-GB" sz="100" dirty="0"/>
            <a:t>.</a:t>
          </a:r>
        </a:p>
      </dgm:t>
    </dgm:pt>
    <dgm:pt modelId="{00E7BB19-E417-48FC-927D-79DCF98C90F7}" type="parTrans" cxnId="{B85E7732-A74E-4595-9306-FB3F515315F7}">
      <dgm:prSet/>
      <dgm:spPr/>
      <dgm:t>
        <a:bodyPr/>
        <a:lstStyle/>
        <a:p>
          <a:endParaRPr lang="en-GB" sz="100"/>
        </a:p>
      </dgm:t>
    </dgm:pt>
    <dgm:pt modelId="{682E988C-D725-41F8-AE3D-CFCCABA9464E}" type="sibTrans" cxnId="{B85E7732-A74E-4595-9306-FB3F515315F7}">
      <dgm:prSet/>
      <dgm:spPr/>
      <dgm:t>
        <a:bodyPr/>
        <a:lstStyle/>
        <a:p>
          <a:endParaRPr lang="en-GB" sz="100"/>
        </a:p>
      </dgm:t>
    </dgm:pt>
    <dgm:pt modelId="{864EE832-469B-46CB-A2ED-24D34D98468D}">
      <dgm:prSet phldrT="[Testo]" custT="1"/>
      <dgm:spPr>
        <a:ln w="9525">
          <a:solidFill>
            <a:schemeClr val="tx1"/>
          </a:solidFill>
        </a:ln>
      </dgm:spPr>
      <dgm:t>
        <a:bodyPr/>
        <a:lstStyle/>
        <a:p>
          <a:r>
            <a:rPr lang="en-GB" sz="100" dirty="0"/>
            <a:t>-</a:t>
          </a:r>
        </a:p>
      </dgm:t>
    </dgm:pt>
    <dgm:pt modelId="{B721F1B3-7AB1-4253-8C3A-0A6DC286AB47}" type="parTrans" cxnId="{14C9A9C2-1B3D-4FDB-9459-584BB5DE98E9}">
      <dgm:prSet/>
      <dgm:spPr/>
      <dgm:t>
        <a:bodyPr/>
        <a:lstStyle/>
        <a:p>
          <a:endParaRPr lang="en-GB" sz="100"/>
        </a:p>
      </dgm:t>
    </dgm:pt>
    <dgm:pt modelId="{9E38CDA0-7CE3-4724-957E-BFF960140774}" type="sibTrans" cxnId="{14C9A9C2-1B3D-4FDB-9459-584BB5DE98E9}">
      <dgm:prSet/>
      <dgm:spPr/>
      <dgm:t>
        <a:bodyPr/>
        <a:lstStyle/>
        <a:p>
          <a:endParaRPr lang="en-GB" sz="100"/>
        </a:p>
      </dgm:t>
    </dgm:pt>
    <dgm:pt modelId="{DD1291B5-CBDF-4134-9EA4-8D0CEB006ADD}">
      <dgm:prSet phldrT="[Testo]" custT="1"/>
      <dgm:spPr>
        <a:ln w="9525">
          <a:solidFill>
            <a:schemeClr val="bg2">
              <a:lumMod val="25000"/>
            </a:schemeClr>
          </a:solidFill>
        </a:ln>
      </dgm:spPr>
      <dgm:t>
        <a:bodyPr/>
        <a:lstStyle/>
        <a:p>
          <a:r>
            <a:rPr lang="en-GB" sz="100" dirty="0"/>
            <a:t>.</a:t>
          </a:r>
        </a:p>
      </dgm:t>
    </dgm:pt>
    <dgm:pt modelId="{D3C2CC9A-022A-48F0-BA64-D42A6EF23D91}" type="parTrans" cxnId="{4F932900-7759-4702-B47E-671E7B34E0FC}">
      <dgm:prSet/>
      <dgm:spPr/>
      <dgm:t>
        <a:bodyPr/>
        <a:lstStyle/>
        <a:p>
          <a:endParaRPr lang="en-GB" sz="100"/>
        </a:p>
      </dgm:t>
    </dgm:pt>
    <dgm:pt modelId="{D90213DA-CA61-4FB1-9206-49828F4486ED}" type="sibTrans" cxnId="{4F932900-7759-4702-B47E-671E7B34E0FC}">
      <dgm:prSet/>
      <dgm:spPr/>
      <dgm:t>
        <a:bodyPr/>
        <a:lstStyle/>
        <a:p>
          <a:endParaRPr lang="en-GB" sz="100"/>
        </a:p>
      </dgm:t>
    </dgm:pt>
    <dgm:pt modelId="{F428FCA9-EB8E-474F-8935-5DC1D2E26F27}">
      <dgm:prSet phldrT="[Testo]" custT="1"/>
      <dgm:spPr>
        <a:ln w="9525">
          <a:solidFill>
            <a:schemeClr val="tx1"/>
          </a:solidFill>
        </a:ln>
      </dgm:spPr>
      <dgm:t>
        <a:bodyPr/>
        <a:lstStyle/>
        <a:p>
          <a:r>
            <a:rPr lang="en-GB" sz="100" dirty="0"/>
            <a:t>.</a:t>
          </a:r>
        </a:p>
      </dgm:t>
    </dgm:pt>
    <dgm:pt modelId="{932A5DE6-1D46-436D-9640-90E1966A0E26}" type="parTrans" cxnId="{BF09688D-36F8-43BC-9B9B-72270CAFDE7E}">
      <dgm:prSet/>
      <dgm:spPr/>
      <dgm:t>
        <a:bodyPr/>
        <a:lstStyle/>
        <a:p>
          <a:endParaRPr lang="en-GB" sz="100"/>
        </a:p>
      </dgm:t>
    </dgm:pt>
    <dgm:pt modelId="{9E97703F-A128-4893-9BD6-B632A5B236CC}" type="sibTrans" cxnId="{BF09688D-36F8-43BC-9B9B-72270CAFDE7E}">
      <dgm:prSet/>
      <dgm:spPr/>
      <dgm:t>
        <a:bodyPr/>
        <a:lstStyle/>
        <a:p>
          <a:endParaRPr lang="en-GB" sz="100"/>
        </a:p>
      </dgm:t>
    </dgm:pt>
    <dgm:pt modelId="{0B54A3A6-A8FB-4B23-964A-713CAF6AFF5F}">
      <dgm:prSet phldrT="[Testo]" custT="1"/>
      <dgm:spPr>
        <a:ln w="9525">
          <a:solidFill>
            <a:schemeClr val="tx1"/>
          </a:solidFill>
        </a:ln>
      </dgm:spPr>
      <dgm:t>
        <a:bodyPr/>
        <a:lstStyle/>
        <a:p>
          <a:r>
            <a:rPr lang="en-GB" sz="100" dirty="0"/>
            <a:t>.</a:t>
          </a:r>
        </a:p>
      </dgm:t>
    </dgm:pt>
    <dgm:pt modelId="{CC7EE72D-4A87-4734-8218-321279445FB7}" type="parTrans" cxnId="{DF3DC7B3-9BFE-475D-8103-BB21424FD17A}">
      <dgm:prSet/>
      <dgm:spPr/>
      <dgm:t>
        <a:bodyPr/>
        <a:lstStyle/>
        <a:p>
          <a:endParaRPr lang="en-GB" sz="100"/>
        </a:p>
      </dgm:t>
    </dgm:pt>
    <dgm:pt modelId="{2E98D5AF-40B9-4810-B32D-31586CB64BBC}" type="sibTrans" cxnId="{DF3DC7B3-9BFE-475D-8103-BB21424FD17A}">
      <dgm:prSet/>
      <dgm:spPr/>
      <dgm:t>
        <a:bodyPr/>
        <a:lstStyle/>
        <a:p>
          <a:endParaRPr lang="en-GB" sz="100"/>
        </a:p>
      </dgm:t>
    </dgm:pt>
    <dgm:pt modelId="{B17659BA-6100-4B3D-95D1-1457489A7465}">
      <dgm:prSet phldrT="[Testo]" custT="1"/>
      <dgm:spPr>
        <a:ln w="9525">
          <a:solidFill>
            <a:schemeClr val="tx1"/>
          </a:solidFill>
        </a:ln>
      </dgm:spPr>
      <dgm:t>
        <a:bodyPr/>
        <a:lstStyle/>
        <a:p>
          <a:r>
            <a:rPr lang="en-GB" sz="100" dirty="0"/>
            <a:t>.</a:t>
          </a:r>
        </a:p>
      </dgm:t>
    </dgm:pt>
    <dgm:pt modelId="{F120D2E4-3982-4B77-B0FB-578ADA7DB06B}" type="parTrans" cxnId="{5BA323BA-3E89-44A1-9FB9-B61DD8134E24}">
      <dgm:prSet/>
      <dgm:spPr/>
      <dgm:t>
        <a:bodyPr/>
        <a:lstStyle/>
        <a:p>
          <a:endParaRPr lang="en-GB" sz="100"/>
        </a:p>
      </dgm:t>
    </dgm:pt>
    <dgm:pt modelId="{FBFE1004-3DF6-4EBC-A432-DC1E9362B3B4}" type="sibTrans" cxnId="{5BA323BA-3E89-44A1-9FB9-B61DD8134E24}">
      <dgm:prSet/>
      <dgm:spPr/>
      <dgm:t>
        <a:bodyPr/>
        <a:lstStyle/>
        <a:p>
          <a:endParaRPr lang="en-GB" sz="100"/>
        </a:p>
      </dgm:t>
    </dgm:pt>
    <dgm:pt modelId="{E70DC2C1-4FA1-4E0B-BF3C-2515A9C48595}" type="pres">
      <dgm:prSet presAssocID="{F964F7CA-C9C3-4DCF-B2E5-96E09981BAAF}" presName="outerComposite" presStyleCnt="0">
        <dgm:presLayoutVars>
          <dgm:chMax val="2"/>
          <dgm:animLvl val="lvl"/>
          <dgm:resizeHandles val="exact"/>
        </dgm:presLayoutVars>
      </dgm:prSet>
      <dgm:spPr/>
      <dgm:t>
        <a:bodyPr/>
        <a:lstStyle/>
        <a:p>
          <a:endParaRPr lang="en-GB"/>
        </a:p>
      </dgm:t>
    </dgm:pt>
    <dgm:pt modelId="{448F4271-6170-4415-8522-76A95BDB0FA4}" type="pres">
      <dgm:prSet presAssocID="{F964F7CA-C9C3-4DCF-B2E5-96E09981BAAF}" presName="dummyMaxCanvas" presStyleCnt="0"/>
      <dgm:spPr/>
    </dgm:pt>
    <dgm:pt modelId="{B948AE38-2954-4804-9B66-0D06428D25DA}" type="pres">
      <dgm:prSet presAssocID="{F964F7CA-C9C3-4DCF-B2E5-96E09981BAAF}" presName="parentComposite" presStyleCnt="0"/>
      <dgm:spPr/>
    </dgm:pt>
    <dgm:pt modelId="{35144EC7-4C62-4A16-86FD-E6F16D09EA21}" type="pres">
      <dgm:prSet presAssocID="{F964F7CA-C9C3-4DCF-B2E5-96E09981BAAF}" presName="parent1" presStyleLbl="alignAccFollowNode1" presStyleIdx="0" presStyleCnt="4">
        <dgm:presLayoutVars>
          <dgm:chMax val="4"/>
        </dgm:presLayoutVars>
      </dgm:prSet>
      <dgm:spPr/>
      <dgm:t>
        <a:bodyPr/>
        <a:lstStyle/>
        <a:p>
          <a:endParaRPr lang="en-GB"/>
        </a:p>
      </dgm:t>
    </dgm:pt>
    <dgm:pt modelId="{2EA41C12-0CFB-474A-A6DD-E49F67BB3F73}" type="pres">
      <dgm:prSet presAssocID="{F964F7CA-C9C3-4DCF-B2E5-96E09981BAAF}" presName="parent2" presStyleLbl="alignAccFollowNode1" presStyleIdx="1" presStyleCnt="4">
        <dgm:presLayoutVars>
          <dgm:chMax val="4"/>
        </dgm:presLayoutVars>
      </dgm:prSet>
      <dgm:spPr/>
      <dgm:t>
        <a:bodyPr/>
        <a:lstStyle/>
        <a:p>
          <a:endParaRPr lang="en-GB"/>
        </a:p>
      </dgm:t>
    </dgm:pt>
    <dgm:pt modelId="{CA82C190-D14F-4C80-8C86-F3638D520446}" type="pres">
      <dgm:prSet presAssocID="{F964F7CA-C9C3-4DCF-B2E5-96E09981BAAF}" presName="childrenComposite" presStyleCnt="0"/>
      <dgm:spPr/>
    </dgm:pt>
    <dgm:pt modelId="{8786331D-A606-4DB6-B721-20BB36924FDA}" type="pres">
      <dgm:prSet presAssocID="{F964F7CA-C9C3-4DCF-B2E5-96E09981BAAF}" presName="dummyMaxCanvas_ChildArea" presStyleCnt="0"/>
      <dgm:spPr/>
    </dgm:pt>
    <dgm:pt modelId="{C3C8236B-4F8F-4C8C-BEE3-6D40856F7208}" type="pres">
      <dgm:prSet presAssocID="{F964F7CA-C9C3-4DCF-B2E5-96E09981BAAF}" presName="fulcrum" presStyleLbl="alignAccFollowNode1" presStyleIdx="2" presStyleCnt="4"/>
      <dgm:spPr>
        <a:ln w="9525">
          <a:solidFill>
            <a:schemeClr val="bg2">
              <a:lumMod val="25000"/>
            </a:schemeClr>
          </a:solidFill>
        </a:ln>
      </dgm:spPr>
    </dgm:pt>
    <dgm:pt modelId="{75B5A4AF-5F9A-4A3C-90C8-397F47F4A470}" type="pres">
      <dgm:prSet presAssocID="{F964F7CA-C9C3-4DCF-B2E5-96E09981BAAF}" presName="balance_23" presStyleLbl="alignAccFollowNode1" presStyleIdx="3" presStyleCnt="4">
        <dgm:presLayoutVars>
          <dgm:bulletEnabled val="1"/>
        </dgm:presLayoutVars>
      </dgm:prSet>
      <dgm:spPr>
        <a:ln w="9525">
          <a:solidFill>
            <a:schemeClr val="bg2">
              <a:lumMod val="25000"/>
              <a:alpha val="90000"/>
            </a:schemeClr>
          </a:solidFill>
        </a:ln>
      </dgm:spPr>
    </dgm:pt>
    <dgm:pt modelId="{79D33DD2-8E13-4EEA-922B-DB69169672F0}" type="pres">
      <dgm:prSet presAssocID="{F964F7CA-C9C3-4DCF-B2E5-96E09981BAAF}" presName="right_23_1" presStyleLbl="node1" presStyleIdx="0" presStyleCnt="5">
        <dgm:presLayoutVars>
          <dgm:bulletEnabled val="1"/>
        </dgm:presLayoutVars>
      </dgm:prSet>
      <dgm:spPr/>
      <dgm:t>
        <a:bodyPr/>
        <a:lstStyle/>
        <a:p>
          <a:endParaRPr lang="en-GB"/>
        </a:p>
      </dgm:t>
    </dgm:pt>
    <dgm:pt modelId="{0C578E44-3F94-49B7-A1F9-8C7530906B36}" type="pres">
      <dgm:prSet presAssocID="{F964F7CA-C9C3-4DCF-B2E5-96E09981BAAF}" presName="right_23_2" presStyleLbl="node1" presStyleIdx="1" presStyleCnt="5">
        <dgm:presLayoutVars>
          <dgm:bulletEnabled val="1"/>
        </dgm:presLayoutVars>
      </dgm:prSet>
      <dgm:spPr/>
      <dgm:t>
        <a:bodyPr/>
        <a:lstStyle/>
        <a:p>
          <a:endParaRPr lang="en-GB"/>
        </a:p>
      </dgm:t>
    </dgm:pt>
    <dgm:pt modelId="{A2E8DE1F-A359-4D18-A4C6-1FA084811BCB}" type="pres">
      <dgm:prSet presAssocID="{F964F7CA-C9C3-4DCF-B2E5-96E09981BAAF}" presName="right_23_3" presStyleLbl="node1" presStyleIdx="2" presStyleCnt="5">
        <dgm:presLayoutVars>
          <dgm:bulletEnabled val="1"/>
        </dgm:presLayoutVars>
      </dgm:prSet>
      <dgm:spPr/>
      <dgm:t>
        <a:bodyPr/>
        <a:lstStyle/>
        <a:p>
          <a:endParaRPr lang="en-GB"/>
        </a:p>
      </dgm:t>
    </dgm:pt>
    <dgm:pt modelId="{BF6D67A9-FAF7-4B82-B6F5-E22DCC5FD1BD}" type="pres">
      <dgm:prSet presAssocID="{F964F7CA-C9C3-4DCF-B2E5-96E09981BAAF}" presName="left_23_1" presStyleLbl="node1" presStyleIdx="3" presStyleCnt="5">
        <dgm:presLayoutVars>
          <dgm:bulletEnabled val="1"/>
        </dgm:presLayoutVars>
      </dgm:prSet>
      <dgm:spPr/>
      <dgm:t>
        <a:bodyPr/>
        <a:lstStyle/>
        <a:p>
          <a:endParaRPr lang="en-GB"/>
        </a:p>
      </dgm:t>
    </dgm:pt>
    <dgm:pt modelId="{E28C2779-37CD-402D-B554-0CC0DFCE288D}" type="pres">
      <dgm:prSet presAssocID="{F964F7CA-C9C3-4DCF-B2E5-96E09981BAAF}" presName="left_23_2" presStyleLbl="node1" presStyleIdx="4" presStyleCnt="5">
        <dgm:presLayoutVars>
          <dgm:bulletEnabled val="1"/>
        </dgm:presLayoutVars>
      </dgm:prSet>
      <dgm:spPr/>
      <dgm:t>
        <a:bodyPr/>
        <a:lstStyle/>
        <a:p>
          <a:endParaRPr lang="en-GB"/>
        </a:p>
      </dgm:t>
    </dgm:pt>
  </dgm:ptLst>
  <dgm:cxnLst>
    <dgm:cxn modelId="{5BA323BA-3E89-44A1-9FB9-B61DD8134E24}" srcId="{DD1291B5-CBDF-4134-9EA4-8D0CEB006ADD}" destId="{B17659BA-6100-4B3D-95D1-1457489A7465}" srcOrd="2" destOrd="0" parTransId="{F120D2E4-3982-4B77-B0FB-578ADA7DB06B}" sibTransId="{FBFE1004-3DF6-4EBC-A432-DC1E9362B3B4}"/>
    <dgm:cxn modelId="{14C9A9C2-1B3D-4FDB-9459-584BB5DE98E9}" srcId="{BD7A2EB7-B6BA-4F11-9977-5374A6A2FB1D}" destId="{864EE832-469B-46CB-A2ED-24D34D98468D}" srcOrd="1" destOrd="0" parTransId="{B721F1B3-7AB1-4253-8C3A-0A6DC286AB47}" sibTransId="{9E38CDA0-7CE3-4724-957E-BFF960140774}"/>
    <dgm:cxn modelId="{4F932900-7759-4702-B47E-671E7B34E0FC}" srcId="{F964F7CA-C9C3-4DCF-B2E5-96E09981BAAF}" destId="{DD1291B5-CBDF-4134-9EA4-8D0CEB006ADD}" srcOrd="1" destOrd="0" parTransId="{D3C2CC9A-022A-48F0-BA64-D42A6EF23D91}" sibTransId="{D90213DA-CA61-4FB1-9206-49828F4486ED}"/>
    <dgm:cxn modelId="{73954EEB-E025-4990-AB10-FDF42911E815}" type="presOf" srcId="{F964F7CA-C9C3-4DCF-B2E5-96E09981BAAF}" destId="{E70DC2C1-4FA1-4E0B-BF3C-2515A9C48595}" srcOrd="0" destOrd="0" presId="urn:microsoft.com/office/officeart/2005/8/layout/balance1"/>
    <dgm:cxn modelId="{E2AA1307-B216-4165-8096-CA9CB8B88774}" type="presOf" srcId="{0B54A3A6-A8FB-4B23-964A-713CAF6AFF5F}" destId="{0C578E44-3F94-49B7-A1F9-8C7530906B36}" srcOrd="0" destOrd="0" presId="urn:microsoft.com/office/officeart/2005/8/layout/balance1"/>
    <dgm:cxn modelId="{BB35F38A-E4F2-4347-8658-1F0B112ADA00}" type="presOf" srcId="{DD1291B5-CBDF-4134-9EA4-8D0CEB006ADD}" destId="{2EA41C12-0CFB-474A-A6DD-E49F67BB3F73}" srcOrd="0" destOrd="0" presId="urn:microsoft.com/office/officeart/2005/8/layout/balance1"/>
    <dgm:cxn modelId="{8183F5DC-5ECB-4229-B294-C7425AC50D4E}" type="presOf" srcId="{F428FCA9-EB8E-474F-8935-5DC1D2E26F27}" destId="{79D33DD2-8E13-4EEA-922B-DB69169672F0}" srcOrd="0" destOrd="0" presId="urn:microsoft.com/office/officeart/2005/8/layout/balance1"/>
    <dgm:cxn modelId="{DF3DC7B3-9BFE-475D-8103-BB21424FD17A}" srcId="{DD1291B5-CBDF-4134-9EA4-8D0CEB006ADD}" destId="{0B54A3A6-A8FB-4B23-964A-713CAF6AFF5F}" srcOrd="1" destOrd="0" parTransId="{CC7EE72D-4A87-4734-8218-321279445FB7}" sibTransId="{2E98D5AF-40B9-4810-B32D-31586CB64BBC}"/>
    <dgm:cxn modelId="{B85E7732-A74E-4595-9306-FB3F515315F7}" srcId="{BD7A2EB7-B6BA-4F11-9977-5374A6A2FB1D}" destId="{64D67CF5-1955-474B-B229-6F5222E39D4A}" srcOrd="0" destOrd="0" parTransId="{00E7BB19-E417-48FC-927D-79DCF98C90F7}" sibTransId="{682E988C-D725-41F8-AE3D-CFCCABA9464E}"/>
    <dgm:cxn modelId="{BF09688D-36F8-43BC-9B9B-72270CAFDE7E}" srcId="{DD1291B5-CBDF-4134-9EA4-8D0CEB006ADD}" destId="{F428FCA9-EB8E-474F-8935-5DC1D2E26F27}" srcOrd="0" destOrd="0" parTransId="{932A5DE6-1D46-436D-9640-90E1966A0E26}" sibTransId="{9E97703F-A128-4893-9BD6-B632A5B236CC}"/>
    <dgm:cxn modelId="{7DC84DEA-D6EF-4161-9856-45B737ECB3EE}" type="presOf" srcId="{64D67CF5-1955-474B-B229-6F5222E39D4A}" destId="{BF6D67A9-FAF7-4B82-B6F5-E22DCC5FD1BD}" srcOrd="0" destOrd="0" presId="urn:microsoft.com/office/officeart/2005/8/layout/balance1"/>
    <dgm:cxn modelId="{EB945545-468B-4D39-BABA-917D75C5F75D}" type="presOf" srcId="{BD7A2EB7-B6BA-4F11-9977-5374A6A2FB1D}" destId="{35144EC7-4C62-4A16-86FD-E6F16D09EA21}" srcOrd="0" destOrd="0" presId="urn:microsoft.com/office/officeart/2005/8/layout/balance1"/>
    <dgm:cxn modelId="{341AA4DF-465A-4094-B593-8D3DF68BF8FB}" srcId="{F964F7CA-C9C3-4DCF-B2E5-96E09981BAAF}" destId="{BD7A2EB7-B6BA-4F11-9977-5374A6A2FB1D}" srcOrd="0" destOrd="0" parTransId="{DF09CCB4-DA15-4639-A00C-94E0DA0E3517}" sibTransId="{A91A9441-6908-479B-A931-68105D325740}"/>
    <dgm:cxn modelId="{4221576E-9C7B-45F9-9A26-6907885E53DD}" type="presOf" srcId="{B17659BA-6100-4B3D-95D1-1457489A7465}" destId="{A2E8DE1F-A359-4D18-A4C6-1FA084811BCB}" srcOrd="0" destOrd="0" presId="urn:microsoft.com/office/officeart/2005/8/layout/balance1"/>
    <dgm:cxn modelId="{8B5716F6-62FD-453C-988E-CE69CFBF27A2}" type="presOf" srcId="{864EE832-469B-46CB-A2ED-24D34D98468D}" destId="{E28C2779-37CD-402D-B554-0CC0DFCE288D}" srcOrd="0" destOrd="0" presId="urn:microsoft.com/office/officeart/2005/8/layout/balance1"/>
    <dgm:cxn modelId="{EF201116-AA2A-4355-8E2F-C3DCE7301D6D}" type="presParOf" srcId="{E70DC2C1-4FA1-4E0B-BF3C-2515A9C48595}" destId="{448F4271-6170-4415-8522-76A95BDB0FA4}" srcOrd="0" destOrd="0" presId="urn:microsoft.com/office/officeart/2005/8/layout/balance1"/>
    <dgm:cxn modelId="{95D0648B-D891-4818-B688-257BD5484B12}" type="presParOf" srcId="{E70DC2C1-4FA1-4E0B-BF3C-2515A9C48595}" destId="{B948AE38-2954-4804-9B66-0D06428D25DA}" srcOrd="1" destOrd="0" presId="urn:microsoft.com/office/officeart/2005/8/layout/balance1"/>
    <dgm:cxn modelId="{F7AC8CFF-E9E8-42B9-99BF-F966FDA04F82}" type="presParOf" srcId="{B948AE38-2954-4804-9B66-0D06428D25DA}" destId="{35144EC7-4C62-4A16-86FD-E6F16D09EA21}" srcOrd="0" destOrd="0" presId="urn:microsoft.com/office/officeart/2005/8/layout/balance1"/>
    <dgm:cxn modelId="{F1493B08-F1F4-43DE-9DEE-32A7A40FAD8E}" type="presParOf" srcId="{B948AE38-2954-4804-9B66-0D06428D25DA}" destId="{2EA41C12-0CFB-474A-A6DD-E49F67BB3F73}" srcOrd="1" destOrd="0" presId="urn:microsoft.com/office/officeart/2005/8/layout/balance1"/>
    <dgm:cxn modelId="{5091DF0C-C7A9-42D1-B719-13D6D6FF4EFF}" type="presParOf" srcId="{E70DC2C1-4FA1-4E0B-BF3C-2515A9C48595}" destId="{CA82C190-D14F-4C80-8C86-F3638D520446}" srcOrd="2" destOrd="0" presId="urn:microsoft.com/office/officeart/2005/8/layout/balance1"/>
    <dgm:cxn modelId="{5EDB1B45-4468-479D-B3CD-753AC280DA87}" type="presParOf" srcId="{CA82C190-D14F-4C80-8C86-F3638D520446}" destId="{8786331D-A606-4DB6-B721-20BB36924FDA}" srcOrd="0" destOrd="0" presId="urn:microsoft.com/office/officeart/2005/8/layout/balance1"/>
    <dgm:cxn modelId="{2D7399F4-46EE-4291-871F-A46B01A1494A}" type="presParOf" srcId="{CA82C190-D14F-4C80-8C86-F3638D520446}" destId="{C3C8236B-4F8F-4C8C-BEE3-6D40856F7208}" srcOrd="1" destOrd="0" presId="urn:microsoft.com/office/officeart/2005/8/layout/balance1"/>
    <dgm:cxn modelId="{C60ECB23-D748-45B1-8FA4-7D42A06737D2}" type="presParOf" srcId="{CA82C190-D14F-4C80-8C86-F3638D520446}" destId="{75B5A4AF-5F9A-4A3C-90C8-397F47F4A470}" srcOrd="2" destOrd="0" presId="urn:microsoft.com/office/officeart/2005/8/layout/balance1"/>
    <dgm:cxn modelId="{742E1E12-BC0E-4AB9-8B1A-0C5A9225CC7C}" type="presParOf" srcId="{CA82C190-D14F-4C80-8C86-F3638D520446}" destId="{79D33DD2-8E13-4EEA-922B-DB69169672F0}" srcOrd="3" destOrd="0" presId="urn:microsoft.com/office/officeart/2005/8/layout/balance1"/>
    <dgm:cxn modelId="{0399408B-A808-44D2-A805-A81C7793024D}" type="presParOf" srcId="{CA82C190-D14F-4C80-8C86-F3638D520446}" destId="{0C578E44-3F94-49B7-A1F9-8C7530906B36}" srcOrd="4" destOrd="0" presId="urn:microsoft.com/office/officeart/2005/8/layout/balance1"/>
    <dgm:cxn modelId="{CF4C6A41-4EA7-4B35-BC12-E8D57D205763}" type="presParOf" srcId="{CA82C190-D14F-4C80-8C86-F3638D520446}" destId="{A2E8DE1F-A359-4D18-A4C6-1FA084811BCB}" srcOrd="5" destOrd="0" presId="urn:microsoft.com/office/officeart/2005/8/layout/balance1"/>
    <dgm:cxn modelId="{B8D2D449-5034-44D4-BEEA-0F7D82FB9960}" type="presParOf" srcId="{CA82C190-D14F-4C80-8C86-F3638D520446}" destId="{BF6D67A9-FAF7-4B82-B6F5-E22DCC5FD1BD}" srcOrd="6" destOrd="0" presId="urn:microsoft.com/office/officeart/2005/8/layout/balance1"/>
    <dgm:cxn modelId="{F6E57B0F-7961-4C11-B787-9D3B2F74C6F8}" type="presParOf" srcId="{CA82C190-D14F-4C80-8C86-F3638D520446}" destId="{E28C2779-37CD-402D-B554-0CC0DFCE288D}" srcOrd="7" destOrd="0" presId="urn:microsoft.com/office/officeart/2005/8/layout/balance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44EC7-4C62-4A16-86FD-E6F16D09EA21}">
      <dsp:nvSpPr>
        <dsp:cNvPr id="0" name=""/>
        <dsp:cNvSpPr/>
      </dsp:nvSpPr>
      <dsp:spPr>
        <a:xfrm>
          <a:off x="32707" y="0"/>
          <a:ext cx="97955" cy="54419"/>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34301" y="1594"/>
        <a:ext cx="94767" cy="51231"/>
      </dsp:txXfrm>
    </dsp:sp>
    <dsp:sp modelId="{2EA41C12-0CFB-474A-A6DD-E49F67BB3F73}">
      <dsp:nvSpPr>
        <dsp:cNvPr id="0" name=""/>
        <dsp:cNvSpPr/>
      </dsp:nvSpPr>
      <dsp:spPr>
        <a:xfrm>
          <a:off x="174199" y="0"/>
          <a:ext cx="97955" cy="54419"/>
        </a:xfrm>
        <a:prstGeom prst="roundRect">
          <a:avLst>
            <a:gd name="adj" fmla="val 10000"/>
          </a:avLst>
        </a:prstGeom>
        <a:solidFill>
          <a:schemeClr val="accent4">
            <a:tint val="40000"/>
            <a:alpha val="90000"/>
            <a:hueOff val="-1315237"/>
            <a:satOff val="7386"/>
            <a:lumOff val="469"/>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175793" y="1594"/>
        <a:ext cx="94767" cy="51231"/>
      </dsp:txXfrm>
    </dsp:sp>
    <dsp:sp modelId="{C3C8236B-4F8F-4C8C-BEE3-6D40856F7208}">
      <dsp:nvSpPr>
        <dsp:cNvPr id="0" name=""/>
        <dsp:cNvSpPr/>
      </dsp:nvSpPr>
      <dsp:spPr>
        <a:xfrm>
          <a:off x="132024" y="231284"/>
          <a:ext cx="40814" cy="40814"/>
        </a:xfrm>
        <a:prstGeom prst="triangle">
          <a:avLst/>
        </a:prstGeom>
        <a:solidFill>
          <a:schemeClr val="accent4">
            <a:tint val="40000"/>
            <a:alpha val="90000"/>
            <a:hueOff val="-2630473"/>
            <a:satOff val="14771"/>
            <a:lumOff val="939"/>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sp>
    <dsp:sp modelId="{75B5A4AF-5F9A-4A3C-90C8-397F47F4A470}">
      <dsp:nvSpPr>
        <dsp:cNvPr id="0" name=""/>
        <dsp:cNvSpPr/>
      </dsp:nvSpPr>
      <dsp:spPr>
        <a:xfrm rot="240000">
          <a:off x="29949" y="213794"/>
          <a:ext cx="244963" cy="17129"/>
        </a:xfrm>
        <a:prstGeom prst="rect">
          <a:avLst/>
        </a:prstGeom>
        <a:solidFill>
          <a:schemeClr val="accent4">
            <a:tint val="40000"/>
            <a:alpha val="90000"/>
            <a:hueOff val="-3945710"/>
            <a:satOff val="22157"/>
            <a:lumOff val="1408"/>
            <a:alphaOff val="0"/>
          </a:schemeClr>
        </a:solidFill>
        <a:ln w="9525" cap="flat" cmpd="sng" algn="ctr">
          <a:solidFill>
            <a:schemeClr val="bg2">
              <a:lumMod val="25000"/>
              <a:alpha val="90000"/>
            </a:schemeClr>
          </a:solidFill>
          <a:prstDash val="solid"/>
        </a:ln>
        <a:effectLst/>
      </dsp:spPr>
      <dsp:style>
        <a:lnRef idx="2">
          <a:scrgbClr r="0" g="0" b="0"/>
        </a:lnRef>
        <a:fillRef idx="1">
          <a:scrgbClr r="0" g="0" b="0"/>
        </a:fillRef>
        <a:effectRef idx="0">
          <a:scrgbClr r="0" g="0" b="0"/>
        </a:effectRef>
        <a:fontRef idx="minor"/>
      </dsp:style>
    </dsp:sp>
    <dsp:sp modelId="{79D33DD2-8E13-4EEA-922B-DB69169672F0}">
      <dsp:nvSpPr>
        <dsp:cNvPr id="0" name=""/>
        <dsp:cNvSpPr/>
      </dsp:nvSpPr>
      <dsp:spPr>
        <a:xfrm rot="240000">
          <a:off x="177029" y="170966"/>
          <a:ext cx="97738" cy="45536"/>
        </a:xfrm>
        <a:prstGeom prst="roundRect">
          <a:avLst/>
        </a:prstGeom>
        <a:solidFill>
          <a:schemeClr val="accent4">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179252" y="173189"/>
        <a:ext cx="93292" cy="41090"/>
      </dsp:txXfrm>
    </dsp:sp>
    <dsp:sp modelId="{0C578E44-3F94-49B7-A1F9-8C7530906B36}">
      <dsp:nvSpPr>
        <dsp:cNvPr id="0" name=""/>
        <dsp:cNvSpPr/>
      </dsp:nvSpPr>
      <dsp:spPr>
        <a:xfrm rot="240000">
          <a:off x="180566" y="121988"/>
          <a:ext cx="97738" cy="45536"/>
        </a:xfrm>
        <a:prstGeom prst="roundRect">
          <a:avLst/>
        </a:prstGeom>
        <a:solidFill>
          <a:schemeClr val="accent4">
            <a:hueOff val="-1116192"/>
            <a:satOff val="6725"/>
            <a:lumOff val="539"/>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182789" y="124211"/>
        <a:ext cx="93292" cy="41090"/>
      </dsp:txXfrm>
    </dsp:sp>
    <dsp:sp modelId="{A2E8DE1F-A359-4D18-A4C6-1FA084811BCB}">
      <dsp:nvSpPr>
        <dsp:cNvPr id="0" name=""/>
        <dsp:cNvSpPr/>
      </dsp:nvSpPr>
      <dsp:spPr>
        <a:xfrm rot="240000">
          <a:off x="184103" y="74099"/>
          <a:ext cx="97738" cy="45536"/>
        </a:xfrm>
        <a:prstGeom prst="roundRect">
          <a:avLst/>
        </a:prstGeom>
        <a:solidFill>
          <a:schemeClr val="accent4">
            <a:hueOff val="-2232385"/>
            <a:satOff val="13449"/>
            <a:lumOff val="1078"/>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186326" y="76322"/>
        <a:ext cx="93292" cy="41090"/>
      </dsp:txXfrm>
    </dsp:sp>
    <dsp:sp modelId="{BF6D67A9-FAF7-4B82-B6F5-E22DCC5FD1BD}">
      <dsp:nvSpPr>
        <dsp:cNvPr id="0" name=""/>
        <dsp:cNvSpPr/>
      </dsp:nvSpPr>
      <dsp:spPr>
        <a:xfrm rot="240000">
          <a:off x="36898" y="161170"/>
          <a:ext cx="97738" cy="45536"/>
        </a:xfrm>
        <a:prstGeom prst="roundRect">
          <a:avLst/>
        </a:prstGeom>
        <a:solidFill>
          <a:schemeClr val="accent4">
            <a:hueOff val="-3348577"/>
            <a:satOff val="20174"/>
            <a:lumOff val="1617"/>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39121" y="163393"/>
        <a:ext cx="93292" cy="41090"/>
      </dsp:txXfrm>
    </dsp:sp>
    <dsp:sp modelId="{E28C2779-37CD-402D-B554-0CC0DFCE288D}">
      <dsp:nvSpPr>
        <dsp:cNvPr id="0" name=""/>
        <dsp:cNvSpPr/>
      </dsp:nvSpPr>
      <dsp:spPr>
        <a:xfrm rot="240000">
          <a:off x="40435" y="112193"/>
          <a:ext cx="97738" cy="45536"/>
        </a:xfrm>
        <a:prstGeom prst="roundRect">
          <a:avLst/>
        </a:prstGeom>
        <a:solidFill>
          <a:schemeClr val="accent4">
            <a:hueOff val="-4464770"/>
            <a:satOff val="26899"/>
            <a:lumOff val="2156"/>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42658" y="114416"/>
        <a:ext cx="93292" cy="4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44EC7-4C62-4A16-86FD-E6F16D09EA21}">
      <dsp:nvSpPr>
        <dsp:cNvPr id="0" name=""/>
        <dsp:cNvSpPr/>
      </dsp:nvSpPr>
      <dsp:spPr>
        <a:xfrm>
          <a:off x="49328" y="0"/>
          <a:ext cx="146917" cy="81620"/>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51719" y="2391"/>
        <a:ext cx="142135" cy="76838"/>
      </dsp:txXfrm>
    </dsp:sp>
    <dsp:sp modelId="{2EA41C12-0CFB-474A-A6DD-E49F67BB3F73}">
      <dsp:nvSpPr>
        <dsp:cNvPr id="0" name=""/>
        <dsp:cNvSpPr/>
      </dsp:nvSpPr>
      <dsp:spPr>
        <a:xfrm>
          <a:off x="261541" y="0"/>
          <a:ext cx="146917" cy="81620"/>
        </a:xfrm>
        <a:prstGeom prst="roundRect">
          <a:avLst>
            <a:gd name="adj" fmla="val 10000"/>
          </a:avLst>
        </a:prstGeom>
        <a:solidFill>
          <a:schemeClr val="accent4">
            <a:tint val="40000"/>
            <a:alpha val="90000"/>
            <a:hueOff val="-1315237"/>
            <a:satOff val="7386"/>
            <a:lumOff val="469"/>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263932" y="2391"/>
        <a:ext cx="142135" cy="76838"/>
      </dsp:txXfrm>
    </dsp:sp>
    <dsp:sp modelId="{C3C8236B-4F8F-4C8C-BEE3-6D40856F7208}">
      <dsp:nvSpPr>
        <dsp:cNvPr id="0" name=""/>
        <dsp:cNvSpPr/>
      </dsp:nvSpPr>
      <dsp:spPr>
        <a:xfrm>
          <a:off x="198285" y="346887"/>
          <a:ext cx="61215" cy="61215"/>
        </a:xfrm>
        <a:prstGeom prst="triangle">
          <a:avLst/>
        </a:prstGeom>
        <a:solidFill>
          <a:schemeClr val="accent4">
            <a:tint val="40000"/>
            <a:alpha val="90000"/>
            <a:hueOff val="-2630473"/>
            <a:satOff val="14771"/>
            <a:lumOff val="939"/>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sp>
    <dsp:sp modelId="{75B5A4AF-5F9A-4A3C-90C8-397F47F4A470}">
      <dsp:nvSpPr>
        <dsp:cNvPr id="0" name=""/>
        <dsp:cNvSpPr/>
      </dsp:nvSpPr>
      <dsp:spPr>
        <a:xfrm rot="240000">
          <a:off x="45191" y="320656"/>
          <a:ext cx="367404" cy="25691"/>
        </a:xfrm>
        <a:prstGeom prst="rect">
          <a:avLst/>
        </a:prstGeom>
        <a:solidFill>
          <a:schemeClr val="accent4">
            <a:tint val="40000"/>
            <a:alpha val="90000"/>
            <a:hueOff val="-3945710"/>
            <a:satOff val="22157"/>
            <a:lumOff val="1408"/>
            <a:alphaOff val="0"/>
          </a:schemeClr>
        </a:solidFill>
        <a:ln w="9525" cap="flat" cmpd="sng" algn="ctr">
          <a:solidFill>
            <a:schemeClr val="bg2">
              <a:lumMod val="25000"/>
              <a:alpha val="90000"/>
            </a:schemeClr>
          </a:solidFill>
          <a:prstDash val="solid"/>
        </a:ln>
        <a:effectLst/>
      </dsp:spPr>
      <dsp:style>
        <a:lnRef idx="2">
          <a:scrgbClr r="0" g="0" b="0"/>
        </a:lnRef>
        <a:fillRef idx="1">
          <a:scrgbClr r="0" g="0" b="0"/>
        </a:fillRef>
        <a:effectRef idx="0">
          <a:scrgbClr r="0" g="0" b="0"/>
        </a:effectRef>
        <a:fontRef idx="minor"/>
      </dsp:style>
    </dsp:sp>
    <dsp:sp modelId="{79D33DD2-8E13-4EEA-922B-DB69169672F0}">
      <dsp:nvSpPr>
        <dsp:cNvPr id="0" name=""/>
        <dsp:cNvSpPr/>
      </dsp:nvSpPr>
      <dsp:spPr>
        <a:xfrm rot="240000">
          <a:off x="265785" y="256421"/>
          <a:ext cx="146591" cy="68296"/>
        </a:xfrm>
        <a:prstGeom prst="roundRect">
          <a:avLst/>
        </a:prstGeom>
        <a:solidFill>
          <a:schemeClr val="accent4">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269119" y="259755"/>
        <a:ext cx="139923" cy="61628"/>
      </dsp:txXfrm>
    </dsp:sp>
    <dsp:sp modelId="{0C578E44-3F94-49B7-A1F9-8C7530906B36}">
      <dsp:nvSpPr>
        <dsp:cNvPr id="0" name=""/>
        <dsp:cNvSpPr/>
      </dsp:nvSpPr>
      <dsp:spPr>
        <a:xfrm rot="240000">
          <a:off x="271091" y="182962"/>
          <a:ext cx="146591" cy="68296"/>
        </a:xfrm>
        <a:prstGeom prst="roundRect">
          <a:avLst/>
        </a:prstGeom>
        <a:solidFill>
          <a:schemeClr val="accent4">
            <a:hueOff val="-1116192"/>
            <a:satOff val="6725"/>
            <a:lumOff val="539"/>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274425" y="186296"/>
        <a:ext cx="139923" cy="61628"/>
      </dsp:txXfrm>
    </dsp:sp>
    <dsp:sp modelId="{A2E8DE1F-A359-4D18-A4C6-1FA084811BCB}">
      <dsp:nvSpPr>
        <dsp:cNvPr id="0" name=""/>
        <dsp:cNvSpPr/>
      </dsp:nvSpPr>
      <dsp:spPr>
        <a:xfrm rot="240000">
          <a:off x="276396" y="111136"/>
          <a:ext cx="146591" cy="68296"/>
        </a:xfrm>
        <a:prstGeom prst="roundRect">
          <a:avLst/>
        </a:prstGeom>
        <a:solidFill>
          <a:schemeClr val="accent4">
            <a:hueOff val="-2232385"/>
            <a:satOff val="13449"/>
            <a:lumOff val="1078"/>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279730" y="114470"/>
        <a:ext cx="139923" cy="61628"/>
      </dsp:txXfrm>
    </dsp:sp>
    <dsp:sp modelId="{BF6D67A9-FAF7-4B82-B6F5-E22DCC5FD1BD}">
      <dsp:nvSpPr>
        <dsp:cNvPr id="0" name=""/>
        <dsp:cNvSpPr/>
      </dsp:nvSpPr>
      <dsp:spPr>
        <a:xfrm rot="240000">
          <a:off x="55612" y="241729"/>
          <a:ext cx="146591" cy="68296"/>
        </a:xfrm>
        <a:prstGeom prst="roundRect">
          <a:avLst/>
        </a:prstGeom>
        <a:solidFill>
          <a:schemeClr val="accent4">
            <a:hueOff val="-3348577"/>
            <a:satOff val="20174"/>
            <a:lumOff val="1617"/>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58946" y="245063"/>
        <a:ext cx="139923" cy="61628"/>
      </dsp:txXfrm>
    </dsp:sp>
    <dsp:sp modelId="{E28C2779-37CD-402D-B554-0CC0DFCE288D}">
      <dsp:nvSpPr>
        <dsp:cNvPr id="0" name=""/>
        <dsp:cNvSpPr/>
      </dsp:nvSpPr>
      <dsp:spPr>
        <a:xfrm rot="240000">
          <a:off x="60918" y="168270"/>
          <a:ext cx="146591" cy="68296"/>
        </a:xfrm>
        <a:prstGeom prst="roundRect">
          <a:avLst/>
        </a:prstGeom>
        <a:solidFill>
          <a:schemeClr val="accent4">
            <a:hueOff val="-4464770"/>
            <a:satOff val="26899"/>
            <a:lumOff val="2156"/>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a:t>-</a:t>
          </a:r>
        </a:p>
      </dsp:txBody>
      <dsp:txXfrm>
        <a:off x="64252" y="171604"/>
        <a:ext cx="139923" cy="61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44EC7-4C62-4A16-86FD-E6F16D09EA21}">
      <dsp:nvSpPr>
        <dsp:cNvPr id="0" name=""/>
        <dsp:cNvSpPr/>
      </dsp:nvSpPr>
      <dsp:spPr>
        <a:xfrm>
          <a:off x="49328" y="0"/>
          <a:ext cx="146917" cy="81620"/>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51719" y="2391"/>
        <a:ext cx="142135" cy="76838"/>
      </dsp:txXfrm>
    </dsp:sp>
    <dsp:sp modelId="{2EA41C12-0CFB-474A-A6DD-E49F67BB3F73}">
      <dsp:nvSpPr>
        <dsp:cNvPr id="0" name=""/>
        <dsp:cNvSpPr/>
      </dsp:nvSpPr>
      <dsp:spPr>
        <a:xfrm>
          <a:off x="261541" y="0"/>
          <a:ext cx="146917" cy="81620"/>
        </a:xfrm>
        <a:prstGeom prst="roundRect">
          <a:avLst>
            <a:gd name="adj" fmla="val 10000"/>
          </a:avLst>
        </a:prstGeom>
        <a:solidFill>
          <a:schemeClr val="accent4">
            <a:tint val="40000"/>
            <a:alpha val="90000"/>
            <a:hueOff val="-1315237"/>
            <a:satOff val="7386"/>
            <a:lumOff val="469"/>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263932" y="2391"/>
        <a:ext cx="142135" cy="76838"/>
      </dsp:txXfrm>
    </dsp:sp>
    <dsp:sp modelId="{C3C8236B-4F8F-4C8C-BEE3-6D40856F7208}">
      <dsp:nvSpPr>
        <dsp:cNvPr id="0" name=""/>
        <dsp:cNvSpPr/>
      </dsp:nvSpPr>
      <dsp:spPr>
        <a:xfrm>
          <a:off x="198285" y="346887"/>
          <a:ext cx="61215" cy="61215"/>
        </a:xfrm>
        <a:prstGeom prst="triangle">
          <a:avLst/>
        </a:prstGeom>
        <a:solidFill>
          <a:schemeClr val="accent4">
            <a:tint val="40000"/>
            <a:alpha val="90000"/>
            <a:hueOff val="-2630473"/>
            <a:satOff val="14771"/>
            <a:lumOff val="939"/>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sp>
    <dsp:sp modelId="{75B5A4AF-5F9A-4A3C-90C8-397F47F4A470}">
      <dsp:nvSpPr>
        <dsp:cNvPr id="0" name=""/>
        <dsp:cNvSpPr/>
      </dsp:nvSpPr>
      <dsp:spPr>
        <a:xfrm rot="240000">
          <a:off x="45191" y="320656"/>
          <a:ext cx="367404" cy="25691"/>
        </a:xfrm>
        <a:prstGeom prst="rect">
          <a:avLst/>
        </a:prstGeom>
        <a:solidFill>
          <a:schemeClr val="accent4">
            <a:tint val="40000"/>
            <a:alpha val="90000"/>
            <a:hueOff val="-3945710"/>
            <a:satOff val="22157"/>
            <a:lumOff val="1408"/>
            <a:alphaOff val="0"/>
          </a:schemeClr>
        </a:solidFill>
        <a:ln w="9525" cap="flat" cmpd="sng" algn="ctr">
          <a:solidFill>
            <a:schemeClr val="bg2">
              <a:lumMod val="25000"/>
              <a:alpha val="90000"/>
            </a:schemeClr>
          </a:solidFill>
          <a:prstDash val="solid"/>
        </a:ln>
        <a:effectLst/>
      </dsp:spPr>
      <dsp:style>
        <a:lnRef idx="2">
          <a:scrgbClr r="0" g="0" b="0"/>
        </a:lnRef>
        <a:fillRef idx="1">
          <a:scrgbClr r="0" g="0" b="0"/>
        </a:fillRef>
        <a:effectRef idx="0">
          <a:scrgbClr r="0" g="0" b="0"/>
        </a:effectRef>
        <a:fontRef idx="minor"/>
      </dsp:style>
    </dsp:sp>
    <dsp:sp modelId="{79D33DD2-8E13-4EEA-922B-DB69169672F0}">
      <dsp:nvSpPr>
        <dsp:cNvPr id="0" name=""/>
        <dsp:cNvSpPr/>
      </dsp:nvSpPr>
      <dsp:spPr>
        <a:xfrm rot="240000">
          <a:off x="265785" y="256421"/>
          <a:ext cx="146591" cy="68296"/>
        </a:xfrm>
        <a:prstGeom prst="roundRect">
          <a:avLst/>
        </a:prstGeom>
        <a:solidFill>
          <a:schemeClr val="accent4">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269119" y="259755"/>
        <a:ext cx="139923" cy="61628"/>
      </dsp:txXfrm>
    </dsp:sp>
    <dsp:sp modelId="{0C578E44-3F94-49B7-A1F9-8C7530906B36}">
      <dsp:nvSpPr>
        <dsp:cNvPr id="0" name=""/>
        <dsp:cNvSpPr/>
      </dsp:nvSpPr>
      <dsp:spPr>
        <a:xfrm rot="240000">
          <a:off x="271091" y="182962"/>
          <a:ext cx="146591" cy="68296"/>
        </a:xfrm>
        <a:prstGeom prst="roundRect">
          <a:avLst/>
        </a:prstGeom>
        <a:solidFill>
          <a:schemeClr val="accent4">
            <a:hueOff val="-1116192"/>
            <a:satOff val="6725"/>
            <a:lumOff val="539"/>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274425" y="186296"/>
        <a:ext cx="139923" cy="61628"/>
      </dsp:txXfrm>
    </dsp:sp>
    <dsp:sp modelId="{A2E8DE1F-A359-4D18-A4C6-1FA084811BCB}">
      <dsp:nvSpPr>
        <dsp:cNvPr id="0" name=""/>
        <dsp:cNvSpPr/>
      </dsp:nvSpPr>
      <dsp:spPr>
        <a:xfrm rot="240000">
          <a:off x="276396" y="111136"/>
          <a:ext cx="146591" cy="68296"/>
        </a:xfrm>
        <a:prstGeom prst="roundRect">
          <a:avLst/>
        </a:prstGeom>
        <a:solidFill>
          <a:schemeClr val="accent4">
            <a:hueOff val="-2232385"/>
            <a:satOff val="13449"/>
            <a:lumOff val="1078"/>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279730" y="114470"/>
        <a:ext cx="139923" cy="61628"/>
      </dsp:txXfrm>
    </dsp:sp>
    <dsp:sp modelId="{BF6D67A9-FAF7-4B82-B6F5-E22DCC5FD1BD}">
      <dsp:nvSpPr>
        <dsp:cNvPr id="0" name=""/>
        <dsp:cNvSpPr/>
      </dsp:nvSpPr>
      <dsp:spPr>
        <a:xfrm rot="240000">
          <a:off x="55612" y="241729"/>
          <a:ext cx="146591" cy="68296"/>
        </a:xfrm>
        <a:prstGeom prst="roundRect">
          <a:avLst/>
        </a:prstGeom>
        <a:solidFill>
          <a:schemeClr val="accent4">
            <a:hueOff val="-3348577"/>
            <a:satOff val="20174"/>
            <a:lumOff val="1617"/>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58946" y="245063"/>
        <a:ext cx="139923" cy="61628"/>
      </dsp:txXfrm>
    </dsp:sp>
    <dsp:sp modelId="{E28C2779-37CD-402D-B554-0CC0DFCE288D}">
      <dsp:nvSpPr>
        <dsp:cNvPr id="0" name=""/>
        <dsp:cNvSpPr/>
      </dsp:nvSpPr>
      <dsp:spPr>
        <a:xfrm rot="240000">
          <a:off x="60918" y="168270"/>
          <a:ext cx="146591" cy="68296"/>
        </a:xfrm>
        <a:prstGeom prst="roundRect">
          <a:avLst/>
        </a:prstGeom>
        <a:solidFill>
          <a:schemeClr val="accent4">
            <a:hueOff val="-4464770"/>
            <a:satOff val="26899"/>
            <a:lumOff val="2156"/>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64252" y="171604"/>
        <a:ext cx="139923" cy="61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44EC7-4C62-4A16-86FD-E6F16D09EA21}">
      <dsp:nvSpPr>
        <dsp:cNvPr id="0" name=""/>
        <dsp:cNvSpPr/>
      </dsp:nvSpPr>
      <dsp:spPr>
        <a:xfrm>
          <a:off x="49328" y="0"/>
          <a:ext cx="146917" cy="81620"/>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51719" y="2391"/>
        <a:ext cx="142135" cy="76838"/>
      </dsp:txXfrm>
    </dsp:sp>
    <dsp:sp modelId="{2EA41C12-0CFB-474A-A6DD-E49F67BB3F73}">
      <dsp:nvSpPr>
        <dsp:cNvPr id="0" name=""/>
        <dsp:cNvSpPr/>
      </dsp:nvSpPr>
      <dsp:spPr>
        <a:xfrm>
          <a:off x="261541" y="0"/>
          <a:ext cx="146917" cy="81620"/>
        </a:xfrm>
        <a:prstGeom prst="roundRect">
          <a:avLst>
            <a:gd name="adj" fmla="val 10000"/>
          </a:avLst>
        </a:prstGeom>
        <a:solidFill>
          <a:schemeClr val="accent4">
            <a:tint val="40000"/>
            <a:alpha val="90000"/>
            <a:hueOff val="-1315237"/>
            <a:satOff val="7386"/>
            <a:lumOff val="469"/>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263932" y="2391"/>
        <a:ext cx="142135" cy="76838"/>
      </dsp:txXfrm>
    </dsp:sp>
    <dsp:sp modelId="{C3C8236B-4F8F-4C8C-BEE3-6D40856F7208}">
      <dsp:nvSpPr>
        <dsp:cNvPr id="0" name=""/>
        <dsp:cNvSpPr/>
      </dsp:nvSpPr>
      <dsp:spPr>
        <a:xfrm>
          <a:off x="198285" y="346887"/>
          <a:ext cx="61215" cy="61215"/>
        </a:xfrm>
        <a:prstGeom prst="triangle">
          <a:avLst/>
        </a:prstGeom>
        <a:solidFill>
          <a:schemeClr val="accent4">
            <a:tint val="40000"/>
            <a:alpha val="90000"/>
            <a:hueOff val="-2630473"/>
            <a:satOff val="14771"/>
            <a:lumOff val="939"/>
            <a:alphaOff val="0"/>
          </a:schemeClr>
        </a:solidFill>
        <a:ln w="952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sp>
    <dsp:sp modelId="{75B5A4AF-5F9A-4A3C-90C8-397F47F4A470}">
      <dsp:nvSpPr>
        <dsp:cNvPr id="0" name=""/>
        <dsp:cNvSpPr/>
      </dsp:nvSpPr>
      <dsp:spPr>
        <a:xfrm rot="240000">
          <a:off x="45191" y="320656"/>
          <a:ext cx="367404" cy="25691"/>
        </a:xfrm>
        <a:prstGeom prst="rect">
          <a:avLst/>
        </a:prstGeom>
        <a:solidFill>
          <a:schemeClr val="accent4">
            <a:tint val="40000"/>
            <a:alpha val="90000"/>
            <a:hueOff val="-3945710"/>
            <a:satOff val="22157"/>
            <a:lumOff val="1408"/>
            <a:alphaOff val="0"/>
          </a:schemeClr>
        </a:solidFill>
        <a:ln w="9525" cap="flat" cmpd="sng" algn="ctr">
          <a:solidFill>
            <a:schemeClr val="bg2">
              <a:lumMod val="25000"/>
              <a:alpha val="90000"/>
            </a:schemeClr>
          </a:solidFill>
          <a:prstDash val="solid"/>
        </a:ln>
        <a:effectLst/>
      </dsp:spPr>
      <dsp:style>
        <a:lnRef idx="2">
          <a:scrgbClr r="0" g="0" b="0"/>
        </a:lnRef>
        <a:fillRef idx="1">
          <a:scrgbClr r="0" g="0" b="0"/>
        </a:fillRef>
        <a:effectRef idx="0">
          <a:scrgbClr r="0" g="0" b="0"/>
        </a:effectRef>
        <a:fontRef idx="minor"/>
      </dsp:style>
    </dsp:sp>
    <dsp:sp modelId="{79D33DD2-8E13-4EEA-922B-DB69169672F0}">
      <dsp:nvSpPr>
        <dsp:cNvPr id="0" name=""/>
        <dsp:cNvSpPr/>
      </dsp:nvSpPr>
      <dsp:spPr>
        <a:xfrm rot="240000">
          <a:off x="265785" y="256421"/>
          <a:ext cx="146591" cy="68296"/>
        </a:xfrm>
        <a:prstGeom prst="roundRect">
          <a:avLst/>
        </a:prstGeom>
        <a:solidFill>
          <a:schemeClr val="accent4">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269119" y="259755"/>
        <a:ext cx="139923" cy="61628"/>
      </dsp:txXfrm>
    </dsp:sp>
    <dsp:sp modelId="{0C578E44-3F94-49B7-A1F9-8C7530906B36}">
      <dsp:nvSpPr>
        <dsp:cNvPr id="0" name=""/>
        <dsp:cNvSpPr/>
      </dsp:nvSpPr>
      <dsp:spPr>
        <a:xfrm rot="240000">
          <a:off x="271091" y="182962"/>
          <a:ext cx="146591" cy="68296"/>
        </a:xfrm>
        <a:prstGeom prst="roundRect">
          <a:avLst/>
        </a:prstGeom>
        <a:solidFill>
          <a:schemeClr val="accent4">
            <a:hueOff val="-1116192"/>
            <a:satOff val="6725"/>
            <a:lumOff val="539"/>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274425" y="186296"/>
        <a:ext cx="139923" cy="61628"/>
      </dsp:txXfrm>
    </dsp:sp>
    <dsp:sp modelId="{A2E8DE1F-A359-4D18-A4C6-1FA084811BCB}">
      <dsp:nvSpPr>
        <dsp:cNvPr id="0" name=""/>
        <dsp:cNvSpPr/>
      </dsp:nvSpPr>
      <dsp:spPr>
        <a:xfrm rot="240000">
          <a:off x="276396" y="111136"/>
          <a:ext cx="146591" cy="68296"/>
        </a:xfrm>
        <a:prstGeom prst="roundRect">
          <a:avLst/>
        </a:prstGeom>
        <a:solidFill>
          <a:schemeClr val="accent4">
            <a:hueOff val="-2232385"/>
            <a:satOff val="13449"/>
            <a:lumOff val="1078"/>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279730" y="114470"/>
        <a:ext cx="139923" cy="61628"/>
      </dsp:txXfrm>
    </dsp:sp>
    <dsp:sp modelId="{BF6D67A9-FAF7-4B82-B6F5-E22DCC5FD1BD}">
      <dsp:nvSpPr>
        <dsp:cNvPr id="0" name=""/>
        <dsp:cNvSpPr/>
      </dsp:nvSpPr>
      <dsp:spPr>
        <a:xfrm rot="240000">
          <a:off x="55612" y="241729"/>
          <a:ext cx="146591" cy="68296"/>
        </a:xfrm>
        <a:prstGeom prst="roundRect">
          <a:avLst/>
        </a:prstGeom>
        <a:solidFill>
          <a:schemeClr val="accent4">
            <a:hueOff val="-3348577"/>
            <a:satOff val="20174"/>
            <a:lumOff val="1617"/>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58946" y="245063"/>
        <a:ext cx="139923" cy="61628"/>
      </dsp:txXfrm>
    </dsp:sp>
    <dsp:sp modelId="{E28C2779-37CD-402D-B554-0CC0DFCE288D}">
      <dsp:nvSpPr>
        <dsp:cNvPr id="0" name=""/>
        <dsp:cNvSpPr/>
      </dsp:nvSpPr>
      <dsp:spPr>
        <a:xfrm rot="240000">
          <a:off x="60918" y="168270"/>
          <a:ext cx="146591" cy="68296"/>
        </a:xfrm>
        <a:prstGeom prst="roundRect">
          <a:avLst/>
        </a:prstGeom>
        <a:solidFill>
          <a:schemeClr val="accent4">
            <a:hueOff val="-4464770"/>
            <a:satOff val="26899"/>
            <a:lumOff val="2156"/>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r>
            <a:rPr lang="en-GB" sz="100" kern="1200" dirty="0"/>
            <a:t>-</a:t>
          </a:r>
        </a:p>
      </dsp:txBody>
      <dsp:txXfrm>
        <a:off x="64252" y="171604"/>
        <a:ext cx="139923" cy="6162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889938" cy="487680"/>
          </a:xfrm>
          <a:prstGeom prst="rect">
            <a:avLst/>
          </a:prstGeom>
        </p:spPr>
        <p:txBody>
          <a:bodyPr vert="horz" lIns="90445" tIns="45223" rIns="90445" bIns="45223" rtlCol="0"/>
          <a:lstStyle>
            <a:lvl1pPr algn="l">
              <a:defRPr sz="1200"/>
            </a:lvl1pPr>
          </a:lstStyle>
          <a:p>
            <a:endParaRPr lang="it-IT"/>
          </a:p>
        </p:txBody>
      </p:sp>
      <p:sp>
        <p:nvSpPr>
          <p:cNvPr id="3" name="Segnaposto data 2"/>
          <p:cNvSpPr>
            <a:spLocks noGrp="1"/>
          </p:cNvSpPr>
          <p:nvPr>
            <p:ph type="dt" sz="quarter" idx="1"/>
          </p:nvPr>
        </p:nvSpPr>
        <p:spPr>
          <a:xfrm>
            <a:off x="3777606" y="0"/>
            <a:ext cx="2889938" cy="487680"/>
          </a:xfrm>
          <a:prstGeom prst="rect">
            <a:avLst/>
          </a:prstGeom>
        </p:spPr>
        <p:txBody>
          <a:bodyPr vert="horz" lIns="90445" tIns="45223" rIns="90445" bIns="45223" rtlCol="0"/>
          <a:lstStyle>
            <a:lvl1pPr algn="r">
              <a:defRPr sz="1200"/>
            </a:lvl1pPr>
          </a:lstStyle>
          <a:p>
            <a:fld id="{FABCC69D-5989-4F4D-88DC-A472A33711AF}" type="datetimeFigureOut">
              <a:rPr lang="it-IT" smtClean="0"/>
              <a:pPr/>
              <a:t>17/01/2019</a:t>
            </a:fld>
            <a:endParaRPr lang="it-IT"/>
          </a:p>
        </p:txBody>
      </p:sp>
      <p:sp>
        <p:nvSpPr>
          <p:cNvPr id="4" name="Segnaposto piè di pagina 3"/>
          <p:cNvSpPr>
            <a:spLocks noGrp="1"/>
          </p:cNvSpPr>
          <p:nvPr>
            <p:ph type="ftr" sz="quarter" idx="2"/>
          </p:nvPr>
        </p:nvSpPr>
        <p:spPr>
          <a:xfrm>
            <a:off x="1" y="9264228"/>
            <a:ext cx="2889938" cy="487680"/>
          </a:xfrm>
          <a:prstGeom prst="rect">
            <a:avLst/>
          </a:prstGeom>
        </p:spPr>
        <p:txBody>
          <a:bodyPr vert="horz" lIns="90445" tIns="45223" rIns="90445" bIns="45223"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6" y="9264228"/>
            <a:ext cx="2889938" cy="487680"/>
          </a:xfrm>
          <a:prstGeom prst="rect">
            <a:avLst/>
          </a:prstGeom>
        </p:spPr>
        <p:txBody>
          <a:bodyPr vert="horz" lIns="90445" tIns="45223" rIns="90445" bIns="45223" rtlCol="0" anchor="b"/>
          <a:lstStyle>
            <a:lvl1pPr algn="r">
              <a:defRPr sz="1200"/>
            </a:lvl1pPr>
          </a:lstStyle>
          <a:p>
            <a:fld id="{3BAFB369-B47B-4D71-8524-9AC140F126C7}" type="slidenum">
              <a:rPr lang="it-IT" smtClean="0"/>
              <a:pPr/>
              <a:t>‹#›</a:t>
            </a:fld>
            <a:endParaRPr lang="it-IT"/>
          </a:p>
        </p:txBody>
      </p:sp>
    </p:spTree>
    <p:extLst>
      <p:ext uri="{BB962C8B-B14F-4D97-AF65-F5344CB8AC3E}">
        <p14:creationId xmlns:p14="http://schemas.microsoft.com/office/powerpoint/2010/main" val="4289344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889938" cy="487680"/>
          </a:xfrm>
          <a:prstGeom prst="rect">
            <a:avLst/>
          </a:prstGeom>
        </p:spPr>
        <p:txBody>
          <a:bodyPr vert="horz" lIns="90445" tIns="45223" rIns="90445" bIns="45223" rtlCol="0"/>
          <a:lstStyle>
            <a:lvl1pPr algn="l">
              <a:defRPr sz="1200"/>
            </a:lvl1pPr>
          </a:lstStyle>
          <a:p>
            <a:endParaRPr lang="it-IT"/>
          </a:p>
        </p:txBody>
      </p:sp>
      <p:sp>
        <p:nvSpPr>
          <p:cNvPr id="3" name="Segnaposto data 2"/>
          <p:cNvSpPr>
            <a:spLocks noGrp="1"/>
          </p:cNvSpPr>
          <p:nvPr>
            <p:ph type="dt" idx="1"/>
          </p:nvPr>
        </p:nvSpPr>
        <p:spPr>
          <a:xfrm>
            <a:off x="3777606" y="0"/>
            <a:ext cx="2889938" cy="487680"/>
          </a:xfrm>
          <a:prstGeom prst="rect">
            <a:avLst/>
          </a:prstGeom>
        </p:spPr>
        <p:txBody>
          <a:bodyPr vert="horz" lIns="90445" tIns="45223" rIns="90445" bIns="45223" rtlCol="0"/>
          <a:lstStyle>
            <a:lvl1pPr algn="r">
              <a:defRPr sz="1200"/>
            </a:lvl1pPr>
          </a:lstStyle>
          <a:p>
            <a:fld id="{A2662A57-3E0F-4B6D-8B36-8E72AA8EC276}" type="datetimeFigureOut">
              <a:rPr lang="it-IT" smtClean="0"/>
              <a:pPr/>
              <a:t>17/01/2019</a:t>
            </a:fld>
            <a:endParaRPr lang="it-IT"/>
          </a:p>
        </p:txBody>
      </p:sp>
      <p:sp>
        <p:nvSpPr>
          <p:cNvPr id="4" name="Segnaposto immagine diapositiva 3"/>
          <p:cNvSpPr>
            <a:spLocks noGrp="1" noRot="1" noChangeAspect="1"/>
          </p:cNvSpPr>
          <p:nvPr>
            <p:ph type="sldImg" idx="2"/>
          </p:nvPr>
        </p:nvSpPr>
        <p:spPr>
          <a:xfrm>
            <a:off x="895350" y="731838"/>
            <a:ext cx="4878388" cy="3657600"/>
          </a:xfrm>
          <a:prstGeom prst="rect">
            <a:avLst/>
          </a:prstGeom>
          <a:noFill/>
          <a:ln w="12700">
            <a:solidFill>
              <a:prstClr val="black"/>
            </a:solidFill>
          </a:ln>
        </p:spPr>
        <p:txBody>
          <a:bodyPr vert="horz" lIns="90445" tIns="45223" rIns="90445" bIns="45223" rtlCol="0" anchor="ctr"/>
          <a:lstStyle/>
          <a:p>
            <a:endParaRPr lang="it-IT"/>
          </a:p>
        </p:txBody>
      </p:sp>
      <p:sp>
        <p:nvSpPr>
          <p:cNvPr id="5" name="Segnaposto note 4"/>
          <p:cNvSpPr>
            <a:spLocks noGrp="1"/>
          </p:cNvSpPr>
          <p:nvPr>
            <p:ph type="body" sz="quarter" idx="3"/>
          </p:nvPr>
        </p:nvSpPr>
        <p:spPr>
          <a:xfrm>
            <a:off x="666909" y="4632961"/>
            <a:ext cx="5335270" cy="4389120"/>
          </a:xfrm>
          <a:prstGeom prst="rect">
            <a:avLst/>
          </a:prstGeom>
        </p:spPr>
        <p:txBody>
          <a:bodyPr vert="horz" lIns="90445" tIns="45223" rIns="90445" bIns="45223"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264228"/>
            <a:ext cx="2889938" cy="487680"/>
          </a:xfrm>
          <a:prstGeom prst="rect">
            <a:avLst/>
          </a:prstGeom>
        </p:spPr>
        <p:txBody>
          <a:bodyPr vert="horz" lIns="90445" tIns="45223" rIns="90445" bIns="45223"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6" y="9264228"/>
            <a:ext cx="2889938" cy="487680"/>
          </a:xfrm>
          <a:prstGeom prst="rect">
            <a:avLst/>
          </a:prstGeom>
        </p:spPr>
        <p:txBody>
          <a:bodyPr vert="horz" lIns="90445" tIns="45223" rIns="90445" bIns="45223" rtlCol="0" anchor="b"/>
          <a:lstStyle>
            <a:lvl1pPr algn="r">
              <a:defRPr sz="1200"/>
            </a:lvl1pPr>
          </a:lstStyle>
          <a:p>
            <a:fld id="{D91C85FF-B2EB-498B-9645-A6C252418A65}" type="slidenum">
              <a:rPr lang="it-IT" smtClean="0"/>
              <a:pPr/>
              <a:t>‹#›</a:t>
            </a:fld>
            <a:endParaRPr lang="it-IT"/>
          </a:p>
        </p:txBody>
      </p:sp>
    </p:spTree>
    <p:extLst>
      <p:ext uri="{BB962C8B-B14F-4D97-AF65-F5344CB8AC3E}">
        <p14:creationId xmlns:p14="http://schemas.microsoft.com/office/powerpoint/2010/main" val="18458466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CDC8DCB7-960A-4A67-97B3-55EF2891ED62}" type="datetime1">
              <a:rPr lang="it-IT" smtClean="0"/>
              <a:pPr/>
              <a:t>17/01/2019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9D0AED6-4888-4AE3-8A79-0B15E38BDABC}" type="datetime1">
              <a:rPr lang="it-IT" smtClean="0"/>
              <a:pPr/>
              <a:t>17/01/2019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34EC36-86B4-43C6-86F2-88D3B42BA1BC}" type="datetime1">
              <a:rPr lang="it-IT" smtClean="0"/>
              <a:pPr/>
              <a:t>17/01/2019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26948D0-D5DA-44C2-B720-22F2139C3E6E}" type="datetime1">
              <a:rPr lang="it-IT" smtClean="0"/>
              <a:pPr/>
              <a:t>17/01/2019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46B835F-6E82-469B-829A-9E62C75D9C88}" type="datetime1">
              <a:rPr lang="it-IT" smtClean="0"/>
              <a:pPr/>
              <a:t>17/01/2019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0099F7C-A9FF-49C4-93D6-E9AADB264ECB}" type="datetime1">
              <a:rPr lang="it-IT" smtClean="0"/>
              <a:pPr/>
              <a:t>17/01/2019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43087D6-2474-4896-B106-FFE9051E8175}" type="datetime1">
              <a:rPr lang="it-IT" smtClean="0"/>
              <a:pPr/>
              <a:t>17/01/2019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9D66D58-E49F-4122-AA2F-7BED22079875}" type="datetime1">
              <a:rPr lang="it-IT" smtClean="0"/>
              <a:pPr/>
              <a:t>17/01/2019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071546"/>
            <a:ext cx="8229600" cy="5572164"/>
          </a:xfrm>
        </p:spPr>
        <p:txBody>
          <a:bodyPr>
            <a:normAutofit/>
          </a:bodyPr>
          <a:lstStyle>
            <a:lvl1pPr algn="just">
              <a:buNone/>
              <a:defRPr sz="2000"/>
            </a:lvl1pPr>
            <a:lvl2pPr algn="just">
              <a:buNone/>
              <a:defRPr sz="2000"/>
            </a:lvl2pPr>
            <a:lvl3pPr algn="just">
              <a:buNone/>
              <a:defRPr sz="2000"/>
            </a:lvl3pPr>
            <a:lvl4pPr algn="just">
              <a:buNone/>
              <a:defRPr sz="2000"/>
            </a:lvl4pPr>
            <a:lvl5pPr algn="just">
              <a:buNone/>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Segnaposto numero diapositiva 5"/>
          <p:cNvSpPr>
            <a:spLocks noGrp="1"/>
          </p:cNvSpPr>
          <p:nvPr>
            <p:ph type="sldNum" sz="quarter" idx="12"/>
          </p:nvPr>
        </p:nvSpPr>
        <p:spPr>
          <a:xfrm>
            <a:off x="4427984" y="6597352"/>
            <a:ext cx="360040" cy="270000"/>
          </a:xfrm>
          <a:prstGeom prst="rect">
            <a:avLst/>
          </a:prstGeom>
        </p:spPr>
        <p:txBody>
          <a:bodyPr/>
          <a:lstStyle>
            <a:lvl1pPr algn="ctr">
              <a:defRPr sz="1100">
                <a:solidFill>
                  <a:schemeClr val="bg1"/>
                </a:solidFill>
              </a:defRPr>
            </a:lvl1pPr>
          </a:lstStyle>
          <a:p>
            <a:fld id="{B007B441-5312-499D-93C3-6E37886527FA}"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2F4A167-A20B-4535-8CD7-AC0DA6782167}" type="datetime1">
              <a:rPr lang="it-IT" smtClean="0"/>
              <a:pPr/>
              <a:t>17/01/2019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DEE908-D5E7-4F11-8F7B-960F7E7D57A2}" type="datetime1">
              <a:rPr lang="it-IT" smtClean="0"/>
              <a:pPr/>
              <a:t>17/01/2019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ED4F157-7904-4DAD-820F-CDB8975303B3}" type="datetime1">
              <a:rPr lang="it-IT" smtClean="0"/>
              <a:pPr/>
              <a:t>17/01/2019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0B1C96-4970-4F99-ADE0-37FD583EA3AC}" type="datetime1">
              <a:rPr lang="it-IT" smtClean="0"/>
              <a:pPr/>
              <a:t>17/01/2019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E5FD32-B970-4042-B37F-974C293BDA9B}" type="datetime1">
              <a:rPr lang="it-IT" smtClean="0"/>
              <a:pPr/>
              <a:t>17/01/2019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03FF04-5C9E-4E3B-8E28-0D39C78EF2A8}"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792CB07-0C01-4A6E-951A-F42C1212FFF6}" type="datetime1">
              <a:rPr lang="it-IT" smtClean="0"/>
              <a:pPr/>
              <a:t>17/01/2019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59022230-2668-4A9F-AA8B-12DB0DBCC89F}" type="datetime1">
              <a:rPr lang="it-IT" smtClean="0"/>
              <a:pPr/>
              <a:t>17/01/2019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2EC17B3B-6622-450A-B166-105FBEC088E4}" type="datetime1">
              <a:rPr lang="it-IT" smtClean="0"/>
              <a:pPr/>
              <a:t>17/01/2019</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A038CC1A-8651-49E4-88E5-22C1EF83F45D}" type="datetime1">
              <a:rPr lang="it-IT" smtClean="0"/>
              <a:pPr/>
              <a:t>17/01/2019</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CC1E012B-68F9-4053-B8D2-95F83D305778}" type="datetime1">
              <a:rPr lang="it-IT" smtClean="0"/>
              <a:pPr/>
              <a:t>17/01/2019</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D8C7724F-5E85-4D9C-B444-C901C2E0A713}" type="datetime1">
              <a:rPr lang="it-IT" smtClean="0"/>
              <a:pPr/>
              <a:t>17/01/2019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1F7F2DD-EA43-4EAC-B080-D2F19A89509E}" type="datetime1">
              <a:rPr lang="it-IT" smtClean="0"/>
              <a:pPr/>
              <a:t>17/01/2019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B007B441-5312-499D-93C3-6E37886527F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3"/>
          <p:cNvSpPr/>
          <p:nvPr/>
        </p:nvSpPr>
        <p:spPr>
          <a:xfrm>
            <a:off x="4429124" y="6572272"/>
            <a:ext cx="357190" cy="285728"/>
          </a:xfrm>
          <a:prstGeom prst="rect">
            <a:avLst/>
          </a:prstGeom>
          <a:solidFill>
            <a:srgbClr val="98C5D1"/>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3" name="Segnaposto testo 2"/>
          <p:cNvSpPr>
            <a:spLocks noGrp="1"/>
          </p:cNvSpPr>
          <p:nvPr>
            <p:ph type="body" idx="1"/>
          </p:nvPr>
        </p:nvSpPr>
        <p:spPr>
          <a:xfrm>
            <a:off x="457200" y="1600200"/>
            <a:ext cx="8229600" cy="5043510"/>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grpSp>
        <p:nvGrpSpPr>
          <p:cNvPr id="4" name="Gruppo 6"/>
          <p:cNvGrpSpPr/>
          <p:nvPr/>
        </p:nvGrpSpPr>
        <p:grpSpPr>
          <a:xfrm>
            <a:off x="0" y="-24"/>
            <a:ext cx="9144000" cy="1071570"/>
            <a:chOff x="0" y="214290"/>
            <a:chExt cx="9144000" cy="1071570"/>
          </a:xfrm>
        </p:grpSpPr>
        <p:sp>
          <p:nvSpPr>
            <p:cNvPr id="8" name="Rectangle 3"/>
            <p:cNvSpPr/>
            <p:nvPr userDrawn="1"/>
          </p:nvSpPr>
          <p:spPr>
            <a:xfrm>
              <a:off x="0" y="214290"/>
              <a:ext cx="9144000" cy="774723"/>
            </a:xfrm>
            <a:prstGeom prst="rect">
              <a:avLst/>
            </a:prstGeom>
            <a:solidFill>
              <a:srgbClr val="98C5D1"/>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9" name="Picture 4" descr="C:\DOCUME~1\lenain\LOCALS~1\Temp\7zE909.tmp\LOGO-CE for Word Mare Maritime and Fisheries EN Negative.png"/>
            <p:cNvPicPr>
              <a:picLocks noChangeAspect="1" noChangeArrowheads="1"/>
            </p:cNvPicPr>
            <p:nvPr userDrawn="1"/>
          </p:nvPicPr>
          <p:blipFill>
            <a:blip r:embed="rId15" cstate="print"/>
            <a:srcRect/>
            <a:stretch>
              <a:fillRect/>
            </a:stretch>
          </p:blipFill>
          <p:spPr bwMode="auto">
            <a:xfrm>
              <a:off x="3754438" y="306388"/>
              <a:ext cx="1620837" cy="979472"/>
            </a:xfrm>
            <a:prstGeom prst="rect">
              <a:avLst/>
            </a:prstGeom>
            <a:noFill/>
            <a:ln w="9525">
              <a:noFill/>
              <a:miter lim="800000"/>
              <a:headEnd/>
              <a:tailEnd/>
            </a:ln>
          </p:spPr>
        </p:pic>
      </p:grpSp>
      <p:sp>
        <p:nvSpPr>
          <p:cNvPr id="11" name="Segnaposto numero diapositiva 5"/>
          <p:cNvSpPr txBox="1">
            <a:spLocks/>
          </p:cNvSpPr>
          <p:nvPr/>
        </p:nvSpPr>
        <p:spPr>
          <a:xfrm>
            <a:off x="4214810" y="6564337"/>
            <a:ext cx="5429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2" name="Segnaposto titolo 1"/>
          <p:cNvSpPr>
            <a:spLocks noGrp="1"/>
          </p:cNvSpPr>
          <p:nvPr>
            <p:ph type="title"/>
          </p:nvPr>
        </p:nvSpPr>
        <p:spPr>
          <a:xfrm>
            <a:off x="285720" y="0"/>
            <a:ext cx="3643338" cy="785794"/>
          </a:xfrm>
          <a:prstGeom prst="rect">
            <a:avLst/>
          </a:prstGeom>
        </p:spPr>
        <p:txBody>
          <a:bodyPr vert="horz" lIns="91440" tIns="45720" rIns="91440" bIns="45720" rtlCol="0" anchor="ctr">
            <a:normAutofit/>
          </a:bodyPr>
          <a:lstStyle/>
          <a:p>
            <a:r>
              <a:rPr lang="it-IT" dirty="0" smtClean="0"/>
              <a:t>titolo</a:t>
            </a:r>
            <a:endParaRPr lang="it-IT"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Lst>
  <p:hf hdr="0" ft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D5848-F0D4-4038-BE56-CB40DA33B121}" type="datetime1">
              <a:rPr lang="it-IT" smtClean="0"/>
              <a:pPr/>
              <a:t>17/01/2019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3FF04-5C9E-4E3B-8E28-0D39C78EF2A8}"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umofa.e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p:cNvSpPr/>
          <p:nvPr/>
        </p:nvSpPr>
        <p:spPr>
          <a:xfrm>
            <a:off x="4286248" y="6429396"/>
            <a:ext cx="1000132" cy="428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le 1"/>
          <p:cNvSpPr txBox="1">
            <a:spLocks/>
          </p:cNvSpPr>
          <p:nvPr/>
        </p:nvSpPr>
        <p:spPr>
          <a:xfrm>
            <a:off x="4139952" y="3429000"/>
            <a:ext cx="4608512" cy="1138773"/>
          </a:xfrm>
          <a:prstGeom prst="rect">
            <a:avLst/>
          </a:prstGeom>
        </p:spPr>
        <p:txBody>
          <a:bodyPr wrap="square" anchor="ctr">
            <a:spAutoFit/>
          </a:bodyPr>
          <a:lstStyle/>
          <a:p>
            <a:pPr>
              <a:defRPr/>
            </a:pPr>
            <a:r>
              <a:rPr lang="en-US" sz="4400" b="1" dirty="0" smtClean="0">
                <a:solidFill>
                  <a:schemeClr val="tx2"/>
                </a:solidFill>
              </a:rPr>
              <a:t>The EU fish market</a:t>
            </a:r>
            <a:br>
              <a:rPr lang="en-US" sz="4400" b="1" dirty="0" smtClean="0">
                <a:solidFill>
                  <a:schemeClr val="tx2"/>
                </a:solidFill>
              </a:rPr>
            </a:br>
            <a:r>
              <a:rPr lang="en-US" sz="2400" dirty="0" smtClean="0">
                <a:solidFill>
                  <a:schemeClr val="tx2"/>
                </a:solidFill>
              </a:rPr>
              <a:t>Edition 2018</a:t>
            </a:r>
            <a:endParaRPr lang="en-GB" sz="3200" i="1" dirty="0" smtClean="0">
              <a:solidFill>
                <a:srgbClr val="0099FF"/>
              </a:solidFill>
            </a:endParaRPr>
          </a:p>
        </p:txBody>
      </p:sp>
      <p:pic>
        <p:nvPicPr>
          <p:cNvPr id="16" name="Immagine 15" descr="EUMOFA_Logo_BIG.png"/>
          <p:cNvPicPr/>
          <p:nvPr/>
        </p:nvPicPr>
        <p:blipFill>
          <a:blip r:embed="rId2" cstate="print"/>
          <a:stretch>
            <a:fillRect/>
          </a:stretch>
        </p:blipFill>
        <p:spPr>
          <a:xfrm>
            <a:off x="3275856" y="1268760"/>
            <a:ext cx="2592288" cy="760484"/>
          </a:xfrm>
          <a:prstGeom prst="rect">
            <a:avLst/>
          </a:prstGeom>
        </p:spPr>
      </p:pic>
      <p:sp>
        <p:nvSpPr>
          <p:cNvPr id="1026" name="Text Box 37"/>
          <p:cNvSpPr txBox="1">
            <a:spLocks/>
          </p:cNvSpPr>
          <p:nvPr/>
        </p:nvSpPr>
        <p:spPr bwMode="auto">
          <a:xfrm>
            <a:off x="827584" y="2546689"/>
            <a:ext cx="2094235" cy="369332"/>
          </a:xfrm>
          <a:prstGeom prst="rect">
            <a:avLst/>
          </a:prstGeom>
          <a:noFill/>
          <a:ln w="63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buClrTx/>
              <a:buSzTx/>
              <a:buFontTx/>
              <a:buNone/>
              <a:tabLst/>
            </a:pPr>
            <a:r>
              <a:rPr lang="en-GB" b="1" dirty="0" smtClean="0">
                <a:solidFill>
                  <a:schemeClr val="tx2">
                    <a:lumMod val="60000"/>
                    <a:lumOff val="40000"/>
                  </a:schemeClr>
                </a:solidFill>
              </a:rPr>
              <a:t>The EU in the world</a:t>
            </a:r>
          </a:p>
        </p:txBody>
      </p:sp>
      <p:grpSp>
        <p:nvGrpSpPr>
          <p:cNvPr id="6" name="Gruppo 5"/>
          <p:cNvGrpSpPr>
            <a:grpSpLocks noChangeAspect="1"/>
          </p:cNvGrpSpPr>
          <p:nvPr/>
        </p:nvGrpSpPr>
        <p:grpSpPr>
          <a:xfrm>
            <a:off x="2951796" y="2490075"/>
            <a:ext cx="432048" cy="432048"/>
            <a:chOff x="0" y="0"/>
            <a:chExt cx="790575" cy="790575"/>
          </a:xfrm>
        </p:grpSpPr>
        <p:pic>
          <p:nvPicPr>
            <p:cNvPr id="7" name="Picture 5" descr="https://encrypted-tbn1.gstatic.com/images?q=tbn:ANd9GcQtRzxGJCAb1fkG7dlRrls2CKO3p6JzRW_vLB7kfyDAFBqRgM-6"/>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8575" y="28575"/>
              <a:ext cx="732749" cy="732973"/>
            </a:xfrm>
            <a:prstGeom prst="ellipse">
              <a:avLst/>
            </a:prstGeom>
            <a:ln w="28575">
              <a:solidFill>
                <a:schemeClr val="accent1">
                  <a:lumMod val="75000"/>
                </a:schemeClr>
              </a:solidFill>
            </a:ln>
            <a:effectLst/>
          </p:spPr>
        </p:pic>
        <p:sp>
          <p:nvSpPr>
            <p:cNvPr id="8" name="Ovale 7"/>
            <p:cNvSpPr/>
            <p:nvPr/>
          </p:nvSpPr>
          <p:spPr>
            <a:xfrm>
              <a:off x="0" y="0"/>
              <a:ext cx="790575" cy="7905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grpSp>
        <p:nvGrpSpPr>
          <p:cNvPr id="9" name="Gruppo 8"/>
          <p:cNvGrpSpPr/>
          <p:nvPr/>
        </p:nvGrpSpPr>
        <p:grpSpPr>
          <a:xfrm>
            <a:off x="2951820" y="3108820"/>
            <a:ext cx="432000" cy="432048"/>
            <a:chOff x="0" y="0"/>
            <a:chExt cx="791426" cy="790575"/>
          </a:xfrm>
        </p:grpSpPr>
        <p:sp>
          <p:nvSpPr>
            <p:cNvPr id="10" name="Ovale 9"/>
            <p:cNvSpPr/>
            <p:nvPr/>
          </p:nvSpPr>
          <p:spPr>
            <a:xfrm>
              <a:off x="0" y="0"/>
              <a:ext cx="791426"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aphicFrame>
          <p:nvGraphicFramePr>
            <p:cNvPr id="11" name="Diagramma 10"/>
            <p:cNvGraphicFramePr/>
            <p:nvPr/>
          </p:nvGraphicFramePr>
          <p:xfrm>
            <a:off x="123823" y="152400"/>
            <a:ext cx="558510" cy="497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29" name="Gruppo 28"/>
          <p:cNvGrpSpPr>
            <a:grpSpLocks noChangeAspect="1"/>
          </p:cNvGrpSpPr>
          <p:nvPr/>
        </p:nvGrpSpPr>
        <p:grpSpPr>
          <a:xfrm>
            <a:off x="2944157" y="4293617"/>
            <a:ext cx="447326" cy="432000"/>
            <a:chOff x="0" y="0"/>
            <a:chExt cx="760000" cy="720000"/>
          </a:xfrm>
        </p:grpSpPr>
        <p:sp>
          <p:nvSpPr>
            <p:cNvPr id="30" name="Connettore 29"/>
            <p:cNvSpPr>
              <a:spLocks noChangeAspect="1"/>
            </p:cNvSpPr>
            <p:nvPr/>
          </p:nvSpPr>
          <p:spPr>
            <a:xfrm>
              <a:off x="0" y="0"/>
              <a:ext cx="760000" cy="720000"/>
            </a:xfrm>
            <a:prstGeom prst="flowChartConnector">
              <a:avLst/>
            </a:prstGeom>
            <a:solidFill>
              <a:schemeClr val="bg1">
                <a:lumMod val="8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32" name="Connettore 31"/>
            <p:cNvSpPr/>
            <p:nvPr/>
          </p:nvSpPr>
          <p:spPr>
            <a:xfrm>
              <a:off x="467984"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33" name="Connettore 32"/>
            <p:cNvSpPr/>
            <p:nvPr/>
          </p:nvSpPr>
          <p:spPr>
            <a:xfrm>
              <a:off x="179952"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grpSp>
          <p:nvGrpSpPr>
            <p:cNvPr id="34" name="Gruppo 33"/>
            <p:cNvGrpSpPr/>
            <p:nvPr/>
          </p:nvGrpSpPr>
          <p:grpSpPr>
            <a:xfrm>
              <a:off x="107973" y="216096"/>
              <a:ext cx="516020" cy="239334"/>
              <a:chOff x="107973" y="216096"/>
              <a:chExt cx="1570084" cy="736596"/>
            </a:xfrm>
            <a:solidFill>
              <a:schemeClr val="accent3">
                <a:lumMod val="50000"/>
              </a:schemeClr>
            </a:solidFill>
          </p:grpSpPr>
          <p:sp>
            <p:nvSpPr>
              <p:cNvPr id="35" name="Rettangolo 34"/>
              <p:cNvSpPr/>
              <p:nvPr/>
            </p:nvSpPr>
            <p:spPr>
              <a:xfrm>
                <a:off x="1063722" y="835010"/>
                <a:ext cx="577820" cy="45719"/>
              </a:xfrm>
              <a:prstGeom prst="rect">
                <a:avLst/>
              </a:prstGeom>
              <a:solidFill>
                <a:srgbClr val="6699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nvGrpSpPr>
              <p:cNvPr id="36" name="Gruppo 35"/>
              <p:cNvGrpSpPr/>
              <p:nvPr/>
            </p:nvGrpSpPr>
            <p:grpSpPr>
              <a:xfrm>
                <a:off x="107973" y="216096"/>
                <a:ext cx="1570084" cy="736596"/>
                <a:chOff x="107973" y="216096"/>
                <a:chExt cx="1570084" cy="736596"/>
              </a:xfrm>
              <a:grpFill/>
            </p:grpSpPr>
            <p:sp>
              <p:nvSpPr>
                <p:cNvPr id="37" name="Rettangolo 36"/>
                <p:cNvSpPr/>
                <p:nvPr/>
              </p:nvSpPr>
              <p:spPr>
                <a:xfrm>
                  <a:off x="107973" y="228791"/>
                  <a:ext cx="876292" cy="72390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8" name="Rettangolo arrotondato 37"/>
                <p:cNvSpPr/>
                <p:nvPr/>
              </p:nvSpPr>
              <p:spPr>
                <a:xfrm>
                  <a:off x="1020838" y="216096"/>
                  <a:ext cx="657219" cy="55398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9" name="Ritaglia e arrotonda singolo angolo rettangolo 38"/>
                <p:cNvSpPr/>
                <p:nvPr/>
              </p:nvSpPr>
              <p:spPr>
                <a:xfrm>
                  <a:off x="1390694" y="325634"/>
                  <a:ext cx="161901" cy="200022"/>
                </a:xfrm>
                <a:prstGeom prst="snip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grpSp>
      </p:grpSp>
      <p:pic>
        <p:nvPicPr>
          <p:cNvPr id="1029" name="Picture 5"/>
          <p:cNvPicPr>
            <a:picLocks noChangeAspect="1" noChangeArrowheads="1"/>
          </p:cNvPicPr>
          <p:nvPr/>
        </p:nvPicPr>
        <p:blipFill>
          <a:blip r:embed="rId9" cstate="print"/>
          <a:srcRect/>
          <a:stretch>
            <a:fillRect/>
          </a:stretch>
        </p:blipFill>
        <p:spPr bwMode="auto">
          <a:xfrm>
            <a:off x="2926106" y="3727565"/>
            <a:ext cx="483429" cy="468000"/>
          </a:xfrm>
          <a:prstGeom prst="rect">
            <a:avLst/>
          </a:prstGeom>
          <a:noFill/>
          <a:ln w="9525">
            <a:noFill/>
            <a:miter lim="800000"/>
            <a:headEnd/>
            <a:tailEnd/>
          </a:ln>
        </p:spPr>
      </p:pic>
      <p:grpSp>
        <p:nvGrpSpPr>
          <p:cNvPr id="41" name="Gruppo 40"/>
          <p:cNvGrpSpPr>
            <a:grpSpLocks/>
          </p:cNvGrpSpPr>
          <p:nvPr/>
        </p:nvGrpSpPr>
        <p:grpSpPr>
          <a:xfrm>
            <a:off x="2944620" y="4869681"/>
            <a:ext cx="446400" cy="432000"/>
            <a:chOff x="0" y="0"/>
            <a:chExt cx="791441" cy="790575"/>
          </a:xfrm>
        </p:grpSpPr>
        <p:sp>
          <p:nvSpPr>
            <p:cNvPr id="42" name="Ovale 41"/>
            <p:cNvSpPr/>
            <p:nvPr/>
          </p:nvSpPr>
          <p:spPr>
            <a:xfrm>
              <a:off x="0" y="0"/>
              <a:ext cx="791441"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nvGrpSpPr>
            <p:cNvPr id="43" name="Gruppo 42"/>
            <p:cNvGrpSpPr>
              <a:grpSpLocks noChangeAspect="1"/>
            </p:cNvGrpSpPr>
            <p:nvPr/>
          </p:nvGrpSpPr>
          <p:grpSpPr>
            <a:xfrm>
              <a:off x="19050" y="141241"/>
              <a:ext cx="756866" cy="404727"/>
              <a:chOff x="19050" y="141241"/>
              <a:chExt cx="3124202" cy="1704977"/>
            </a:xfrm>
          </p:grpSpPr>
          <p:grpSp>
            <p:nvGrpSpPr>
              <p:cNvPr id="44" name="Gruppo 43"/>
              <p:cNvGrpSpPr/>
              <p:nvPr/>
            </p:nvGrpSpPr>
            <p:grpSpPr>
              <a:xfrm>
                <a:off x="19050" y="141241"/>
                <a:ext cx="3124202" cy="1704977"/>
                <a:chOff x="19050" y="141241"/>
                <a:chExt cx="3648075" cy="1295400"/>
              </a:xfrm>
            </p:grpSpPr>
            <p:sp>
              <p:nvSpPr>
                <p:cNvPr id="47" name="Rettangolo 46"/>
                <p:cNvSpPr/>
                <p:nvPr/>
              </p:nvSpPr>
              <p:spPr>
                <a:xfrm>
                  <a:off x="2428876" y="788941"/>
                  <a:ext cx="876300" cy="257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48" name="Trapezio 47"/>
                <p:cNvSpPr/>
                <p:nvPr/>
              </p:nvSpPr>
              <p:spPr>
                <a:xfrm rot="10800000">
                  <a:off x="19050" y="1046116"/>
                  <a:ext cx="3648075" cy="390525"/>
                </a:xfrm>
                <a:prstGeom prst="trapezoid">
                  <a:avLst>
                    <a:gd name="adj" fmla="val 11280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cxnSp>
              <p:nvCxnSpPr>
                <p:cNvPr id="49" name="Connettore 1 48"/>
                <p:cNvCxnSpPr/>
                <p:nvPr/>
              </p:nvCxnSpPr>
              <p:spPr>
                <a:xfrm flipV="1">
                  <a:off x="933451" y="407941"/>
                  <a:ext cx="0" cy="6286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flipH="1" flipV="1">
                  <a:off x="1638301" y="141241"/>
                  <a:ext cx="9525" cy="10001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Rettangolo 50"/>
                <p:cNvSpPr/>
                <p:nvPr/>
              </p:nvSpPr>
              <p:spPr>
                <a:xfrm>
                  <a:off x="2905126" y="579391"/>
                  <a:ext cx="200025"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52" name="Rettangolo 51"/>
                <p:cNvSpPr/>
                <p:nvPr/>
              </p:nvSpPr>
              <p:spPr>
                <a:xfrm>
                  <a:off x="2562226" y="846091"/>
                  <a:ext cx="95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53" name="Rettangolo 52"/>
                <p:cNvSpPr/>
                <p:nvPr/>
              </p:nvSpPr>
              <p:spPr>
                <a:xfrm>
                  <a:off x="2781301" y="851040"/>
                  <a:ext cx="95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54" name="Rettangolo 53"/>
                <p:cNvSpPr/>
                <p:nvPr/>
              </p:nvSpPr>
              <p:spPr>
                <a:xfrm>
                  <a:off x="3038476" y="855616"/>
                  <a:ext cx="95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55" name="Figura a mano libera 54"/>
                <p:cNvSpPr/>
                <p:nvPr/>
              </p:nvSpPr>
              <p:spPr>
                <a:xfrm>
                  <a:off x="2971801" y="426991"/>
                  <a:ext cx="45958" cy="145633"/>
                </a:xfrm>
                <a:custGeom>
                  <a:avLst/>
                  <a:gdLst>
                    <a:gd name="connsiteX0" fmla="*/ 0 w 122238"/>
                    <a:gd name="connsiteY0" fmla="*/ 541338 h 541338"/>
                    <a:gd name="connsiteX1" fmla="*/ 114300 w 122238"/>
                    <a:gd name="connsiteY1" fmla="*/ 303213 h 541338"/>
                    <a:gd name="connsiteX2" fmla="*/ 9525 w 122238"/>
                    <a:gd name="connsiteY2" fmla="*/ 169863 h 541338"/>
                    <a:gd name="connsiteX3" fmla="*/ 104775 w 122238"/>
                    <a:gd name="connsiteY3" fmla="*/ 26988 h 541338"/>
                    <a:gd name="connsiteX4" fmla="*/ 114300 w 122238"/>
                    <a:gd name="connsiteY4" fmla="*/ 7938 h 541338"/>
                    <a:gd name="connsiteX5" fmla="*/ 104775 w 122238"/>
                    <a:gd name="connsiteY5" fmla="*/ 26988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38" h="541338">
                      <a:moveTo>
                        <a:pt x="0" y="541338"/>
                      </a:moveTo>
                      <a:cubicBezTo>
                        <a:pt x="56356" y="453231"/>
                        <a:pt x="112713" y="365125"/>
                        <a:pt x="114300" y="303213"/>
                      </a:cubicBezTo>
                      <a:cubicBezTo>
                        <a:pt x="115887" y="241301"/>
                        <a:pt x="11112" y="215900"/>
                        <a:pt x="9525" y="169863"/>
                      </a:cubicBezTo>
                      <a:cubicBezTo>
                        <a:pt x="7938" y="123826"/>
                        <a:pt x="87312" y="53976"/>
                        <a:pt x="104775" y="26988"/>
                      </a:cubicBezTo>
                      <a:cubicBezTo>
                        <a:pt x="122238" y="0"/>
                        <a:pt x="114300" y="7938"/>
                        <a:pt x="114300" y="7938"/>
                      </a:cubicBezTo>
                      <a:lnTo>
                        <a:pt x="104775" y="26988"/>
                      </a:lnTo>
                    </a:path>
                  </a:pathLst>
                </a:custGeom>
                <a:solidFill>
                  <a:schemeClr val="tx2">
                    <a:lumMod val="50000"/>
                  </a:schemeClr>
                </a:solidFill>
                <a:ln>
                  <a:solidFill>
                    <a:schemeClr val="accent1">
                      <a:lumMod val="75000"/>
                    </a:schemeClr>
                  </a:solidFill>
                </a:ln>
                <a:effectLst>
                  <a:softEdge rad="12700"/>
                </a:effectLst>
              </p:spPr>
              <p:style>
                <a:lnRef idx="3">
                  <a:schemeClr val="dk1"/>
                </a:lnRef>
                <a:fillRef idx="0">
                  <a:schemeClr val="dk1"/>
                </a:fillRef>
                <a:effectRef idx="2">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it-IT" sz="1100"/>
                </a:p>
              </p:txBody>
            </p:sp>
            <p:sp>
              <p:nvSpPr>
                <p:cNvPr id="56" name="Figura a mano libera 55"/>
                <p:cNvSpPr/>
                <p:nvPr/>
              </p:nvSpPr>
              <p:spPr>
                <a:xfrm>
                  <a:off x="3019426" y="407941"/>
                  <a:ext cx="45958" cy="145633"/>
                </a:xfrm>
                <a:custGeom>
                  <a:avLst/>
                  <a:gdLst>
                    <a:gd name="connsiteX0" fmla="*/ 0 w 122238"/>
                    <a:gd name="connsiteY0" fmla="*/ 541338 h 541338"/>
                    <a:gd name="connsiteX1" fmla="*/ 114300 w 122238"/>
                    <a:gd name="connsiteY1" fmla="*/ 303213 h 541338"/>
                    <a:gd name="connsiteX2" fmla="*/ 9525 w 122238"/>
                    <a:gd name="connsiteY2" fmla="*/ 169863 h 541338"/>
                    <a:gd name="connsiteX3" fmla="*/ 104775 w 122238"/>
                    <a:gd name="connsiteY3" fmla="*/ 26988 h 541338"/>
                    <a:gd name="connsiteX4" fmla="*/ 114300 w 122238"/>
                    <a:gd name="connsiteY4" fmla="*/ 7938 h 541338"/>
                    <a:gd name="connsiteX5" fmla="*/ 104775 w 122238"/>
                    <a:gd name="connsiteY5" fmla="*/ 26988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38" h="541338">
                      <a:moveTo>
                        <a:pt x="0" y="541338"/>
                      </a:moveTo>
                      <a:cubicBezTo>
                        <a:pt x="56356" y="453231"/>
                        <a:pt x="112713" y="365125"/>
                        <a:pt x="114300" y="303213"/>
                      </a:cubicBezTo>
                      <a:cubicBezTo>
                        <a:pt x="115887" y="241301"/>
                        <a:pt x="11112" y="215900"/>
                        <a:pt x="9525" y="169863"/>
                      </a:cubicBezTo>
                      <a:cubicBezTo>
                        <a:pt x="7938" y="123826"/>
                        <a:pt x="87312" y="53976"/>
                        <a:pt x="104775" y="26988"/>
                      </a:cubicBezTo>
                      <a:cubicBezTo>
                        <a:pt x="122238" y="0"/>
                        <a:pt x="114300" y="7938"/>
                        <a:pt x="114300" y="7938"/>
                      </a:cubicBezTo>
                      <a:lnTo>
                        <a:pt x="104775" y="26988"/>
                      </a:lnTo>
                    </a:path>
                  </a:pathLst>
                </a:custGeom>
                <a:solidFill>
                  <a:schemeClr val="tx2">
                    <a:lumMod val="50000"/>
                  </a:schemeClr>
                </a:solidFill>
                <a:ln>
                  <a:solidFill>
                    <a:schemeClr val="accent1">
                      <a:lumMod val="75000"/>
                    </a:schemeClr>
                  </a:solidFill>
                </a:ln>
                <a:effectLst>
                  <a:softEdge rad="12700"/>
                </a:effectLst>
              </p:spPr>
              <p:style>
                <a:lnRef idx="3">
                  <a:schemeClr val="dk1"/>
                </a:lnRef>
                <a:fillRef idx="0">
                  <a:schemeClr val="dk1"/>
                </a:fillRef>
                <a:effectRef idx="2">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it-IT" sz="1100"/>
                </a:p>
              </p:txBody>
            </p:sp>
            <p:cxnSp>
              <p:nvCxnSpPr>
                <p:cNvPr id="57" name="Connettore 1 56"/>
                <p:cNvCxnSpPr/>
                <p:nvPr/>
              </p:nvCxnSpPr>
              <p:spPr>
                <a:xfrm flipV="1">
                  <a:off x="608526" y="560980"/>
                  <a:ext cx="622842" cy="7237"/>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5" name="Connettore 1 44"/>
              <p:cNvCxnSpPr/>
              <p:nvPr/>
            </p:nvCxnSpPr>
            <p:spPr>
              <a:xfrm flipH="1">
                <a:off x="542925" y="484142"/>
                <a:ext cx="247650" cy="2190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781050" y="474617"/>
                <a:ext cx="247650" cy="20955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58" name="Gruppo 57"/>
          <p:cNvGrpSpPr>
            <a:grpSpLocks noChangeAspect="1"/>
          </p:cNvGrpSpPr>
          <p:nvPr/>
        </p:nvGrpSpPr>
        <p:grpSpPr>
          <a:xfrm>
            <a:off x="2951820" y="5517753"/>
            <a:ext cx="432000" cy="431527"/>
            <a:chOff x="0" y="0"/>
            <a:chExt cx="790575" cy="790575"/>
          </a:xfrm>
        </p:grpSpPr>
        <p:sp>
          <p:nvSpPr>
            <p:cNvPr id="59" name="Ovale 58"/>
            <p:cNvSpPr/>
            <p:nvPr/>
          </p:nvSpPr>
          <p:spPr>
            <a:xfrm flipH="1">
              <a:off x="0" y="0"/>
              <a:ext cx="790575"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pic>
          <p:nvPicPr>
            <p:cNvPr id="60"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2146651" flipH="1">
              <a:off x="322415" y="438783"/>
              <a:ext cx="360000" cy="272463"/>
            </a:xfrm>
            <a:prstGeom prst="rect">
              <a:avLst/>
            </a:prstGeom>
            <a:noFill/>
          </p:spPr>
        </p:pic>
        <p:pic>
          <p:nvPicPr>
            <p:cNvPr id="61" name="Picture 23"/>
            <p:cNvPicPr>
              <a:picLocks noChangeAspect="1" noChangeArrowheads="1"/>
            </p:cNvPicPr>
            <p:nvPr/>
          </p:nvPicPr>
          <p:blipFill>
            <a:blip r:embed="rId11"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2765356">
              <a:off x="61239" y="118588"/>
              <a:ext cx="369436" cy="281022"/>
            </a:xfrm>
            <a:prstGeom prst="rect">
              <a:avLst/>
            </a:prstGeom>
            <a:noFill/>
          </p:spPr>
        </p:pic>
        <p:sp>
          <p:nvSpPr>
            <p:cNvPr id="62" name="Ovale 61"/>
            <p:cNvSpPr/>
            <p:nvPr/>
          </p:nvSpPr>
          <p:spPr>
            <a:xfrm>
              <a:off x="285750" y="35242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63" name="Ovale 62"/>
            <p:cNvSpPr/>
            <p:nvPr/>
          </p:nvSpPr>
          <p:spPr>
            <a:xfrm>
              <a:off x="457200" y="37147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64" name="Ovale 63"/>
            <p:cNvSpPr/>
            <p:nvPr/>
          </p:nvSpPr>
          <p:spPr>
            <a:xfrm>
              <a:off x="266700" y="48577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65" name="Ovale 64"/>
            <p:cNvSpPr/>
            <p:nvPr/>
          </p:nvSpPr>
          <p:spPr>
            <a:xfrm>
              <a:off x="342900" y="400050"/>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66" name="Ovale 65"/>
            <p:cNvSpPr/>
            <p:nvPr/>
          </p:nvSpPr>
          <p:spPr>
            <a:xfrm>
              <a:off x="285750" y="266700"/>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sp>
        <p:nvSpPr>
          <p:cNvPr id="95" name="Text Box 37"/>
          <p:cNvSpPr txBox="1">
            <a:spLocks/>
          </p:cNvSpPr>
          <p:nvPr/>
        </p:nvSpPr>
        <p:spPr bwMode="auto">
          <a:xfrm>
            <a:off x="864096" y="3137877"/>
            <a:ext cx="2057723" cy="369332"/>
          </a:xfrm>
          <a:prstGeom prst="rect">
            <a:avLst/>
          </a:prstGeom>
          <a:noFill/>
          <a:ln w="635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buClrTx/>
              <a:buSzTx/>
              <a:buFontTx/>
              <a:buNone/>
              <a:tabLst/>
            </a:pPr>
            <a:r>
              <a:rPr lang="en-GB" b="1" dirty="0" smtClean="0">
                <a:solidFill>
                  <a:schemeClr val="tx2">
                    <a:lumMod val="60000"/>
                    <a:lumOff val="40000"/>
                  </a:schemeClr>
                </a:solidFill>
              </a:rPr>
              <a:t>EU market supply</a:t>
            </a:r>
          </a:p>
        </p:txBody>
      </p:sp>
      <p:sp>
        <p:nvSpPr>
          <p:cNvPr id="96" name="Rettangolo 95"/>
          <p:cNvSpPr/>
          <p:nvPr/>
        </p:nvSpPr>
        <p:spPr>
          <a:xfrm>
            <a:off x="1460457" y="3729065"/>
            <a:ext cx="1461362" cy="369332"/>
          </a:xfrm>
          <a:prstGeom prst="rect">
            <a:avLst/>
          </a:prstGeom>
        </p:spPr>
        <p:txBody>
          <a:bodyPr wrap="none">
            <a:spAutoFit/>
          </a:bodyPr>
          <a:lstStyle/>
          <a:p>
            <a:pPr lvl="0" algn="r" fontAlgn="base">
              <a:spcBef>
                <a:spcPct val="0"/>
              </a:spcBef>
            </a:pPr>
            <a:r>
              <a:rPr lang="en-GB" b="1" dirty="0" smtClean="0">
                <a:solidFill>
                  <a:schemeClr val="tx2">
                    <a:lumMod val="60000"/>
                    <a:lumOff val="40000"/>
                  </a:schemeClr>
                </a:solidFill>
              </a:rPr>
              <a:t>Consumption</a:t>
            </a:r>
          </a:p>
        </p:txBody>
      </p:sp>
      <p:sp>
        <p:nvSpPr>
          <p:cNvPr id="97" name="Rettangolo 96"/>
          <p:cNvSpPr/>
          <p:nvPr/>
        </p:nvSpPr>
        <p:spPr>
          <a:xfrm>
            <a:off x="2215985" y="4320253"/>
            <a:ext cx="715965" cy="369332"/>
          </a:xfrm>
          <a:prstGeom prst="rect">
            <a:avLst/>
          </a:prstGeom>
        </p:spPr>
        <p:txBody>
          <a:bodyPr wrap="none">
            <a:spAutoFit/>
          </a:bodyPr>
          <a:lstStyle/>
          <a:p>
            <a:r>
              <a:rPr lang="en-GB" b="1" dirty="0" smtClean="0">
                <a:solidFill>
                  <a:schemeClr val="tx2">
                    <a:lumMod val="60000"/>
                    <a:lumOff val="40000"/>
                  </a:schemeClr>
                </a:solidFill>
              </a:rPr>
              <a:t>Trade</a:t>
            </a:r>
            <a:endParaRPr lang="en-GB" b="1" dirty="0">
              <a:solidFill>
                <a:schemeClr val="tx2">
                  <a:lumMod val="60000"/>
                  <a:lumOff val="40000"/>
                </a:schemeClr>
              </a:solidFill>
            </a:endParaRPr>
          </a:p>
        </p:txBody>
      </p:sp>
      <p:sp>
        <p:nvSpPr>
          <p:cNvPr id="99" name="Rettangolo 98"/>
          <p:cNvSpPr/>
          <p:nvPr/>
        </p:nvSpPr>
        <p:spPr>
          <a:xfrm>
            <a:off x="1624669" y="4911441"/>
            <a:ext cx="1297150" cy="369332"/>
          </a:xfrm>
          <a:prstGeom prst="rect">
            <a:avLst/>
          </a:prstGeom>
        </p:spPr>
        <p:txBody>
          <a:bodyPr wrap="none">
            <a:spAutoFit/>
          </a:bodyPr>
          <a:lstStyle/>
          <a:p>
            <a:pPr lvl="0" algn="r" fontAlgn="base">
              <a:spcBef>
                <a:spcPct val="0"/>
              </a:spcBef>
            </a:pPr>
            <a:r>
              <a:rPr lang="en-GB" b="1" dirty="0" smtClean="0">
                <a:solidFill>
                  <a:schemeClr val="tx2">
                    <a:lumMod val="60000"/>
                    <a:lumOff val="40000"/>
                  </a:schemeClr>
                </a:solidFill>
              </a:rPr>
              <a:t>EU landings</a:t>
            </a:r>
          </a:p>
        </p:txBody>
      </p:sp>
      <p:sp>
        <p:nvSpPr>
          <p:cNvPr id="100" name="Rettangolo 99"/>
          <p:cNvSpPr/>
          <p:nvPr/>
        </p:nvSpPr>
        <p:spPr>
          <a:xfrm>
            <a:off x="458259" y="5502629"/>
            <a:ext cx="2463560" cy="369332"/>
          </a:xfrm>
          <a:prstGeom prst="rect">
            <a:avLst/>
          </a:prstGeom>
        </p:spPr>
        <p:txBody>
          <a:bodyPr wrap="none">
            <a:spAutoFit/>
          </a:bodyPr>
          <a:lstStyle/>
          <a:p>
            <a:pPr lvl="0" algn="r" fontAlgn="base">
              <a:spcBef>
                <a:spcPct val="0"/>
              </a:spcBef>
            </a:pPr>
            <a:r>
              <a:rPr lang="en-GB" b="1" dirty="0" smtClean="0">
                <a:solidFill>
                  <a:schemeClr val="tx2">
                    <a:lumMod val="60000"/>
                    <a:lumOff val="40000"/>
                  </a:schemeClr>
                </a:solidFill>
              </a:rPr>
              <a:t>Aquaculture production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10</a:t>
            </a:fld>
            <a:endParaRPr lang="it-IT" dirty="0"/>
          </a:p>
        </p:txBody>
      </p:sp>
      <p:sp>
        <p:nvSpPr>
          <p:cNvPr id="7" name="Rettangolo 6"/>
          <p:cNvSpPr/>
          <p:nvPr/>
        </p:nvSpPr>
        <p:spPr>
          <a:xfrm>
            <a:off x="6084168" y="188640"/>
            <a:ext cx="1608710" cy="400110"/>
          </a:xfrm>
          <a:prstGeom prst="rect">
            <a:avLst/>
          </a:prstGeom>
        </p:spPr>
        <p:txBody>
          <a:bodyPr wrap="none">
            <a:spAutoFit/>
          </a:bodyPr>
          <a:lstStyle/>
          <a:p>
            <a:r>
              <a:rPr lang="en-GB" sz="2000" b="1" dirty="0" smtClean="0">
                <a:solidFill>
                  <a:schemeClr val="bg1"/>
                </a:solidFill>
              </a:rPr>
              <a:t>Consumption</a:t>
            </a:r>
            <a:endParaRPr lang="it-IT" sz="2000" b="1" dirty="0">
              <a:solidFill>
                <a:schemeClr val="bg1"/>
              </a:solidFill>
            </a:endParaRPr>
          </a:p>
        </p:txBody>
      </p:sp>
      <p:sp>
        <p:nvSpPr>
          <p:cNvPr id="8" name="CasellaDiTesto 11"/>
          <p:cNvSpPr txBox="1"/>
          <p:nvPr/>
        </p:nvSpPr>
        <p:spPr>
          <a:xfrm>
            <a:off x="1979712" y="1044025"/>
            <a:ext cx="5544616"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smtClean="0">
                <a:solidFill>
                  <a:srgbClr val="FF0000"/>
                </a:solidFill>
              </a:rPr>
              <a:t>Apparent consumption of most important species </a:t>
            </a:r>
          </a:p>
          <a:p>
            <a:pPr algn="ctr"/>
            <a:r>
              <a:rPr lang="en-GB" sz="1400" dirty="0" smtClean="0">
                <a:solidFill>
                  <a:schemeClr val="tx1"/>
                </a:solidFill>
              </a:rPr>
              <a:t>(2016)</a:t>
            </a:r>
            <a:endParaRPr lang="it-IT" sz="2800" dirty="0">
              <a:solidFill>
                <a:schemeClr val="tx1"/>
              </a:solidFill>
              <a:latin typeface="Calibri"/>
            </a:endParaRPr>
          </a:p>
        </p:txBody>
      </p:sp>
      <p:pic>
        <p:nvPicPr>
          <p:cNvPr id="20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56376" y="44696"/>
            <a:ext cx="670092" cy="648000"/>
          </a:xfrm>
          <a:prstGeom prst="rect">
            <a:avLst/>
          </a:prstGeom>
          <a:noFill/>
          <a:ln w="9525">
            <a:noFill/>
            <a:miter lim="800000"/>
            <a:headEnd/>
            <a:tailEnd/>
          </a:ln>
        </p:spPr>
      </p:pic>
      <p:sp>
        <p:nvSpPr>
          <p:cNvPr id="12" name="CasellaDiTesto 11"/>
          <p:cNvSpPr txBox="1"/>
          <p:nvPr/>
        </p:nvSpPr>
        <p:spPr>
          <a:xfrm>
            <a:off x="5148064" y="2089879"/>
            <a:ext cx="3792687" cy="1754326"/>
          </a:xfrm>
          <a:prstGeom prst="rect">
            <a:avLst/>
          </a:prstGeom>
          <a:noFill/>
        </p:spPr>
        <p:txBody>
          <a:bodyPr wrap="square" rtlCol="0">
            <a:spAutoFit/>
          </a:bodyPr>
          <a:lstStyle/>
          <a:p>
            <a:pPr algn="just"/>
            <a:r>
              <a:rPr lang="en-US" dirty="0"/>
              <a:t>Tuna (mostly canned) remained the most consumed species in the </a:t>
            </a:r>
            <a:r>
              <a:rPr lang="en-US" dirty="0" smtClean="0"/>
              <a:t>EU</a:t>
            </a:r>
          </a:p>
          <a:p>
            <a:pPr algn="just"/>
            <a:endParaRPr lang="en-US" dirty="0"/>
          </a:p>
          <a:p>
            <a:pPr algn="just"/>
            <a:r>
              <a:rPr lang="en-US" dirty="0" smtClean="0"/>
              <a:t>Tuna</a:t>
            </a:r>
            <a:r>
              <a:rPr lang="en-US" dirty="0"/>
              <a:t>, cod and salmon accounted for 30% </a:t>
            </a:r>
            <a:r>
              <a:rPr lang="en-US" dirty="0" smtClean="0"/>
              <a:t>of </a:t>
            </a:r>
            <a:r>
              <a:rPr lang="en-US" dirty="0"/>
              <a:t>total </a:t>
            </a:r>
            <a:r>
              <a:rPr lang="en-US" dirty="0" smtClean="0"/>
              <a:t>consumption.</a:t>
            </a:r>
            <a:endParaRPr lang="en-US" dirty="0"/>
          </a:p>
          <a:p>
            <a:pPr algn="just"/>
            <a:endParaRPr lang="en-US" b="1" dirty="0" smtClean="0"/>
          </a:p>
        </p:txBody>
      </p:sp>
      <p:sp>
        <p:nvSpPr>
          <p:cNvPr id="10" name="CasellaDiTesto 9"/>
          <p:cNvSpPr txBox="1"/>
          <p:nvPr/>
        </p:nvSpPr>
        <p:spPr>
          <a:xfrm>
            <a:off x="5868144" y="6351711"/>
            <a:ext cx="3240360" cy="461665"/>
          </a:xfrm>
          <a:prstGeom prst="rect">
            <a:avLst/>
          </a:prstGeom>
          <a:solidFill>
            <a:schemeClr val="accent5">
              <a:lumMod val="20000"/>
              <a:lumOff val="80000"/>
            </a:schemeClr>
          </a:solidFill>
          <a:ln>
            <a:solidFill>
              <a:schemeClr val="accent5">
                <a:lumMod val="50000"/>
              </a:schemeClr>
            </a:solidFill>
          </a:ln>
        </p:spPr>
        <p:txBody>
          <a:bodyPr wrap="square" rIns="72000" rtlCol="0" anchor="ctr" anchorCtr="0">
            <a:spAutoFit/>
          </a:bodyPr>
          <a:lstStyle/>
          <a:p>
            <a:pPr algn="r"/>
            <a:r>
              <a:rPr lang="it-IT" sz="1200" dirty="0" smtClean="0"/>
              <a:t>Data provided in live </a:t>
            </a:r>
            <a:r>
              <a:rPr lang="en-US" sz="1200" dirty="0" smtClean="0"/>
              <a:t>weight</a:t>
            </a:r>
            <a:r>
              <a:rPr lang="it-IT" sz="1200" dirty="0" smtClean="0"/>
              <a:t> equivalent deriving </a:t>
            </a:r>
            <a:r>
              <a:rPr lang="it-IT" sz="1200" dirty="0" err="1" smtClean="0"/>
              <a:t>from</a:t>
            </a:r>
            <a:r>
              <a:rPr lang="it-IT" sz="1200" dirty="0" smtClean="0"/>
              <a:t> the EUMOFA’s Supply balance sheet</a:t>
            </a:r>
            <a:endParaRPr lang="it-IT" sz="1200" dirty="0"/>
          </a:p>
        </p:txBody>
      </p:sp>
      <p:graphicFrame>
        <p:nvGraphicFramePr>
          <p:cNvPr id="2" name="Table 1"/>
          <p:cNvGraphicFramePr>
            <a:graphicFrameLocks noGrp="1"/>
          </p:cNvGraphicFramePr>
          <p:nvPr>
            <p:extLst>
              <p:ext uri="{D42A27DB-BD31-4B8C-83A1-F6EECF244321}">
                <p14:modId xmlns:p14="http://schemas.microsoft.com/office/powerpoint/2010/main" val="427135525"/>
              </p:ext>
            </p:extLst>
          </p:nvPr>
        </p:nvGraphicFramePr>
        <p:xfrm>
          <a:off x="352295" y="1762666"/>
          <a:ext cx="4444836" cy="4437372"/>
        </p:xfrm>
        <a:graphic>
          <a:graphicData uri="http://schemas.openxmlformats.org/drawingml/2006/table">
            <a:tbl>
              <a:tblPr firstRow="1" firstCol="1" bandRow="1">
                <a:tableStyleId>{5C22544A-7EE6-4342-B048-85BDC9FD1C3A}</a:tableStyleId>
              </a:tblPr>
              <a:tblGrid>
                <a:gridCol w="1458363">
                  <a:extLst>
                    <a:ext uri="{9D8B030D-6E8A-4147-A177-3AD203B41FA5}">
                      <a16:colId xmlns:a16="http://schemas.microsoft.com/office/drawing/2014/main" val="1229599185"/>
                    </a:ext>
                  </a:extLst>
                </a:gridCol>
                <a:gridCol w="1046217">
                  <a:extLst>
                    <a:ext uri="{9D8B030D-6E8A-4147-A177-3AD203B41FA5}">
                      <a16:colId xmlns:a16="http://schemas.microsoft.com/office/drawing/2014/main" val="2957640272"/>
                    </a:ext>
                  </a:extLst>
                </a:gridCol>
                <a:gridCol w="824292">
                  <a:extLst>
                    <a:ext uri="{9D8B030D-6E8A-4147-A177-3AD203B41FA5}">
                      <a16:colId xmlns:a16="http://schemas.microsoft.com/office/drawing/2014/main" val="2976112488"/>
                    </a:ext>
                  </a:extLst>
                </a:gridCol>
                <a:gridCol w="1115964">
                  <a:extLst>
                    <a:ext uri="{9D8B030D-6E8A-4147-A177-3AD203B41FA5}">
                      <a16:colId xmlns:a16="http://schemas.microsoft.com/office/drawing/2014/main" val="2592146647"/>
                    </a:ext>
                  </a:extLst>
                </a:gridCol>
              </a:tblGrid>
              <a:tr h="435931">
                <a:tc>
                  <a:txBody>
                    <a:bodyPr/>
                    <a:lstStyle/>
                    <a:p>
                      <a:pPr algn="ctr">
                        <a:lnSpc>
                          <a:spcPct val="115000"/>
                        </a:lnSpc>
                        <a:spcAft>
                          <a:spcPts val="0"/>
                        </a:spcAft>
                      </a:pPr>
                      <a:r>
                        <a:rPr lang="en-US" sz="800" dirty="0">
                          <a:effectLst/>
                        </a:rPr>
                        <a:t>Products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800">
                          <a:effectLst/>
                        </a:rPr>
                        <a:t>Per capita (kg)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800">
                          <a:effectLst/>
                        </a:rPr>
                        <a:t>% wild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800">
                          <a:effectLst/>
                        </a:rPr>
                        <a:t>% farmed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94297847"/>
                  </a:ext>
                </a:extLst>
              </a:tr>
              <a:tr h="228460">
                <a:tc>
                  <a:txBody>
                    <a:bodyPr/>
                    <a:lstStyle/>
                    <a:p>
                      <a:pPr algn="l">
                        <a:lnSpc>
                          <a:spcPct val="115000"/>
                        </a:lnSpc>
                        <a:spcAft>
                          <a:spcPts val="0"/>
                        </a:spcAft>
                      </a:pPr>
                      <a:r>
                        <a:rPr lang="en-GB" sz="800">
                          <a:effectLst/>
                        </a:rPr>
                        <a:t>Tuna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2,78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99%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9208574"/>
                  </a:ext>
                </a:extLst>
              </a:tr>
              <a:tr h="228460">
                <a:tc>
                  <a:txBody>
                    <a:bodyPr/>
                    <a:lstStyle/>
                    <a:p>
                      <a:pPr algn="l">
                        <a:lnSpc>
                          <a:spcPct val="115000"/>
                        </a:lnSpc>
                        <a:spcAft>
                          <a:spcPts val="0"/>
                        </a:spcAft>
                      </a:pPr>
                      <a:r>
                        <a:rPr lang="en-GB" sz="800">
                          <a:effectLst/>
                        </a:rPr>
                        <a:t>Cod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2,33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32603510"/>
                  </a:ext>
                </a:extLst>
              </a:tr>
              <a:tr h="228460">
                <a:tc>
                  <a:txBody>
                    <a:bodyPr/>
                    <a:lstStyle/>
                    <a:p>
                      <a:pPr algn="l">
                        <a:lnSpc>
                          <a:spcPct val="115000"/>
                        </a:lnSpc>
                        <a:spcAft>
                          <a:spcPts val="0"/>
                        </a:spcAft>
                      </a:pPr>
                      <a:r>
                        <a:rPr lang="en-GB" sz="800">
                          <a:effectLst/>
                        </a:rPr>
                        <a:t>Salmon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2,19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95%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5530892"/>
                  </a:ext>
                </a:extLst>
              </a:tr>
              <a:tr h="228460">
                <a:tc>
                  <a:txBody>
                    <a:bodyPr/>
                    <a:lstStyle/>
                    <a:p>
                      <a:pPr algn="l">
                        <a:lnSpc>
                          <a:spcPct val="115000"/>
                        </a:lnSpc>
                        <a:spcAft>
                          <a:spcPts val="0"/>
                        </a:spcAft>
                      </a:pPr>
                      <a:r>
                        <a:rPr lang="en-GB" sz="800">
                          <a:effectLst/>
                        </a:rPr>
                        <a:t>Alaska pollock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1,59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26213381"/>
                  </a:ext>
                </a:extLst>
              </a:tr>
              <a:tr h="228460">
                <a:tc>
                  <a:txBody>
                    <a:bodyPr/>
                    <a:lstStyle/>
                    <a:p>
                      <a:pPr algn="l">
                        <a:lnSpc>
                          <a:spcPct val="115000"/>
                        </a:lnSpc>
                        <a:spcAft>
                          <a:spcPts val="0"/>
                        </a:spcAft>
                      </a:pPr>
                      <a:r>
                        <a:rPr lang="en-GB" sz="800">
                          <a:effectLst/>
                        </a:rPr>
                        <a:t>Shrimps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1,56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62%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38%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7000148"/>
                  </a:ext>
                </a:extLst>
              </a:tr>
              <a:tr h="228460">
                <a:tc>
                  <a:txBody>
                    <a:bodyPr/>
                    <a:lstStyle/>
                    <a:p>
                      <a:pPr algn="l">
                        <a:lnSpc>
                          <a:spcPct val="115000"/>
                        </a:lnSpc>
                        <a:spcAft>
                          <a:spcPts val="0"/>
                        </a:spcAft>
                      </a:pPr>
                      <a:r>
                        <a:rPr lang="en-GB" sz="800">
                          <a:effectLst/>
                        </a:rPr>
                        <a:t>Mussel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1,27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20%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80%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53019722"/>
                  </a:ext>
                </a:extLst>
              </a:tr>
              <a:tr h="228460">
                <a:tc>
                  <a:txBody>
                    <a:bodyPr/>
                    <a:lstStyle/>
                    <a:p>
                      <a:pPr algn="l">
                        <a:lnSpc>
                          <a:spcPct val="115000"/>
                        </a:lnSpc>
                        <a:spcAft>
                          <a:spcPts val="0"/>
                        </a:spcAft>
                      </a:pPr>
                      <a:r>
                        <a:rPr lang="en-GB" sz="800">
                          <a:effectLst/>
                        </a:rPr>
                        <a:t>Herring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1,23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7980374"/>
                  </a:ext>
                </a:extLst>
              </a:tr>
              <a:tr h="228460">
                <a:tc>
                  <a:txBody>
                    <a:bodyPr/>
                    <a:lstStyle/>
                    <a:p>
                      <a:pPr algn="l">
                        <a:lnSpc>
                          <a:spcPct val="115000"/>
                        </a:lnSpc>
                        <a:spcAft>
                          <a:spcPts val="0"/>
                        </a:spcAft>
                      </a:pPr>
                      <a:r>
                        <a:rPr lang="en-GB" sz="800">
                          <a:effectLst/>
                        </a:rPr>
                        <a:t>Hake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0,96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97449829"/>
                  </a:ext>
                </a:extLst>
              </a:tr>
              <a:tr h="228460">
                <a:tc>
                  <a:txBody>
                    <a:bodyPr/>
                    <a:lstStyle/>
                    <a:p>
                      <a:pPr algn="l">
                        <a:lnSpc>
                          <a:spcPct val="115000"/>
                        </a:lnSpc>
                        <a:spcAft>
                          <a:spcPts val="0"/>
                        </a:spcAft>
                      </a:pPr>
                      <a:r>
                        <a:rPr lang="en-GB" sz="800">
                          <a:effectLst/>
                        </a:rPr>
                        <a:t>Squid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0,72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53926475"/>
                  </a:ext>
                </a:extLst>
              </a:tr>
              <a:tr h="228460">
                <a:tc>
                  <a:txBody>
                    <a:bodyPr/>
                    <a:lstStyle/>
                    <a:p>
                      <a:pPr algn="l">
                        <a:lnSpc>
                          <a:spcPct val="115000"/>
                        </a:lnSpc>
                        <a:spcAft>
                          <a:spcPts val="0"/>
                        </a:spcAft>
                      </a:pPr>
                      <a:r>
                        <a:rPr lang="en-GB" sz="800">
                          <a:effectLst/>
                        </a:rPr>
                        <a:t>Sardine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0,69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4943069"/>
                  </a:ext>
                </a:extLst>
              </a:tr>
              <a:tr h="228460">
                <a:tc>
                  <a:txBody>
                    <a:bodyPr/>
                    <a:lstStyle/>
                    <a:p>
                      <a:pPr algn="l">
                        <a:lnSpc>
                          <a:spcPct val="115000"/>
                        </a:lnSpc>
                        <a:spcAft>
                          <a:spcPts val="0"/>
                        </a:spcAft>
                      </a:pPr>
                      <a:r>
                        <a:rPr lang="en-GB" sz="800">
                          <a:effectLst/>
                        </a:rPr>
                        <a:t>Mackerel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0,58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3907001"/>
                  </a:ext>
                </a:extLst>
              </a:tr>
              <a:tr h="228460">
                <a:tc>
                  <a:txBody>
                    <a:bodyPr/>
                    <a:lstStyle/>
                    <a:p>
                      <a:pPr algn="l">
                        <a:lnSpc>
                          <a:spcPct val="115000"/>
                        </a:lnSpc>
                        <a:spcAft>
                          <a:spcPts val="0"/>
                        </a:spcAft>
                      </a:pPr>
                      <a:r>
                        <a:rPr lang="en-GB" sz="800">
                          <a:effectLst/>
                        </a:rPr>
                        <a:t>Surimi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0,58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13707716"/>
                  </a:ext>
                </a:extLst>
              </a:tr>
              <a:tr h="346081">
                <a:tc>
                  <a:txBody>
                    <a:bodyPr/>
                    <a:lstStyle/>
                    <a:p>
                      <a:pPr algn="l">
                        <a:lnSpc>
                          <a:spcPct val="115000"/>
                        </a:lnSpc>
                        <a:spcAft>
                          <a:spcPts val="0"/>
                        </a:spcAft>
                      </a:pPr>
                      <a:r>
                        <a:rPr lang="en-GB" sz="800">
                          <a:effectLst/>
                        </a:rPr>
                        <a:t>Freshwater catfish (including pangasius)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0,50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99%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063834"/>
                  </a:ext>
                </a:extLst>
              </a:tr>
              <a:tr h="228460">
                <a:tc>
                  <a:txBody>
                    <a:bodyPr/>
                    <a:lstStyle/>
                    <a:p>
                      <a:pPr algn="l">
                        <a:lnSpc>
                          <a:spcPct val="115000"/>
                        </a:lnSpc>
                        <a:spcAft>
                          <a:spcPts val="0"/>
                        </a:spcAft>
                      </a:pPr>
                      <a:r>
                        <a:rPr lang="en-GB" sz="800">
                          <a:effectLst/>
                        </a:rPr>
                        <a:t>Trout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0,42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99%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32739636"/>
                  </a:ext>
                </a:extLst>
              </a:tr>
              <a:tr h="228460">
                <a:tc>
                  <a:txBody>
                    <a:bodyPr/>
                    <a:lstStyle/>
                    <a:p>
                      <a:pPr algn="l">
                        <a:lnSpc>
                          <a:spcPct val="115000"/>
                        </a:lnSpc>
                        <a:spcAft>
                          <a:spcPts val="0"/>
                        </a:spcAft>
                      </a:pPr>
                      <a:r>
                        <a:rPr lang="en-GB" sz="800">
                          <a:effectLst/>
                        </a:rPr>
                        <a:t>Scallop</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0,35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84%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16%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90474447"/>
                  </a:ext>
                </a:extLst>
              </a:tr>
              <a:tr h="228460">
                <a:tc>
                  <a:txBody>
                    <a:bodyPr/>
                    <a:lstStyle/>
                    <a:p>
                      <a:pPr algn="l">
                        <a:lnSpc>
                          <a:spcPct val="115000"/>
                        </a:lnSpc>
                        <a:spcAft>
                          <a:spcPts val="0"/>
                        </a:spcAft>
                      </a:pPr>
                      <a:r>
                        <a:rPr lang="en-GB" sz="800">
                          <a:effectLst/>
                        </a:rPr>
                        <a:t>Others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6,59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84%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800">
                          <a:effectLst/>
                        </a:rPr>
                        <a:t>16%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850799325"/>
                  </a:ext>
                </a:extLst>
              </a:tr>
              <a:tr h="228460">
                <a:tc>
                  <a:txBody>
                    <a:bodyPr/>
                    <a:lstStyle/>
                    <a:p>
                      <a:pPr algn="l">
                        <a:lnSpc>
                          <a:spcPct val="115000"/>
                        </a:lnSpc>
                        <a:spcAft>
                          <a:spcPts val="0"/>
                        </a:spcAft>
                      </a:pPr>
                      <a:r>
                        <a:rPr lang="en-GB" sz="800" dirty="0">
                          <a:effectLst/>
                        </a:rPr>
                        <a:t>Total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24,33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800">
                          <a:effectLst/>
                        </a:rPr>
                        <a:t>76%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US" sz="800" dirty="0">
                          <a:effectLst/>
                        </a:rPr>
                        <a:t>24%</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46587688"/>
                  </a:ext>
                </a:extLst>
              </a:tr>
            </a:tbl>
          </a:graphicData>
        </a:graphic>
      </p:graphicFrame>
      <p:sp>
        <p:nvSpPr>
          <p:cNvPr id="5" name="Rectangle 1"/>
          <p:cNvSpPr>
            <a:spLocks noChangeArrowheads="1"/>
          </p:cNvSpPr>
          <p:nvPr/>
        </p:nvSpPr>
        <p:spPr bwMode="auto">
          <a:xfrm>
            <a:off x="1691045" y="20415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6158689" y="2176507"/>
            <a:ext cx="20871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smtClean="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11</a:t>
            </a:fld>
            <a:endParaRPr lang="it-IT" dirty="0"/>
          </a:p>
        </p:txBody>
      </p:sp>
      <p:sp>
        <p:nvSpPr>
          <p:cNvPr id="7" name="Rettangolo 6"/>
          <p:cNvSpPr/>
          <p:nvPr/>
        </p:nvSpPr>
        <p:spPr>
          <a:xfrm>
            <a:off x="6084168" y="188640"/>
            <a:ext cx="1608710" cy="400110"/>
          </a:xfrm>
          <a:prstGeom prst="rect">
            <a:avLst/>
          </a:prstGeom>
        </p:spPr>
        <p:txBody>
          <a:bodyPr wrap="none">
            <a:spAutoFit/>
          </a:bodyPr>
          <a:lstStyle/>
          <a:p>
            <a:r>
              <a:rPr lang="en-GB" sz="2000" b="1" dirty="0" smtClean="0">
                <a:solidFill>
                  <a:schemeClr val="bg1"/>
                </a:solidFill>
              </a:rPr>
              <a:t>Consumption</a:t>
            </a:r>
            <a:endParaRPr lang="it-IT" sz="2000" b="1" dirty="0">
              <a:solidFill>
                <a:schemeClr val="bg1"/>
              </a:solidFill>
            </a:endParaRPr>
          </a:p>
        </p:txBody>
      </p:sp>
      <p:sp>
        <p:nvSpPr>
          <p:cNvPr id="8" name="CasellaDiTesto 11"/>
          <p:cNvSpPr txBox="1"/>
          <p:nvPr/>
        </p:nvSpPr>
        <p:spPr>
          <a:xfrm>
            <a:off x="1619672" y="1044025"/>
            <a:ext cx="6048672"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smtClean="0">
                <a:solidFill>
                  <a:srgbClr val="FF0000"/>
                </a:solidFill>
              </a:rPr>
              <a:t>Organic fish consumption</a:t>
            </a:r>
          </a:p>
          <a:p>
            <a:pPr algn="ctr"/>
            <a:r>
              <a:rPr lang="en-GB" sz="1400" dirty="0" smtClean="0">
                <a:solidFill>
                  <a:schemeClr val="tx1"/>
                </a:solidFill>
              </a:rPr>
              <a:t>(1.000 tonnes)</a:t>
            </a:r>
            <a:endParaRPr lang="it-IT" sz="2800" dirty="0">
              <a:solidFill>
                <a:schemeClr val="tx1"/>
              </a:solidFill>
              <a:latin typeface="Calibri"/>
            </a:endParaRPr>
          </a:p>
        </p:txBody>
      </p:sp>
      <p:pic>
        <p:nvPicPr>
          <p:cNvPr id="20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56376" y="44696"/>
            <a:ext cx="670092" cy="648000"/>
          </a:xfrm>
          <a:prstGeom prst="rect">
            <a:avLst/>
          </a:prstGeom>
          <a:noFill/>
          <a:ln w="9525">
            <a:noFill/>
            <a:miter lim="800000"/>
            <a:headEnd/>
            <a:tailEnd/>
          </a:ln>
        </p:spPr>
      </p:pic>
      <p:sp>
        <p:nvSpPr>
          <p:cNvPr id="12" name="CasellaDiTesto 11"/>
          <p:cNvSpPr txBox="1"/>
          <p:nvPr/>
        </p:nvSpPr>
        <p:spPr>
          <a:xfrm>
            <a:off x="298984" y="5085184"/>
            <a:ext cx="8665503" cy="1477328"/>
          </a:xfrm>
          <a:prstGeom prst="rect">
            <a:avLst/>
          </a:prstGeom>
          <a:noFill/>
        </p:spPr>
        <p:txBody>
          <a:bodyPr wrap="square" rtlCol="0">
            <a:spAutoFit/>
          </a:bodyPr>
          <a:lstStyle/>
          <a:p>
            <a:pPr algn="just"/>
            <a:r>
              <a:rPr lang="en-GB" dirty="0"/>
              <a:t>Since </a:t>
            </a:r>
            <a:r>
              <a:rPr lang="en-GB" dirty="0" smtClean="0"/>
              <a:t>2013, </a:t>
            </a:r>
            <a:r>
              <a:rPr lang="en-GB" dirty="0"/>
              <a:t>the </a:t>
            </a:r>
            <a:r>
              <a:rPr lang="en-GB" b="1" dirty="0"/>
              <a:t>consumption of organic fish and seafood </a:t>
            </a:r>
            <a:r>
              <a:rPr lang="en-GB" dirty="0"/>
              <a:t>products has been constantly </a:t>
            </a:r>
            <a:r>
              <a:rPr lang="en-GB" dirty="0" smtClean="0"/>
              <a:t>increased by 49%, </a:t>
            </a:r>
            <a:r>
              <a:rPr lang="en-GB" dirty="0"/>
              <a:t>registering almost </a:t>
            </a:r>
            <a:r>
              <a:rPr lang="en-GB" b="1" dirty="0" smtClean="0"/>
              <a:t>45.000 </a:t>
            </a:r>
            <a:r>
              <a:rPr lang="en-GB" b="1" dirty="0"/>
              <a:t>tonnes in </a:t>
            </a:r>
            <a:r>
              <a:rPr lang="en-GB" b="1" dirty="0" smtClean="0"/>
              <a:t>2016</a:t>
            </a:r>
            <a:r>
              <a:rPr lang="en-GB" dirty="0" smtClean="0"/>
              <a:t>.</a:t>
            </a:r>
          </a:p>
          <a:p>
            <a:pPr algn="just"/>
            <a:endParaRPr lang="en-GB" dirty="0"/>
          </a:p>
          <a:p>
            <a:pPr algn="just"/>
            <a:r>
              <a:rPr lang="en-GB" dirty="0" smtClean="0"/>
              <a:t>Of the five most relevant countries, </a:t>
            </a:r>
            <a:r>
              <a:rPr lang="en-GB" b="1" dirty="0" smtClean="0"/>
              <a:t>only Italy</a:t>
            </a:r>
            <a:r>
              <a:rPr lang="en-GB" dirty="0" smtClean="0"/>
              <a:t> shows a relatively stable level of consumption.</a:t>
            </a:r>
            <a:endParaRPr lang="en-GB" dirty="0"/>
          </a:p>
        </p:txBody>
      </p:sp>
      <p:pic>
        <p:nvPicPr>
          <p:cNvPr id="9" name="Immagine 403"/>
          <p:cNvPicPr/>
          <p:nvPr/>
        </p:nvPicPr>
        <p:blipFill rotWithShape="1">
          <a:blip r:embed="rId3" cstate="print">
            <a:extLst>
              <a:ext uri="{28A0092B-C50C-407E-A947-70E740481C1C}">
                <a14:useLocalDpi xmlns:a14="http://schemas.microsoft.com/office/drawing/2010/main"/>
              </a:ext>
            </a:extLst>
          </a:blip>
          <a:srcRect l="4861" t="3419" r="2046"/>
          <a:stretch/>
        </p:blipFill>
        <p:spPr bwMode="auto">
          <a:xfrm>
            <a:off x="1907704" y="1556792"/>
            <a:ext cx="5139442" cy="3168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6711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12</a:t>
            </a:fld>
            <a:endParaRPr lang="it-IT" dirty="0"/>
          </a:p>
        </p:txBody>
      </p:sp>
      <p:sp>
        <p:nvSpPr>
          <p:cNvPr id="7" name="Rettangolo 6"/>
          <p:cNvSpPr/>
          <p:nvPr/>
        </p:nvSpPr>
        <p:spPr>
          <a:xfrm>
            <a:off x="6084168" y="188640"/>
            <a:ext cx="1608710" cy="400110"/>
          </a:xfrm>
          <a:prstGeom prst="rect">
            <a:avLst/>
          </a:prstGeom>
        </p:spPr>
        <p:txBody>
          <a:bodyPr wrap="none">
            <a:spAutoFit/>
          </a:bodyPr>
          <a:lstStyle/>
          <a:p>
            <a:r>
              <a:rPr lang="en-GB" sz="2000" b="1" dirty="0" smtClean="0">
                <a:solidFill>
                  <a:schemeClr val="bg1"/>
                </a:solidFill>
              </a:rPr>
              <a:t>Consumption</a:t>
            </a:r>
            <a:endParaRPr lang="it-IT" sz="2000" b="1" dirty="0">
              <a:solidFill>
                <a:schemeClr val="bg1"/>
              </a:solidFill>
            </a:endParaRPr>
          </a:p>
        </p:txBody>
      </p:sp>
      <p:sp>
        <p:nvSpPr>
          <p:cNvPr id="8" name="CasellaDiTesto 11"/>
          <p:cNvSpPr txBox="1"/>
          <p:nvPr/>
        </p:nvSpPr>
        <p:spPr>
          <a:xfrm>
            <a:off x="1259632" y="1206337"/>
            <a:ext cx="6768752"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rgbClr val="FF0000"/>
                </a:solidFill>
              </a:rPr>
              <a:t>EU </a:t>
            </a:r>
            <a:r>
              <a:rPr lang="en-US" sz="1800" b="1" dirty="0">
                <a:solidFill>
                  <a:srgbClr val="FF0000"/>
                </a:solidFill>
              </a:rPr>
              <a:t>quality schemes in the seafood </a:t>
            </a:r>
            <a:r>
              <a:rPr lang="en-US" sz="1800" b="1" dirty="0" smtClean="0">
                <a:solidFill>
                  <a:srgbClr val="FF0000"/>
                </a:solidFill>
              </a:rPr>
              <a:t>sector</a:t>
            </a:r>
            <a:endParaRPr lang="en-GB" sz="1800" b="1" dirty="0" smtClean="0">
              <a:solidFill>
                <a:srgbClr val="FF0000"/>
              </a:solidFill>
            </a:endParaRPr>
          </a:p>
          <a:p>
            <a:pPr algn="ctr"/>
            <a:r>
              <a:rPr lang="en-GB" sz="1400" dirty="0" smtClean="0"/>
              <a:t>(2018)</a:t>
            </a:r>
            <a:endParaRPr lang="it-IT" sz="1400" dirty="0">
              <a:solidFill>
                <a:srgbClr val="FF0000"/>
              </a:solidFill>
            </a:endParaRPr>
          </a:p>
        </p:txBody>
      </p:sp>
      <p:pic>
        <p:nvPicPr>
          <p:cNvPr id="20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56376" y="44696"/>
            <a:ext cx="670092" cy="648000"/>
          </a:xfrm>
          <a:prstGeom prst="rect">
            <a:avLst/>
          </a:prstGeom>
          <a:noFill/>
          <a:ln w="9525">
            <a:noFill/>
            <a:miter lim="800000"/>
            <a:headEnd/>
            <a:tailEnd/>
          </a:ln>
        </p:spPr>
      </p:pic>
      <p:sp>
        <p:nvSpPr>
          <p:cNvPr id="9" name="CasellaDiTesto 8"/>
          <p:cNvSpPr txBox="1"/>
          <p:nvPr/>
        </p:nvSpPr>
        <p:spPr>
          <a:xfrm>
            <a:off x="323529" y="4149080"/>
            <a:ext cx="8352927" cy="2031325"/>
          </a:xfrm>
          <a:prstGeom prst="rect">
            <a:avLst/>
          </a:prstGeom>
          <a:noFill/>
        </p:spPr>
        <p:txBody>
          <a:bodyPr wrap="square" rtlCol="0">
            <a:spAutoFit/>
          </a:bodyPr>
          <a:lstStyle/>
          <a:p>
            <a:pPr algn="just">
              <a:spcBef>
                <a:spcPts val="600"/>
              </a:spcBef>
            </a:pPr>
            <a:r>
              <a:rPr lang="en-US" b="1" dirty="0" smtClean="0"/>
              <a:t>51 products</a:t>
            </a:r>
            <a:r>
              <a:rPr lang="en-US" dirty="0" smtClean="0"/>
              <a:t> are registered with EU quality schemes in the seafood sector.</a:t>
            </a:r>
          </a:p>
          <a:p>
            <a:endParaRPr lang="en-GB" dirty="0" smtClean="0"/>
          </a:p>
          <a:p>
            <a:r>
              <a:rPr lang="en-GB" dirty="0" smtClean="0"/>
              <a:t>Two-thirds </a:t>
            </a:r>
            <a:r>
              <a:rPr lang="en-GB" dirty="0"/>
              <a:t>of the products </a:t>
            </a:r>
            <a:r>
              <a:rPr lang="en-GB" dirty="0" smtClean="0"/>
              <a:t>(34) are </a:t>
            </a:r>
            <a:r>
              <a:rPr lang="en-GB" dirty="0"/>
              <a:t>PGIs, </a:t>
            </a:r>
            <a:r>
              <a:rPr lang="en-GB" dirty="0" smtClean="0"/>
              <a:t>14 </a:t>
            </a:r>
            <a:r>
              <a:rPr lang="en-GB" dirty="0"/>
              <a:t>are PDOs, and </a:t>
            </a:r>
            <a:r>
              <a:rPr lang="en-GB" dirty="0" smtClean="0"/>
              <a:t>3 </a:t>
            </a:r>
            <a:r>
              <a:rPr lang="en-GB" dirty="0"/>
              <a:t>are TSGs. </a:t>
            </a:r>
          </a:p>
          <a:p>
            <a:endParaRPr lang="en-GB" dirty="0" smtClean="0"/>
          </a:p>
          <a:p>
            <a:r>
              <a:rPr lang="en-GB" dirty="0" smtClean="0"/>
              <a:t>29 </a:t>
            </a:r>
            <a:r>
              <a:rPr lang="en-GB" dirty="0"/>
              <a:t>are fishery products (19 different species), 21 are aquaculture products (mainly carp, mussel, salmon and oyster) and one product (processed) may use fishery or aquaculture product (PGI “London Cure Smoked Salmon”).</a:t>
            </a:r>
            <a:r>
              <a:rPr lang="en-US" dirty="0" smtClean="0"/>
              <a:t> </a:t>
            </a:r>
            <a:endParaRPr lang="en-GB" dirty="0" smtClean="0"/>
          </a:p>
        </p:txBody>
      </p:sp>
      <p:graphicFrame>
        <p:nvGraphicFramePr>
          <p:cNvPr id="6" name="Table 5"/>
          <p:cNvGraphicFramePr>
            <a:graphicFrameLocks noGrp="1"/>
          </p:cNvGraphicFramePr>
          <p:nvPr>
            <p:extLst>
              <p:ext uri="{D42A27DB-BD31-4B8C-83A1-F6EECF244321}">
                <p14:modId xmlns:p14="http://schemas.microsoft.com/office/powerpoint/2010/main" val="4180119176"/>
              </p:ext>
            </p:extLst>
          </p:nvPr>
        </p:nvGraphicFramePr>
        <p:xfrm>
          <a:off x="1475658" y="1864913"/>
          <a:ext cx="6552725" cy="2098052"/>
        </p:xfrm>
        <a:graphic>
          <a:graphicData uri="http://schemas.openxmlformats.org/drawingml/2006/table">
            <a:tbl>
              <a:tblPr firstRow="1" firstCol="1" bandRow="1">
                <a:tableStyleId>{5C22544A-7EE6-4342-B048-85BDC9FD1C3A}</a:tableStyleId>
              </a:tblPr>
              <a:tblGrid>
                <a:gridCol w="1122758">
                  <a:extLst>
                    <a:ext uri="{9D8B030D-6E8A-4147-A177-3AD203B41FA5}">
                      <a16:colId xmlns:a16="http://schemas.microsoft.com/office/drawing/2014/main" val="4194888751"/>
                    </a:ext>
                  </a:extLst>
                </a:gridCol>
                <a:gridCol w="1310985">
                  <a:extLst>
                    <a:ext uri="{9D8B030D-6E8A-4147-A177-3AD203B41FA5}">
                      <a16:colId xmlns:a16="http://schemas.microsoft.com/office/drawing/2014/main" val="3388872823"/>
                    </a:ext>
                  </a:extLst>
                </a:gridCol>
                <a:gridCol w="1122758">
                  <a:extLst>
                    <a:ext uri="{9D8B030D-6E8A-4147-A177-3AD203B41FA5}">
                      <a16:colId xmlns:a16="http://schemas.microsoft.com/office/drawing/2014/main" val="875170472"/>
                    </a:ext>
                  </a:extLst>
                </a:gridCol>
                <a:gridCol w="1310985">
                  <a:extLst>
                    <a:ext uri="{9D8B030D-6E8A-4147-A177-3AD203B41FA5}">
                      <a16:colId xmlns:a16="http://schemas.microsoft.com/office/drawing/2014/main" val="1316046403"/>
                    </a:ext>
                  </a:extLst>
                </a:gridCol>
                <a:gridCol w="811248">
                  <a:extLst>
                    <a:ext uri="{9D8B030D-6E8A-4147-A177-3AD203B41FA5}">
                      <a16:colId xmlns:a16="http://schemas.microsoft.com/office/drawing/2014/main" val="3861424436"/>
                    </a:ext>
                  </a:extLst>
                </a:gridCol>
                <a:gridCol w="873991">
                  <a:extLst>
                    <a:ext uri="{9D8B030D-6E8A-4147-A177-3AD203B41FA5}">
                      <a16:colId xmlns:a16="http://schemas.microsoft.com/office/drawing/2014/main" val="2242895075"/>
                    </a:ext>
                  </a:extLst>
                </a:gridCol>
              </a:tblGrid>
              <a:tr h="506810">
                <a:tc>
                  <a:txBody>
                    <a:bodyPr/>
                    <a:lstStyle/>
                    <a:p>
                      <a:pPr algn="ctr">
                        <a:lnSpc>
                          <a:spcPct val="115000"/>
                        </a:lnSpc>
                        <a:spcAft>
                          <a:spcPts val="0"/>
                        </a:spcAft>
                      </a:pPr>
                      <a:r>
                        <a:rPr lang="it-IT" sz="1200" dirty="0">
                          <a:effectLst/>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Unprocessed</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Processed</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err="1">
                          <a:effectLst/>
                        </a:rPr>
                        <a:t>Unprocessed</a:t>
                      </a:r>
                      <a:r>
                        <a:rPr lang="it-IT" sz="1200" dirty="0" smtClean="0">
                          <a:effectLst/>
                        </a:rPr>
                        <a:t>/</a:t>
                      </a:r>
                    </a:p>
                    <a:p>
                      <a:pPr algn="ctr">
                        <a:lnSpc>
                          <a:spcPct val="115000"/>
                        </a:lnSpc>
                        <a:spcAft>
                          <a:spcPts val="0"/>
                        </a:spcAft>
                      </a:pPr>
                      <a:r>
                        <a:rPr lang="it-IT" sz="1200" dirty="0" err="1" smtClean="0">
                          <a:effectLst/>
                        </a:rPr>
                        <a:t>Processed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Total</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 </a:t>
                      </a:r>
                      <a:endParaRPr lang="en-GB" sz="1200">
                        <a:effectLst/>
                      </a:endParaRPr>
                    </a:p>
                    <a:p>
                      <a:pPr algn="ctr">
                        <a:lnSpc>
                          <a:spcPct val="115000"/>
                        </a:lnSpc>
                        <a:spcAft>
                          <a:spcPts val="0"/>
                        </a:spcAft>
                      </a:pPr>
                      <a:r>
                        <a:rPr lang="it-IT" sz="1200">
                          <a:effectLst/>
                        </a:rPr>
                        <a:t>of total</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00222234"/>
                  </a:ext>
                </a:extLst>
              </a:tr>
              <a:tr h="253405">
                <a:tc>
                  <a:txBody>
                    <a:bodyPr/>
                    <a:lstStyle/>
                    <a:p>
                      <a:pPr>
                        <a:lnSpc>
                          <a:spcPct val="115000"/>
                        </a:lnSpc>
                        <a:spcAft>
                          <a:spcPts val="0"/>
                        </a:spcAft>
                      </a:pPr>
                      <a:r>
                        <a:rPr lang="it-IT" sz="1200">
                          <a:effectLst/>
                        </a:rPr>
                        <a:t>Fishery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16</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29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57%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41193438"/>
                  </a:ext>
                </a:extLst>
              </a:tr>
              <a:tr h="253405">
                <a:tc>
                  <a:txBody>
                    <a:bodyPr/>
                    <a:lstStyle/>
                    <a:p>
                      <a:pPr>
                        <a:lnSpc>
                          <a:spcPct val="115000"/>
                        </a:lnSpc>
                        <a:spcAft>
                          <a:spcPts val="0"/>
                        </a:spcAft>
                      </a:pPr>
                      <a:r>
                        <a:rPr lang="it-IT" sz="1200">
                          <a:effectLst/>
                        </a:rPr>
                        <a:t>Aquaculture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21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41%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29107145"/>
                  </a:ext>
                </a:extLst>
              </a:tr>
              <a:tr h="506810">
                <a:tc>
                  <a:txBody>
                    <a:bodyPr/>
                    <a:lstStyle/>
                    <a:p>
                      <a:pPr>
                        <a:lnSpc>
                          <a:spcPct val="115000"/>
                        </a:lnSpc>
                        <a:spcAft>
                          <a:spcPts val="0"/>
                        </a:spcAft>
                      </a:pPr>
                      <a:r>
                        <a:rPr lang="it-IT" sz="1200">
                          <a:effectLst/>
                        </a:rPr>
                        <a:t>Fishery / </a:t>
                      </a:r>
                      <a:endParaRPr lang="en-GB" sz="1200">
                        <a:effectLst/>
                      </a:endParaRPr>
                    </a:p>
                    <a:p>
                      <a:pPr>
                        <a:lnSpc>
                          <a:spcPct val="115000"/>
                        </a:lnSpc>
                        <a:spcAft>
                          <a:spcPts val="0"/>
                        </a:spcAft>
                      </a:pPr>
                      <a:r>
                        <a:rPr lang="it-IT" sz="1200">
                          <a:effectLst/>
                        </a:rPr>
                        <a:t>Aquaculture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19231208"/>
                  </a:ext>
                </a:extLst>
              </a:tr>
              <a:tr h="253405">
                <a:tc>
                  <a:txBody>
                    <a:bodyPr/>
                    <a:lstStyle/>
                    <a:p>
                      <a:pPr>
                        <a:lnSpc>
                          <a:spcPct val="115000"/>
                        </a:lnSpc>
                        <a:spcAft>
                          <a:spcPts val="0"/>
                        </a:spcAft>
                      </a:pPr>
                      <a:r>
                        <a:rPr lang="it-IT" sz="1200">
                          <a:effectLst/>
                        </a:rPr>
                        <a:t>Total</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51</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65154256"/>
                  </a:ext>
                </a:extLst>
              </a:tr>
              <a:tr h="324217">
                <a:tc>
                  <a:txBody>
                    <a:bodyPr/>
                    <a:lstStyle/>
                    <a:p>
                      <a:pPr>
                        <a:lnSpc>
                          <a:spcPct val="115000"/>
                        </a:lnSpc>
                        <a:spcAft>
                          <a:spcPts val="0"/>
                        </a:spcAft>
                      </a:pPr>
                      <a:r>
                        <a:rPr lang="it-IT" sz="1200" dirty="0">
                          <a:effectLst/>
                        </a:rPr>
                        <a:t>% Total</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45%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35%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20%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rPr>
                        <a:t>100%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n-GB" sz="1200" dirty="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88887547"/>
                  </a:ext>
                </a:extLst>
              </a:tr>
            </a:tbl>
          </a:graphicData>
        </a:graphic>
      </p:graphicFrame>
    </p:spTree>
    <p:extLst>
      <p:ext uri="{BB962C8B-B14F-4D97-AF65-F5344CB8AC3E}">
        <p14:creationId xmlns:p14="http://schemas.microsoft.com/office/powerpoint/2010/main" val="330540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13</a:t>
            </a:fld>
            <a:endParaRPr lang="it-IT" dirty="0"/>
          </a:p>
        </p:txBody>
      </p:sp>
      <p:sp>
        <p:nvSpPr>
          <p:cNvPr id="7" name="Rettangolo 6"/>
          <p:cNvSpPr/>
          <p:nvPr/>
        </p:nvSpPr>
        <p:spPr>
          <a:xfrm>
            <a:off x="6804248" y="188640"/>
            <a:ext cx="778226" cy="400110"/>
          </a:xfrm>
          <a:prstGeom prst="rect">
            <a:avLst/>
          </a:prstGeom>
        </p:spPr>
        <p:txBody>
          <a:bodyPr wrap="none">
            <a:spAutoFit/>
          </a:bodyPr>
          <a:lstStyle/>
          <a:p>
            <a:r>
              <a:rPr lang="en-GB" sz="2000" b="1" dirty="0" smtClean="0">
                <a:solidFill>
                  <a:schemeClr val="bg1"/>
                </a:solidFill>
              </a:rPr>
              <a:t>Trade</a:t>
            </a:r>
            <a:endParaRPr lang="it-IT" sz="2000" b="1" dirty="0">
              <a:solidFill>
                <a:schemeClr val="bg1"/>
              </a:solidFill>
            </a:endParaRPr>
          </a:p>
        </p:txBody>
      </p:sp>
      <p:sp>
        <p:nvSpPr>
          <p:cNvPr id="12" name="CasellaDiTesto 11"/>
          <p:cNvSpPr txBox="1"/>
          <p:nvPr/>
        </p:nvSpPr>
        <p:spPr>
          <a:xfrm>
            <a:off x="1361733" y="980728"/>
            <a:ext cx="669667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a:solidFill>
                  <a:srgbClr val="FF0000"/>
                </a:solidFill>
              </a:rPr>
              <a:t>Structure of extra-EU trade of fishery and aquaculture </a:t>
            </a:r>
            <a:r>
              <a:rPr lang="en-GB" sz="1800" b="1" dirty="0" smtClean="0">
                <a:solidFill>
                  <a:srgbClr val="FF0000"/>
                </a:solidFill>
              </a:rPr>
              <a:t>products</a:t>
            </a:r>
            <a:endParaRPr lang="en-GB" sz="1800" b="1" dirty="0">
              <a:solidFill>
                <a:srgbClr val="FF0000"/>
              </a:solidFill>
            </a:endParaRPr>
          </a:p>
        </p:txBody>
      </p:sp>
      <p:sp>
        <p:nvSpPr>
          <p:cNvPr id="13" name="CasellaDiTesto 12"/>
          <p:cNvSpPr txBox="1"/>
          <p:nvPr/>
        </p:nvSpPr>
        <p:spPr>
          <a:xfrm>
            <a:off x="107504" y="5674022"/>
            <a:ext cx="8928992" cy="923330"/>
          </a:xfrm>
          <a:prstGeom prst="rect">
            <a:avLst/>
          </a:prstGeom>
          <a:noFill/>
        </p:spPr>
        <p:txBody>
          <a:bodyPr wrap="square" rtlCol="0">
            <a:spAutoFit/>
          </a:bodyPr>
          <a:lstStyle/>
          <a:p>
            <a:pPr algn="just">
              <a:spcBef>
                <a:spcPts val="600"/>
              </a:spcBef>
            </a:pPr>
            <a:r>
              <a:rPr lang="en-US" dirty="0"/>
              <a:t>The EU trade balance deficit of </a:t>
            </a:r>
            <a:r>
              <a:rPr lang="en-US" dirty="0" smtClean="0"/>
              <a:t>FAPs </a:t>
            </a:r>
            <a:r>
              <a:rPr lang="en-US" b="1" dirty="0"/>
              <a:t>has been rising since 2013</a:t>
            </a:r>
            <a:r>
              <a:rPr lang="en-US" dirty="0"/>
              <a:t>. Despite exports reaching a 13-year value peak in 2017, the deficit also reached a negative peak. Compared with 2016, the deficit increased EUR 558 million or 3% in 2017, reaching a total of EUR 20,2 billion.</a:t>
            </a:r>
            <a:endParaRPr lang="it-IT" dirty="0" smtClean="0">
              <a:latin typeface="+mn-lt"/>
            </a:endParaRPr>
          </a:p>
        </p:txBody>
      </p:sp>
      <p:grpSp>
        <p:nvGrpSpPr>
          <p:cNvPr id="24" name="Gruppo 23"/>
          <p:cNvGrpSpPr/>
          <p:nvPr/>
        </p:nvGrpSpPr>
        <p:grpSpPr>
          <a:xfrm>
            <a:off x="8028384" y="44624"/>
            <a:ext cx="648000" cy="648000"/>
            <a:chOff x="0" y="0"/>
            <a:chExt cx="760000" cy="720000"/>
          </a:xfrm>
        </p:grpSpPr>
        <p:sp>
          <p:nvSpPr>
            <p:cNvPr id="25" name="Connettore 24"/>
            <p:cNvSpPr>
              <a:spLocks noChangeAspect="1"/>
            </p:cNvSpPr>
            <p:nvPr/>
          </p:nvSpPr>
          <p:spPr>
            <a:xfrm>
              <a:off x="0" y="0"/>
              <a:ext cx="760000" cy="720000"/>
            </a:xfrm>
            <a:prstGeom prst="flowChartConnector">
              <a:avLst/>
            </a:prstGeom>
            <a:solidFill>
              <a:schemeClr val="bg1">
                <a:lumMod val="8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6" name="Connettore 25"/>
            <p:cNvSpPr/>
            <p:nvPr/>
          </p:nvSpPr>
          <p:spPr>
            <a:xfrm>
              <a:off x="467984"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7" name="Connettore 26"/>
            <p:cNvSpPr/>
            <p:nvPr/>
          </p:nvSpPr>
          <p:spPr>
            <a:xfrm>
              <a:off x="179952"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grpSp>
          <p:nvGrpSpPr>
            <p:cNvPr id="28" name="Gruppo 27"/>
            <p:cNvGrpSpPr/>
            <p:nvPr/>
          </p:nvGrpSpPr>
          <p:grpSpPr>
            <a:xfrm>
              <a:off x="107973" y="216096"/>
              <a:ext cx="516020" cy="239334"/>
              <a:chOff x="107973" y="216096"/>
              <a:chExt cx="1570084" cy="736596"/>
            </a:xfrm>
            <a:solidFill>
              <a:schemeClr val="accent3">
                <a:lumMod val="50000"/>
              </a:schemeClr>
            </a:solidFill>
          </p:grpSpPr>
          <p:sp>
            <p:nvSpPr>
              <p:cNvPr id="29" name="Rettangolo 28"/>
              <p:cNvSpPr/>
              <p:nvPr/>
            </p:nvSpPr>
            <p:spPr>
              <a:xfrm>
                <a:off x="1063722" y="835010"/>
                <a:ext cx="577820" cy="45719"/>
              </a:xfrm>
              <a:prstGeom prst="rect">
                <a:avLst/>
              </a:prstGeom>
              <a:solidFill>
                <a:srgbClr val="6699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nvGrpSpPr>
              <p:cNvPr id="30" name="Gruppo 29"/>
              <p:cNvGrpSpPr/>
              <p:nvPr/>
            </p:nvGrpSpPr>
            <p:grpSpPr>
              <a:xfrm>
                <a:off x="107973" y="216096"/>
                <a:ext cx="1570084" cy="736596"/>
                <a:chOff x="107973" y="216096"/>
                <a:chExt cx="1570084" cy="736596"/>
              </a:xfrm>
              <a:grpFill/>
            </p:grpSpPr>
            <p:sp>
              <p:nvSpPr>
                <p:cNvPr id="31" name="Rettangolo 30"/>
                <p:cNvSpPr/>
                <p:nvPr/>
              </p:nvSpPr>
              <p:spPr>
                <a:xfrm>
                  <a:off x="107973" y="228791"/>
                  <a:ext cx="876292" cy="72390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2" name="Rettangolo arrotondato 31"/>
                <p:cNvSpPr/>
                <p:nvPr/>
              </p:nvSpPr>
              <p:spPr>
                <a:xfrm>
                  <a:off x="1020838" y="216096"/>
                  <a:ext cx="657219" cy="55398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3" name="Ritaglia e arrotonda singolo angolo rettangolo 32"/>
                <p:cNvSpPr/>
                <p:nvPr/>
              </p:nvSpPr>
              <p:spPr>
                <a:xfrm>
                  <a:off x="1390694" y="325634"/>
                  <a:ext cx="161901" cy="200022"/>
                </a:xfrm>
                <a:prstGeom prst="snip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grpSp>
      </p:grpSp>
      <p:pic>
        <p:nvPicPr>
          <p:cNvPr id="17" name="Immagine 449"/>
          <p:cNvPicPr/>
          <p:nvPr/>
        </p:nvPicPr>
        <p:blipFill rotWithShape="1">
          <a:blip r:embed="rId2" cstate="print">
            <a:extLst>
              <a:ext uri="{28A0092B-C50C-407E-A947-70E740481C1C}">
                <a14:useLocalDpi xmlns:a14="http://schemas.microsoft.com/office/drawing/2010/main"/>
              </a:ext>
            </a:extLst>
          </a:blip>
          <a:srcRect l="3139" t="2534" r="4698" b="1344"/>
          <a:stretch/>
        </p:blipFill>
        <p:spPr bwMode="auto">
          <a:xfrm>
            <a:off x="582972" y="1328957"/>
            <a:ext cx="7475433" cy="4220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14</a:t>
            </a:fld>
            <a:endParaRPr lang="it-IT" dirty="0"/>
          </a:p>
        </p:txBody>
      </p:sp>
      <p:sp>
        <p:nvSpPr>
          <p:cNvPr id="7" name="Rettangolo 6"/>
          <p:cNvSpPr/>
          <p:nvPr/>
        </p:nvSpPr>
        <p:spPr>
          <a:xfrm>
            <a:off x="6804248" y="188640"/>
            <a:ext cx="778226" cy="400110"/>
          </a:xfrm>
          <a:prstGeom prst="rect">
            <a:avLst/>
          </a:prstGeom>
        </p:spPr>
        <p:txBody>
          <a:bodyPr wrap="none">
            <a:spAutoFit/>
          </a:bodyPr>
          <a:lstStyle/>
          <a:p>
            <a:r>
              <a:rPr lang="en-GB" sz="2000" b="1" dirty="0" smtClean="0">
                <a:solidFill>
                  <a:schemeClr val="bg1"/>
                </a:solidFill>
              </a:rPr>
              <a:t>Trade</a:t>
            </a:r>
            <a:endParaRPr lang="it-IT" sz="2000" b="1" dirty="0">
              <a:solidFill>
                <a:schemeClr val="bg1"/>
              </a:solidFill>
            </a:endParaRPr>
          </a:p>
        </p:txBody>
      </p:sp>
      <p:sp>
        <p:nvSpPr>
          <p:cNvPr id="12" name="CasellaDiTesto 11"/>
          <p:cNvSpPr txBox="1"/>
          <p:nvPr/>
        </p:nvSpPr>
        <p:spPr>
          <a:xfrm>
            <a:off x="648000" y="999249"/>
            <a:ext cx="802838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a:solidFill>
                  <a:srgbClr val="FF0000"/>
                </a:solidFill>
              </a:rPr>
              <a:t>Extra-EU imports growth </a:t>
            </a:r>
            <a:r>
              <a:rPr lang="en-GB" sz="1800" b="1" dirty="0" smtClean="0">
                <a:solidFill>
                  <a:srgbClr val="FF0000"/>
                </a:solidFill>
              </a:rPr>
              <a:t>and ratio </a:t>
            </a:r>
            <a:r>
              <a:rPr lang="en-GB" sz="1800" b="1" dirty="0">
                <a:solidFill>
                  <a:srgbClr val="FF0000"/>
                </a:solidFill>
              </a:rPr>
              <a:t>of imported fish value vs. meat</a:t>
            </a:r>
          </a:p>
        </p:txBody>
      </p:sp>
      <p:sp>
        <p:nvSpPr>
          <p:cNvPr id="13" name="CasellaDiTesto 12"/>
          <p:cNvSpPr txBox="1"/>
          <p:nvPr/>
        </p:nvSpPr>
        <p:spPr>
          <a:xfrm>
            <a:off x="413756" y="5178189"/>
            <a:ext cx="8388496" cy="1200329"/>
          </a:xfrm>
          <a:prstGeom prst="rect">
            <a:avLst/>
          </a:prstGeom>
          <a:noFill/>
        </p:spPr>
        <p:txBody>
          <a:bodyPr wrap="square" rtlCol="0">
            <a:spAutoFit/>
          </a:bodyPr>
          <a:lstStyle/>
          <a:p>
            <a:pPr algn="just"/>
            <a:r>
              <a:rPr lang="en-GB" b="1" dirty="0" smtClean="0"/>
              <a:t>In 2017, fish</a:t>
            </a:r>
            <a:r>
              <a:rPr lang="en-GB" dirty="0" smtClean="0"/>
              <a:t> represented </a:t>
            </a:r>
            <a:r>
              <a:rPr lang="en-GB" b="1" dirty="0" smtClean="0"/>
              <a:t>18% </a:t>
            </a:r>
            <a:r>
              <a:rPr lang="en-GB" b="1" dirty="0"/>
              <a:t>of the overall EUR </a:t>
            </a:r>
            <a:r>
              <a:rPr lang="en-GB" b="1" dirty="0" smtClean="0"/>
              <a:t>143 </a:t>
            </a:r>
            <a:r>
              <a:rPr lang="en-GB" b="1" dirty="0" err="1" smtClean="0"/>
              <a:t>bln</a:t>
            </a:r>
            <a:r>
              <a:rPr lang="en-GB" b="1" dirty="0" smtClean="0"/>
              <a:t> worth </a:t>
            </a:r>
            <a:r>
              <a:rPr lang="en-GB" b="1" dirty="0"/>
              <a:t>of food products imported </a:t>
            </a:r>
            <a:r>
              <a:rPr lang="en-GB" dirty="0"/>
              <a:t>by the </a:t>
            </a:r>
            <a:r>
              <a:rPr lang="en-GB" dirty="0" smtClean="0"/>
              <a:t>EU.</a:t>
            </a:r>
          </a:p>
          <a:p>
            <a:pPr algn="just"/>
            <a:endParaRPr lang="en-GB" dirty="0" smtClean="0"/>
          </a:p>
          <a:p>
            <a:pPr algn="just"/>
            <a:r>
              <a:rPr lang="en-GB" dirty="0" smtClean="0"/>
              <a:t>The </a:t>
            </a:r>
            <a:r>
              <a:rPr lang="en-GB" dirty="0"/>
              <a:t>EU imported </a:t>
            </a:r>
            <a:r>
              <a:rPr lang="en-GB" b="1" dirty="0" smtClean="0"/>
              <a:t>more than 5 </a:t>
            </a:r>
            <a:r>
              <a:rPr lang="en-GB" b="1" dirty="0"/>
              <a:t>times more </a:t>
            </a:r>
            <a:r>
              <a:rPr lang="en-GB" b="1" dirty="0" smtClean="0"/>
              <a:t>fish </a:t>
            </a:r>
            <a:r>
              <a:rPr lang="en-GB" b="1" dirty="0"/>
              <a:t>than </a:t>
            </a:r>
            <a:r>
              <a:rPr lang="en-GB" b="1" dirty="0" smtClean="0"/>
              <a:t>meat </a:t>
            </a:r>
            <a:r>
              <a:rPr lang="en-GB" dirty="0" smtClean="0"/>
              <a:t>in 2017 in value.</a:t>
            </a:r>
            <a:endParaRPr lang="it-IT" dirty="0" smtClean="0"/>
          </a:p>
        </p:txBody>
      </p:sp>
      <p:grpSp>
        <p:nvGrpSpPr>
          <p:cNvPr id="24" name="Gruppo 23"/>
          <p:cNvGrpSpPr/>
          <p:nvPr/>
        </p:nvGrpSpPr>
        <p:grpSpPr>
          <a:xfrm>
            <a:off x="8028384" y="44624"/>
            <a:ext cx="648000" cy="648000"/>
            <a:chOff x="0" y="0"/>
            <a:chExt cx="760000" cy="720000"/>
          </a:xfrm>
        </p:grpSpPr>
        <p:sp>
          <p:nvSpPr>
            <p:cNvPr id="25" name="Connettore 24"/>
            <p:cNvSpPr>
              <a:spLocks noChangeAspect="1"/>
            </p:cNvSpPr>
            <p:nvPr/>
          </p:nvSpPr>
          <p:spPr>
            <a:xfrm>
              <a:off x="0" y="0"/>
              <a:ext cx="760000" cy="720000"/>
            </a:xfrm>
            <a:prstGeom prst="flowChartConnector">
              <a:avLst/>
            </a:prstGeom>
            <a:solidFill>
              <a:schemeClr val="bg1">
                <a:lumMod val="8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6" name="Connettore 25"/>
            <p:cNvSpPr/>
            <p:nvPr/>
          </p:nvSpPr>
          <p:spPr>
            <a:xfrm>
              <a:off x="467984"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7" name="Connettore 26"/>
            <p:cNvSpPr/>
            <p:nvPr/>
          </p:nvSpPr>
          <p:spPr>
            <a:xfrm>
              <a:off x="179952"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grpSp>
          <p:nvGrpSpPr>
            <p:cNvPr id="28" name="Gruppo 27"/>
            <p:cNvGrpSpPr/>
            <p:nvPr/>
          </p:nvGrpSpPr>
          <p:grpSpPr>
            <a:xfrm>
              <a:off x="107973" y="216096"/>
              <a:ext cx="516020" cy="239334"/>
              <a:chOff x="107973" y="216096"/>
              <a:chExt cx="1570084" cy="736596"/>
            </a:xfrm>
            <a:solidFill>
              <a:schemeClr val="accent3">
                <a:lumMod val="50000"/>
              </a:schemeClr>
            </a:solidFill>
          </p:grpSpPr>
          <p:sp>
            <p:nvSpPr>
              <p:cNvPr id="29" name="Rettangolo 28"/>
              <p:cNvSpPr/>
              <p:nvPr/>
            </p:nvSpPr>
            <p:spPr>
              <a:xfrm>
                <a:off x="1063722" y="835010"/>
                <a:ext cx="577820" cy="45719"/>
              </a:xfrm>
              <a:prstGeom prst="rect">
                <a:avLst/>
              </a:prstGeom>
              <a:solidFill>
                <a:srgbClr val="6699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nvGrpSpPr>
              <p:cNvPr id="30" name="Gruppo 29"/>
              <p:cNvGrpSpPr/>
              <p:nvPr/>
            </p:nvGrpSpPr>
            <p:grpSpPr>
              <a:xfrm>
                <a:off x="107973" y="216096"/>
                <a:ext cx="1570084" cy="736596"/>
                <a:chOff x="107973" y="216096"/>
                <a:chExt cx="1570084" cy="736596"/>
              </a:xfrm>
              <a:grpFill/>
            </p:grpSpPr>
            <p:sp>
              <p:nvSpPr>
                <p:cNvPr id="31" name="Rettangolo 30"/>
                <p:cNvSpPr/>
                <p:nvPr/>
              </p:nvSpPr>
              <p:spPr>
                <a:xfrm>
                  <a:off x="107973" y="228791"/>
                  <a:ext cx="876292" cy="72390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2" name="Rettangolo arrotondato 31"/>
                <p:cNvSpPr/>
                <p:nvPr/>
              </p:nvSpPr>
              <p:spPr>
                <a:xfrm>
                  <a:off x="1020838" y="216096"/>
                  <a:ext cx="657219" cy="55398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3" name="Ritaglia e arrotonda singolo angolo rettangolo 32"/>
                <p:cNvSpPr/>
                <p:nvPr/>
              </p:nvSpPr>
              <p:spPr>
                <a:xfrm>
                  <a:off x="1390694" y="325634"/>
                  <a:ext cx="161901" cy="200022"/>
                </a:xfrm>
                <a:prstGeom prst="snip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grpSp>
      </p:grpSp>
      <p:pic>
        <p:nvPicPr>
          <p:cNvPr id="17" name="Immagine 450"/>
          <p:cNvPicPr/>
          <p:nvPr/>
        </p:nvPicPr>
        <p:blipFill rotWithShape="1">
          <a:blip r:embed="rId2" cstate="print">
            <a:extLst>
              <a:ext uri="{28A0092B-C50C-407E-A947-70E740481C1C}">
                <a14:useLocalDpi xmlns:a14="http://schemas.microsoft.com/office/drawing/2010/main"/>
              </a:ext>
            </a:extLst>
          </a:blip>
          <a:srcRect l="4195" t="9703" r="1955" b="2938"/>
          <a:stretch/>
        </p:blipFill>
        <p:spPr bwMode="auto">
          <a:xfrm>
            <a:off x="1187624" y="1363038"/>
            <a:ext cx="6696744" cy="37057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998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15</a:t>
            </a:fld>
            <a:endParaRPr lang="it-IT" dirty="0"/>
          </a:p>
        </p:txBody>
      </p:sp>
      <p:sp>
        <p:nvSpPr>
          <p:cNvPr id="7" name="Rettangolo 6"/>
          <p:cNvSpPr/>
          <p:nvPr/>
        </p:nvSpPr>
        <p:spPr>
          <a:xfrm>
            <a:off x="6804248" y="188640"/>
            <a:ext cx="778226" cy="400110"/>
          </a:xfrm>
          <a:prstGeom prst="rect">
            <a:avLst/>
          </a:prstGeom>
        </p:spPr>
        <p:txBody>
          <a:bodyPr wrap="none">
            <a:spAutoFit/>
          </a:bodyPr>
          <a:lstStyle/>
          <a:p>
            <a:r>
              <a:rPr lang="en-GB" sz="2000" b="1" dirty="0" smtClean="0">
                <a:solidFill>
                  <a:schemeClr val="bg1"/>
                </a:solidFill>
              </a:rPr>
              <a:t>Trade</a:t>
            </a:r>
            <a:endParaRPr lang="it-IT" sz="2000" b="1" dirty="0">
              <a:solidFill>
                <a:schemeClr val="bg1"/>
              </a:solidFill>
            </a:endParaRPr>
          </a:p>
        </p:txBody>
      </p:sp>
      <p:sp>
        <p:nvSpPr>
          <p:cNvPr id="12" name="CasellaDiTesto 11"/>
          <p:cNvSpPr txBox="1"/>
          <p:nvPr/>
        </p:nvSpPr>
        <p:spPr>
          <a:xfrm>
            <a:off x="648000" y="999249"/>
            <a:ext cx="802838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smtClean="0">
                <a:solidFill>
                  <a:srgbClr val="FF0000"/>
                </a:solidFill>
              </a:rPr>
              <a:t>EU trade flows of fisheries and aquaculture products</a:t>
            </a:r>
            <a:endParaRPr lang="en-GB" sz="1800" b="1" dirty="0">
              <a:solidFill>
                <a:srgbClr val="FF0000"/>
              </a:solidFill>
            </a:endParaRPr>
          </a:p>
        </p:txBody>
      </p:sp>
      <p:sp>
        <p:nvSpPr>
          <p:cNvPr id="13" name="CasellaDiTesto 12"/>
          <p:cNvSpPr txBox="1"/>
          <p:nvPr/>
        </p:nvSpPr>
        <p:spPr>
          <a:xfrm>
            <a:off x="215516" y="5530006"/>
            <a:ext cx="8712968" cy="923330"/>
          </a:xfrm>
          <a:prstGeom prst="rect">
            <a:avLst/>
          </a:prstGeom>
          <a:noFill/>
        </p:spPr>
        <p:txBody>
          <a:bodyPr wrap="square" rtlCol="0">
            <a:spAutoFit/>
          </a:bodyPr>
          <a:lstStyle/>
          <a:p>
            <a:pPr algn="just"/>
            <a:r>
              <a:rPr lang="en-GB" dirty="0"/>
              <a:t>EU trade, which encompasses trade flows with extra-EU countries and exchanges between Member States, has been </a:t>
            </a:r>
            <a:r>
              <a:rPr lang="en-GB" b="1" dirty="0"/>
              <a:t>increasing since 2010 with an average annual growth rate of </a:t>
            </a:r>
            <a:r>
              <a:rPr lang="en-GB" b="1" dirty="0" smtClean="0"/>
              <a:t>6%</a:t>
            </a:r>
            <a:r>
              <a:rPr lang="en-GB" dirty="0" smtClean="0"/>
              <a:t>.</a:t>
            </a:r>
          </a:p>
          <a:p>
            <a:pPr algn="just"/>
            <a:r>
              <a:rPr lang="en-GB" dirty="0" smtClean="0"/>
              <a:t>In </a:t>
            </a:r>
            <a:r>
              <a:rPr lang="en-GB" b="1" dirty="0" smtClean="0"/>
              <a:t>2017</a:t>
            </a:r>
            <a:r>
              <a:rPr lang="en-GB" dirty="0" smtClean="0"/>
              <a:t>, </a:t>
            </a:r>
            <a:r>
              <a:rPr lang="en-GB" dirty="0"/>
              <a:t>the total value of trade flows amounted to </a:t>
            </a:r>
            <a:r>
              <a:rPr lang="en-GB" b="1" dirty="0"/>
              <a:t>EUR </a:t>
            </a:r>
            <a:r>
              <a:rPr lang="en-GB" b="1" dirty="0" smtClean="0"/>
              <a:t>57 </a:t>
            </a:r>
            <a:r>
              <a:rPr lang="en-GB" b="1" dirty="0" err="1" smtClean="0"/>
              <a:t>bln</a:t>
            </a:r>
            <a:r>
              <a:rPr lang="en-GB" dirty="0" smtClean="0"/>
              <a:t> (+ </a:t>
            </a:r>
            <a:r>
              <a:rPr lang="en-GB" dirty="0"/>
              <a:t>EUR </a:t>
            </a:r>
            <a:r>
              <a:rPr lang="en-GB" dirty="0" smtClean="0"/>
              <a:t>2,6 </a:t>
            </a:r>
            <a:r>
              <a:rPr lang="en-GB" dirty="0" err="1" smtClean="0"/>
              <a:t>bln</a:t>
            </a:r>
            <a:r>
              <a:rPr lang="en-GB" dirty="0" smtClean="0"/>
              <a:t> </a:t>
            </a:r>
            <a:r>
              <a:rPr lang="en-GB" dirty="0"/>
              <a:t>from </a:t>
            </a:r>
            <a:r>
              <a:rPr lang="en-GB" dirty="0" smtClean="0"/>
              <a:t>2016). </a:t>
            </a:r>
            <a:endParaRPr lang="it-IT" dirty="0" smtClean="0"/>
          </a:p>
        </p:txBody>
      </p:sp>
      <p:grpSp>
        <p:nvGrpSpPr>
          <p:cNvPr id="24" name="Gruppo 23"/>
          <p:cNvGrpSpPr/>
          <p:nvPr/>
        </p:nvGrpSpPr>
        <p:grpSpPr>
          <a:xfrm>
            <a:off x="8028384" y="44624"/>
            <a:ext cx="648000" cy="648000"/>
            <a:chOff x="0" y="0"/>
            <a:chExt cx="760000" cy="720000"/>
          </a:xfrm>
        </p:grpSpPr>
        <p:sp>
          <p:nvSpPr>
            <p:cNvPr id="25" name="Connettore 24"/>
            <p:cNvSpPr>
              <a:spLocks noChangeAspect="1"/>
            </p:cNvSpPr>
            <p:nvPr/>
          </p:nvSpPr>
          <p:spPr>
            <a:xfrm>
              <a:off x="0" y="0"/>
              <a:ext cx="760000" cy="720000"/>
            </a:xfrm>
            <a:prstGeom prst="flowChartConnector">
              <a:avLst/>
            </a:prstGeom>
            <a:solidFill>
              <a:schemeClr val="bg1">
                <a:lumMod val="8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6" name="Connettore 25"/>
            <p:cNvSpPr/>
            <p:nvPr/>
          </p:nvSpPr>
          <p:spPr>
            <a:xfrm>
              <a:off x="467984"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7" name="Connettore 26"/>
            <p:cNvSpPr/>
            <p:nvPr/>
          </p:nvSpPr>
          <p:spPr>
            <a:xfrm>
              <a:off x="179952"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grpSp>
          <p:nvGrpSpPr>
            <p:cNvPr id="28" name="Gruppo 27"/>
            <p:cNvGrpSpPr/>
            <p:nvPr/>
          </p:nvGrpSpPr>
          <p:grpSpPr>
            <a:xfrm>
              <a:off x="107973" y="216096"/>
              <a:ext cx="516020" cy="239334"/>
              <a:chOff x="107973" y="216096"/>
              <a:chExt cx="1570084" cy="736596"/>
            </a:xfrm>
            <a:solidFill>
              <a:schemeClr val="accent3">
                <a:lumMod val="50000"/>
              </a:schemeClr>
            </a:solidFill>
          </p:grpSpPr>
          <p:sp>
            <p:nvSpPr>
              <p:cNvPr id="29" name="Rettangolo 28"/>
              <p:cNvSpPr/>
              <p:nvPr/>
            </p:nvSpPr>
            <p:spPr>
              <a:xfrm>
                <a:off x="1063722" y="835010"/>
                <a:ext cx="577820" cy="45719"/>
              </a:xfrm>
              <a:prstGeom prst="rect">
                <a:avLst/>
              </a:prstGeom>
              <a:solidFill>
                <a:srgbClr val="6699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nvGrpSpPr>
              <p:cNvPr id="30" name="Gruppo 29"/>
              <p:cNvGrpSpPr/>
              <p:nvPr/>
            </p:nvGrpSpPr>
            <p:grpSpPr>
              <a:xfrm>
                <a:off x="107973" y="216096"/>
                <a:ext cx="1570084" cy="736596"/>
                <a:chOff x="107973" y="216096"/>
                <a:chExt cx="1570084" cy="736596"/>
              </a:xfrm>
              <a:grpFill/>
            </p:grpSpPr>
            <p:sp>
              <p:nvSpPr>
                <p:cNvPr id="31" name="Rettangolo 30"/>
                <p:cNvSpPr/>
                <p:nvPr/>
              </p:nvSpPr>
              <p:spPr>
                <a:xfrm>
                  <a:off x="107973" y="228791"/>
                  <a:ext cx="876292" cy="72390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2" name="Rettangolo arrotondato 31"/>
                <p:cNvSpPr/>
                <p:nvPr/>
              </p:nvSpPr>
              <p:spPr>
                <a:xfrm>
                  <a:off x="1020838" y="216096"/>
                  <a:ext cx="657219" cy="55398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3" name="Ritaglia e arrotonda singolo angolo rettangolo 32"/>
                <p:cNvSpPr/>
                <p:nvPr/>
              </p:nvSpPr>
              <p:spPr>
                <a:xfrm>
                  <a:off x="1390694" y="325634"/>
                  <a:ext cx="161901" cy="200022"/>
                </a:xfrm>
                <a:prstGeom prst="snip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grpSp>
      </p:grpSp>
      <p:pic>
        <p:nvPicPr>
          <p:cNvPr id="18" name="Immagine 447"/>
          <p:cNvPicPr/>
          <p:nvPr/>
        </p:nvPicPr>
        <p:blipFill rotWithShape="1">
          <a:blip r:embed="rId2" cstate="print">
            <a:extLst>
              <a:ext uri="{28A0092B-C50C-407E-A947-70E740481C1C}">
                <a14:useLocalDpi xmlns:a14="http://schemas.microsoft.com/office/drawing/2010/main"/>
              </a:ext>
            </a:extLst>
          </a:blip>
          <a:srcRect l="1749" t="1388" r="2275" b="-1"/>
          <a:stretch/>
        </p:blipFill>
        <p:spPr bwMode="auto">
          <a:xfrm>
            <a:off x="1259632" y="1358705"/>
            <a:ext cx="6497846" cy="38606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6858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16</a:t>
            </a:fld>
            <a:endParaRPr lang="it-IT" dirty="0"/>
          </a:p>
        </p:txBody>
      </p:sp>
      <p:sp>
        <p:nvSpPr>
          <p:cNvPr id="7" name="Rettangolo 6"/>
          <p:cNvSpPr/>
          <p:nvPr/>
        </p:nvSpPr>
        <p:spPr>
          <a:xfrm>
            <a:off x="6948264" y="188640"/>
            <a:ext cx="778226" cy="400110"/>
          </a:xfrm>
          <a:prstGeom prst="rect">
            <a:avLst/>
          </a:prstGeom>
        </p:spPr>
        <p:txBody>
          <a:bodyPr wrap="none">
            <a:spAutoFit/>
          </a:bodyPr>
          <a:lstStyle/>
          <a:p>
            <a:r>
              <a:rPr lang="en-GB" sz="2000" b="1" dirty="0" smtClean="0">
                <a:solidFill>
                  <a:schemeClr val="bg1"/>
                </a:solidFill>
              </a:rPr>
              <a:t>Trade</a:t>
            </a:r>
            <a:endParaRPr lang="it-IT" sz="2000" b="1" dirty="0">
              <a:solidFill>
                <a:schemeClr val="bg1"/>
              </a:solidFill>
            </a:endParaRPr>
          </a:p>
        </p:txBody>
      </p:sp>
      <p:sp>
        <p:nvSpPr>
          <p:cNvPr id="12" name="CasellaDiTesto 11"/>
          <p:cNvSpPr txBox="1"/>
          <p:nvPr/>
        </p:nvSpPr>
        <p:spPr>
          <a:xfrm>
            <a:off x="1475656" y="980728"/>
            <a:ext cx="626469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a:solidFill>
                  <a:srgbClr val="FF0000"/>
                </a:solidFill>
              </a:rPr>
              <a:t>Extra-EU imports of fisheries and aquaculture products </a:t>
            </a:r>
            <a:endParaRPr lang="it-IT" sz="2800" b="1" dirty="0">
              <a:solidFill>
                <a:srgbClr val="FF0000"/>
              </a:solidFill>
              <a:latin typeface="Calibri"/>
            </a:endParaRPr>
          </a:p>
        </p:txBody>
      </p:sp>
      <p:sp>
        <p:nvSpPr>
          <p:cNvPr id="9" name="CasellaDiTesto 8"/>
          <p:cNvSpPr txBox="1"/>
          <p:nvPr/>
        </p:nvSpPr>
        <p:spPr>
          <a:xfrm>
            <a:off x="107504" y="4653136"/>
            <a:ext cx="8928992" cy="1477328"/>
          </a:xfrm>
          <a:prstGeom prst="rect">
            <a:avLst/>
          </a:prstGeom>
          <a:noFill/>
        </p:spPr>
        <p:txBody>
          <a:bodyPr wrap="square" rtlCol="0">
            <a:spAutoFit/>
          </a:bodyPr>
          <a:lstStyle/>
          <a:p>
            <a:pPr algn="just"/>
            <a:r>
              <a:rPr lang="en-GB" dirty="0" smtClean="0"/>
              <a:t>In 2017, </a:t>
            </a:r>
            <a:r>
              <a:rPr lang="en-US" dirty="0"/>
              <a:t>extra-EU imports of </a:t>
            </a:r>
            <a:r>
              <a:rPr lang="en-US" dirty="0" smtClean="0"/>
              <a:t>FAPs </a:t>
            </a:r>
            <a:r>
              <a:rPr lang="en-US" dirty="0"/>
              <a:t>declined a slight 1% from the peak reached the previous year and </a:t>
            </a:r>
            <a:r>
              <a:rPr lang="en-US" dirty="0" err="1"/>
              <a:t>totalled</a:t>
            </a:r>
            <a:r>
              <a:rPr lang="en-US" dirty="0"/>
              <a:t> 5,9 million </a:t>
            </a:r>
            <a:r>
              <a:rPr lang="en-US" dirty="0" err="1"/>
              <a:t>tonnes</a:t>
            </a:r>
            <a:r>
              <a:rPr lang="en-US" dirty="0"/>
              <a:t>. However, they were 106.000 </a:t>
            </a:r>
            <a:r>
              <a:rPr lang="en-US" dirty="0" err="1"/>
              <a:t>tonnes</a:t>
            </a:r>
            <a:r>
              <a:rPr lang="en-US" dirty="0"/>
              <a:t> above their 10-year average</a:t>
            </a:r>
            <a:r>
              <a:rPr lang="en-US" dirty="0" smtClean="0"/>
              <a:t>.</a:t>
            </a:r>
          </a:p>
          <a:p>
            <a:pPr algn="just"/>
            <a:r>
              <a:rPr lang="it-IT" dirty="0" smtClean="0"/>
              <a:t>The </a:t>
            </a:r>
            <a:r>
              <a:rPr lang="it-IT" b="1" dirty="0" smtClean="0"/>
              <a:t>3 main </a:t>
            </a:r>
            <a:r>
              <a:rPr lang="it-IT" b="1" dirty="0" err="1" smtClean="0"/>
              <a:t>importing</a:t>
            </a:r>
            <a:r>
              <a:rPr lang="it-IT" b="1" dirty="0" smtClean="0"/>
              <a:t> countries </a:t>
            </a:r>
            <a:r>
              <a:rPr lang="it-IT" dirty="0" smtClean="0"/>
              <a:t>are</a:t>
            </a:r>
            <a:r>
              <a:rPr lang="it-IT" b="1" dirty="0" smtClean="0"/>
              <a:t> </a:t>
            </a:r>
            <a:r>
              <a:rPr lang="it-IT" b="1" dirty="0" err="1" smtClean="0"/>
              <a:t>Sweden</a:t>
            </a:r>
            <a:r>
              <a:rPr lang="it-IT" b="1" dirty="0" smtClean="0"/>
              <a:t>, </a:t>
            </a:r>
            <a:r>
              <a:rPr lang="it-IT" b="1" dirty="0" err="1" smtClean="0"/>
              <a:t>Denmark</a:t>
            </a:r>
            <a:r>
              <a:rPr lang="it-IT" b="1" dirty="0" smtClean="0"/>
              <a:t> </a:t>
            </a:r>
            <a:r>
              <a:rPr lang="it-IT" dirty="0" smtClean="0"/>
              <a:t>and</a:t>
            </a:r>
            <a:r>
              <a:rPr lang="it-IT" b="1" dirty="0" smtClean="0"/>
              <a:t> </a:t>
            </a:r>
            <a:r>
              <a:rPr lang="it-IT" b="1" dirty="0" err="1" smtClean="0"/>
              <a:t>Spain</a:t>
            </a:r>
            <a:r>
              <a:rPr lang="it-IT" dirty="0" smtClean="0"/>
              <a:t>.</a:t>
            </a:r>
          </a:p>
          <a:p>
            <a:pPr algn="just"/>
            <a:r>
              <a:rPr lang="it-IT" b="1" dirty="0" smtClean="0"/>
              <a:t>More </a:t>
            </a:r>
            <a:r>
              <a:rPr lang="it-IT" b="1" dirty="0" err="1" smtClean="0"/>
              <a:t>than</a:t>
            </a:r>
            <a:r>
              <a:rPr lang="it-IT" b="1" dirty="0" smtClean="0"/>
              <a:t> </a:t>
            </a:r>
            <a:r>
              <a:rPr lang="it-IT" b="1" dirty="0" err="1" smtClean="0"/>
              <a:t>one</a:t>
            </a:r>
            <a:r>
              <a:rPr lang="it-IT" b="1" dirty="0" smtClean="0"/>
              <a:t> </a:t>
            </a:r>
            <a:r>
              <a:rPr lang="it-IT" b="1" dirty="0" err="1" smtClean="0"/>
              <a:t>quarter</a:t>
            </a:r>
            <a:r>
              <a:rPr lang="it-IT" b="1" dirty="0" smtClean="0"/>
              <a:t> of EU </a:t>
            </a:r>
            <a:r>
              <a:rPr lang="it-IT" b="1" dirty="0" err="1" smtClean="0"/>
              <a:t>imports</a:t>
            </a:r>
            <a:r>
              <a:rPr lang="it-IT" b="1" dirty="0" smtClean="0"/>
              <a:t> </a:t>
            </a:r>
            <a:r>
              <a:rPr lang="it-IT" b="1" dirty="0" err="1" smtClean="0"/>
              <a:t>originates</a:t>
            </a:r>
            <a:r>
              <a:rPr lang="it-IT" b="1" dirty="0" smtClean="0"/>
              <a:t> from Norway</a:t>
            </a:r>
            <a:r>
              <a:rPr lang="it-IT" dirty="0" smtClean="0"/>
              <a:t>, </a:t>
            </a:r>
            <a:r>
              <a:rPr lang="it-IT" dirty="0" err="1" smtClean="0"/>
              <a:t>followed</a:t>
            </a:r>
            <a:r>
              <a:rPr lang="it-IT" dirty="0" smtClean="0"/>
              <a:t> </a:t>
            </a:r>
            <a:r>
              <a:rPr lang="it-IT" dirty="0" err="1" smtClean="0"/>
              <a:t>at</a:t>
            </a:r>
            <a:r>
              <a:rPr lang="it-IT" dirty="0" smtClean="0"/>
              <a:t> </a:t>
            </a:r>
            <a:r>
              <a:rPr lang="it-IT" dirty="0" err="1" smtClean="0"/>
              <a:t>distance</a:t>
            </a:r>
            <a:r>
              <a:rPr lang="it-IT" dirty="0" smtClean="0"/>
              <a:t> by China.</a:t>
            </a:r>
            <a:endParaRPr lang="en-GB" dirty="0" smtClean="0"/>
          </a:p>
        </p:txBody>
      </p:sp>
      <p:grpSp>
        <p:nvGrpSpPr>
          <p:cNvPr id="21" name="Gruppo 20"/>
          <p:cNvGrpSpPr/>
          <p:nvPr/>
        </p:nvGrpSpPr>
        <p:grpSpPr>
          <a:xfrm>
            <a:off x="8028384" y="44624"/>
            <a:ext cx="648000" cy="648000"/>
            <a:chOff x="0" y="0"/>
            <a:chExt cx="760000" cy="720000"/>
          </a:xfrm>
        </p:grpSpPr>
        <p:sp>
          <p:nvSpPr>
            <p:cNvPr id="22" name="Connettore 21"/>
            <p:cNvSpPr>
              <a:spLocks noChangeAspect="1"/>
            </p:cNvSpPr>
            <p:nvPr/>
          </p:nvSpPr>
          <p:spPr>
            <a:xfrm>
              <a:off x="0" y="0"/>
              <a:ext cx="760000" cy="720000"/>
            </a:xfrm>
            <a:prstGeom prst="flowChartConnector">
              <a:avLst/>
            </a:prstGeom>
            <a:solidFill>
              <a:schemeClr val="bg1">
                <a:lumMod val="8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3" name="Connettore 22"/>
            <p:cNvSpPr/>
            <p:nvPr/>
          </p:nvSpPr>
          <p:spPr>
            <a:xfrm>
              <a:off x="467984"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4" name="Connettore 23"/>
            <p:cNvSpPr/>
            <p:nvPr/>
          </p:nvSpPr>
          <p:spPr>
            <a:xfrm>
              <a:off x="179952"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grpSp>
          <p:nvGrpSpPr>
            <p:cNvPr id="25" name="Gruppo 27"/>
            <p:cNvGrpSpPr/>
            <p:nvPr/>
          </p:nvGrpSpPr>
          <p:grpSpPr>
            <a:xfrm>
              <a:off x="107973" y="216096"/>
              <a:ext cx="516020" cy="239334"/>
              <a:chOff x="107973" y="216096"/>
              <a:chExt cx="1570084" cy="736596"/>
            </a:xfrm>
            <a:solidFill>
              <a:schemeClr val="accent3">
                <a:lumMod val="50000"/>
              </a:schemeClr>
            </a:solidFill>
          </p:grpSpPr>
          <p:sp>
            <p:nvSpPr>
              <p:cNvPr id="26" name="Rettangolo 25"/>
              <p:cNvSpPr/>
              <p:nvPr/>
            </p:nvSpPr>
            <p:spPr>
              <a:xfrm>
                <a:off x="1063722" y="835010"/>
                <a:ext cx="577820" cy="45719"/>
              </a:xfrm>
              <a:prstGeom prst="rect">
                <a:avLst/>
              </a:prstGeom>
              <a:solidFill>
                <a:srgbClr val="6699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nvGrpSpPr>
              <p:cNvPr id="27" name="Gruppo 29"/>
              <p:cNvGrpSpPr/>
              <p:nvPr/>
            </p:nvGrpSpPr>
            <p:grpSpPr>
              <a:xfrm>
                <a:off x="107973" y="216096"/>
                <a:ext cx="1570084" cy="736596"/>
                <a:chOff x="107973" y="216096"/>
                <a:chExt cx="1570084" cy="736596"/>
              </a:xfrm>
              <a:grpFill/>
            </p:grpSpPr>
            <p:sp>
              <p:nvSpPr>
                <p:cNvPr id="28" name="Rettangolo 27"/>
                <p:cNvSpPr/>
                <p:nvPr/>
              </p:nvSpPr>
              <p:spPr>
                <a:xfrm>
                  <a:off x="107973" y="228791"/>
                  <a:ext cx="876292" cy="72390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29" name="Rettangolo arrotondato 28"/>
                <p:cNvSpPr/>
                <p:nvPr/>
              </p:nvSpPr>
              <p:spPr>
                <a:xfrm>
                  <a:off x="1020838" y="216096"/>
                  <a:ext cx="657219" cy="55398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0" name="Ritaglia e arrotonda singolo angolo rettangolo 29"/>
                <p:cNvSpPr/>
                <p:nvPr/>
              </p:nvSpPr>
              <p:spPr>
                <a:xfrm>
                  <a:off x="1390694" y="325634"/>
                  <a:ext cx="161901" cy="200022"/>
                </a:xfrm>
                <a:prstGeom prst="snip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grpSp>
      </p:grpSp>
      <p:pic>
        <p:nvPicPr>
          <p:cNvPr id="17" name="Immagine 451"/>
          <p:cNvPicPr/>
          <p:nvPr/>
        </p:nvPicPr>
        <p:blipFill rotWithShape="1">
          <a:blip r:embed="rId2" cstate="print">
            <a:extLst>
              <a:ext uri="{28A0092B-C50C-407E-A947-70E740481C1C}">
                <a14:useLocalDpi xmlns:a14="http://schemas.microsoft.com/office/drawing/2010/main"/>
              </a:ext>
            </a:extLst>
          </a:blip>
          <a:srcRect l="2784" t="2483" r="2216" b="3153"/>
          <a:stretch/>
        </p:blipFill>
        <p:spPr bwMode="auto">
          <a:xfrm>
            <a:off x="1691680" y="1323879"/>
            <a:ext cx="5544616" cy="31393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17</a:t>
            </a:fld>
            <a:endParaRPr lang="it-IT" dirty="0"/>
          </a:p>
        </p:txBody>
      </p:sp>
      <p:sp>
        <p:nvSpPr>
          <p:cNvPr id="7" name="Rettangolo 6"/>
          <p:cNvSpPr/>
          <p:nvPr/>
        </p:nvSpPr>
        <p:spPr>
          <a:xfrm>
            <a:off x="6948264" y="188640"/>
            <a:ext cx="778226" cy="400110"/>
          </a:xfrm>
          <a:prstGeom prst="rect">
            <a:avLst/>
          </a:prstGeom>
        </p:spPr>
        <p:txBody>
          <a:bodyPr wrap="none">
            <a:spAutoFit/>
          </a:bodyPr>
          <a:lstStyle/>
          <a:p>
            <a:r>
              <a:rPr lang="en-GB" sz="2000" b="1" dirty="0" smtClean="0">
                <a:solidFill>
                  <a:schemeClr val="bg1"/>
                </a:solidFill>
              </a:rPr>
              <a:t>Trade</a:t>
            </a:r>
            <a:endParaRPr lang="it-IT" sz="2000" b="1" dirty="0">
              <a:solidFill>
                <a:schemeClr val="bg1"/>
              </a:solidFill>
            </a:endParaRPr>
          </a:p>
        </p:txBody>
      </p:sp>
      <p:sp>
        <p:nvSpPr>
          <p:cNvPr id="12" name="CasellaDiTesto 11"/>
          <p:cNvSpPr txBox="1"/>
          <p:nvPr/>
        </p:nvSpPr>
        <p:spPr>
          <a:xfrm>
            <a:off x="1533484" y="1043444"/>
            <a:ext cx="6509079"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smtClean="0">
                <a:solidFill>
                  <a:srgbClr val="FF0000"/>
                </a:solidFill>
              </a:rPr>
              <a:t>Extra-EU </a:t>
            </a:r>
            <a:r>
              <a:rPr lang="en-GB" sz="1800" b="1" dirty="0">
                <a:solidFill>
                  <a:srgbClr val="FF0000"/>
                </a:solidFill>
              </a:rPr>
              <a:t>exports of fisheries and aquaculture products </a:t>
            </a:r>
            <a:endParaRPr lang="it-IT" sz="2800" b="1" dirty="0">
              <a:solidFill>
                <a:srgbClr val="FF0000"/>
              </a:solidFill>
              <a:latin typeface="Calibri"/>
            </a:endParaRPr>
          </a:p>
        </p:txBody>
      </p:sp>
      <p:sp>
        <p:nvSpPr>
          <p:cNvPr id="11" name="CasellaDiTesto 10"/>
          <p:cNvSpPr txBox="1"/>
          <p:nvPr/>
        </p:nvSpPr>
        <p:spPr>
          <a:xfrm>
            <a:off x="35496" y="4699010"/>
            <a:ext cx="9001000" cy="2308324"/>
          </a:xfrm>
          <a:prstGeom prst="rect">
            <a:avLst/>
          </a:prstGeom>
          <a:noFill/>
        </p:spPr>
        <p:txBody>
          <a:bodyPr wrap="square" rtlCol="0">
            <a:spAutoFit/>
          </a:bodyPr>
          <a:lstStyle/>
          <a:p>
            <a:pPr algn="just"/>
            <a:r>
              <a:rPr lang="en-GB" dirty="0" smtClean="0"/>
              <a:t>In 2017, </a:t>
            </a:r>
            <a:r>
              <a:rPr lang="en-US" dirty="0" smtClean="0"/>
              <a:t>the </a:t>
            </a:r>
            <a:r>
              <a:rPr lang="en-US" dirty="0"/>
              <a:t>total </a:t>
            </a:r>
            <a:r>
              <a:rPr lang="en-US" b="1" dirty="0"/>
              <a:t>value</a:t>
            </a:r>
            <a:r>
              <a:rPr lang="en-US" dirty="0"/>
              <a:t> of fisheries and aquaculture products exported by the EU to third countries reached a 10-year peak </a:t>
            </a:r>
            <a:r>
              <a:rPr lang="en-US" dirty="0" smtClean="0"/>
              <a:t>at </a:t>
            </a:r>
            <a:r>
              <a:rPr lang="en-US" dirty="0"/>
              <a:t>over EUR 5 billion</a:t>
            </a:r>
            <a:r>
              <a:rPr lang="en-US" dirty="0" smtClean="0"/>
              <a:t>.</a:t>
            </a:r>
            <a:r>
              <a:rPr lang="en-GB" dirty="0" smtClean="0"/>
              <a:t> </a:t>
            </a:r>
          </a:p>
          <a:p>
            <a:pPr algn="just"/>
            <a:r>
              <a:rPr lang="en-US" dirty="0" smtClean="0"/>
              <a:t>In </a:t>
            </a:r>
            <a:r>
              <a:rPr lang="en-US" dirty="0"/>
              <a:t>terms of </a:t>
            </a:r>
            <a:r>
              <a:rPr lang="en-US" b="1" dirty="0"/>
              <a:t>volume</a:t>
            </a:r>
            <a:r>
              <a:rPr lang="en-US" dirty="0"/>
              <a:t>, </a:t>
            </a:r>
            <a:r>
              <a:rPr lang="en-US" dirty="0" smtClean="0"/>
              <a:t>a </a:t>
            </a:r>
            <a:r>
              <a:rPr lang="en-US" dirty="0"/>
              <a:t>recovery was </a:t>
            </a:r>
            <a:r>
              <a:rPr lang="en-US" dirty="0" smtClean="0"/>
              <a:t>observed with a </a:t>
            </a:r>
            <a:r>
              <a:rPr lang="en-US" dirty="0"/>
              <a:t>6% </a:t>
            </a:r>
            <a:r>
              <a:rPr lang="en-US" dirty="0" smtClean="0"/>
              <a:t>grow over 2016 (but </a:t>
            </a:r>
            <a:r>
              <a:rPr lang="en-US" dirty="0"/>
              <a:t>still 178.190 </a:t>
            </a:r>
            <a:r>
              <a:rPr lang="en-US" dirty="0" err="1"/>
              <a:t>tonnes</a:t>
            </a:r>
            <a:r>
              <a:rPr lang="en-US" dirty="0"/>
              <a:t> less than the 10-year peak </a:t>
            </a:r>
            <a:r>
              <a:rPr lang="en-US" dirty="0" smtClean="0"/>
              <a:t>of </a:t>
            </a:r>
            <a:r>
              <a:rPr lang="en-US" dirty="0"/>
              <a:t>in </a:t>
            </a:r>
            <a:r>
              <a:rPr lang="en-US" dirty="0" smtClean="0"/>
              <a:t>2014)</a:t>
            </a:r>
            <a:r>
              <a:rPr lang="en-GB" dirty="0" smtClean="0"/>
              <a:t>. </a:t>
            </a:r>
          </a:p>
          <a:p>
            <a:pPr algn="just"/>
            <a:r>
              <a:rPr lang="en-GB" b="1" dirty="0" smtClean="0"/>
              <a:t>Salmon</a:t>
            </a:r>
            <a:r>
              <a:rPr lang="en-GB" dirty="0"/>
              <a:t> </a:t>
            </a:r>
            <a:r>
              <a:rPr lang="en-GB" dirty="0" smtClean="0"/>
              <a:t>remains </a:t>
            </a:r>
            <a:r>
              <a:rPr lang="en-GB" b="1" dirty="0"/>
              <a:t>the most valued </a:t>
            </a:r>
            <a:r>
              <a:rPr lang="en-GB" dirty="0"/>
              <a:t>“main commercial species” exported by the </a:t>
            </a:r>
            <a:r>
              <a:rPr lang="en-GB" dirty="0" smtClean="0"/>
              <a:t>EU.  Exports grew by 11% over 1 year and 64% over 5 years. </a:t>
            </a:r>
          </a:p>
          <a:p>
            <a:pPr algn="just"/>
            <a:r>
              <a:rPr lang="it-IT" dirty="0" smtClean="0"/>
              <a:t>EU </a:t>
            </a:r>
            <a:r>
              <a:rPr lang="it-IT" dirty="0" err="1" smtClean="0"/>
              <a:t>exports</a:t>
            </a:r>
            <a:r>
              <a:rPr lang="it-IT" dirty="0" smtClean="0"/>
              <a:t> are </a:t>
            </a:r>
            <a:r>
              <a:rPr lang="it-IT" dirty="0" err="1" smtClean="0"/>
              <a:t>mainly</a:t>
            </a:r>
            <a:r>
              <a:rPr lang="it-IT" dirty="0" smtClean="0"/>
              <a:t> </a:t>
            </a:r>
            <a:r>
              <a:rPr lang="it-IT" dirty="0" err="1" smtClean="0"/>
              <a:t>destined</a:t>
            </a:r>
            <a:r>
              <a:rPr lang="it-IT" dirty="0" smtClean="0"/>
              <a:t> to</a:t>
            </a:r>
            <a:r>
              <a:rPr lang="it-IT" b="1" dirty="0" smtClean="0"/>
              <a:t> Nigeria and </a:t>
            </a:r>
            <a:r>
              <a:rPr lang="it-IT" b="1" dirty="0" err="1" smtClean="0"/>
              <a:t>Norway</a:t>
            </a:r>
            <a:r>
              <a:rPr lang="it-IT" b="1" dirty="0" smtClean="0"/>
              <a:t> </a:t>
            </a:r>
            <a:r>
              <a:rPr lang="it-IT" dirty="0" smtClean="0"/>
              <a:t>in </a:t>
            </a:r>
            <a:r>
              <a:rPr lang="it-IT" dirty="0" err="1" smtClean="0"/>
              <a:t>volumes</a:t>
            </a:r>
            <a:r>
              <a:rPr lang="it-IT" dirty="0" smtClean="0"/>
              <a:t> and to the </a:t>
            </a:r>
            <a:r>
              <a:rPr lang="it-IT" b="1" dirty="0" smtClean="0"/>
              <a:t>US and China </a:t>
            </a:r>
            <a:r>
              <a:rPr lang="it-IT" b="1" dirty="0" err="1" smtClean="0"/>
              <a:t>markets</a:t>
            </a:r>
            <a:r>
              <a:rPr lang="it-IT" b="1" dirty="0" smtClean="0"/>
              <a:t> </a:t>
            </a:r>
            <a:r>
              <a:rPr lang="it-IT" dirty="0" smtClean="0"/>
              <a:t>in </a:t>
            </a:r>
            <a:r>
              <a:rPr lang="it-IT" dirty="0" err="1" smtClean="0"/>
              <a:t>value</a:t>
            </a:r>
            <a:r>
              <a:rPr lang="it-IT" dirty="0" smtClean="0"/>
              <a:t>.</a:t>
            </a:r>
            <a:endParaRPr lang="en-GB" dirty="0"/>
          </a:p>
        </p:txBody>
      </p:sp>
      <p:grpSp>
        <p:nvGrpSpPr>
          <p:cNvPr id="21" name="Gruppo 20"/>
          <p:cNvGrpSpPr/>
          <p:nvPr/>
        </p:nvGrpSpPr>
        <p:grpSpPr>
          <a:xfrm>
            <a:off x="8028384" y="44624"/>
            <a:ext cx="648000" cy="648000"/>
            <a:chOff x="0" y="0"/>
            <a:chExt cx="760000" cy="720000"/>
          </a:xfrm>
        </p:grpSpPr>
        <p:sp>
          <p:nvSpPr>
            <p:cNvPr id="22" name="Connettore 21"/>
            <p:cNvSpPr>
              <a:spLocks noChangeAspect="1"/>
            </p:cNvSpPr>
            <p:nvPr/>
          </p:nvSpPr>
          <p:spPr>
            <a:xfrm>
              <a:off x="0" y="0"/>
              <a:ext cx="760000" cy="720000"/>
            </a:xfrm>
            <a:prstGeom prst="flowChartConnector">
              <a:avLst/>
            </a:prstGeom>
            <a:solidFill>
              <a:schemeClr val="bg1">
                <a:lumMod val="8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3" name="Connettore 22"/>
            <p:cNvSpPr/>
            <p:nvPr/>
          </p:nvSpPr>
          <p:spPr>
            <a:xfrm>
              <a:off x="467984"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4" name="Connettore 23"/>
            <p:cNvSpPr/>
            <p:nvPr/>
          </p:nvSpPr>
          <p:spPr>
            <a:xfrm>
              <a:off x="179952"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grpSp>
          <p:nvGrpSpPr>
            <p:cNvPr id="25" name="Gruppo 27"/>
            <p:cNvGrpSpPr/>
            <p:nvPr/>
          </p:nvGrpSpPr>
          <p:grpSpPr>
            <a:xfrm>
              <a:off x="107973" y="216096"/>
              <a:ext cx="516020" cy="239334"/>
              <a:chOff x="107973" y="216096"/>
              <a:chExt cx="1570084" cy="736596"/>
            </a:xfrm>
            <a:solidFill>
              <a:schemeClr val="accent3">
                <a:lumMod val="50000"/>
              </a:schemeClr>
            </a:solidFill>
          </p:grpSpPr>
          <p:sp>
            <p:nvSpPr>
              <p:cNvPr id="26" name="Rettangolo 25"/>
              <p:cNvSpPr/>
              <p:nvPr/>
            </p:nvSpPr>
            <p:spPr>
              <a:xfrm>
                <a:off x="1063722" y="835010"/>
                <a:ext cx="577820" cy="45719"/>
              </a:xfrm>
              <a:prstGeom prst="rect">
                <a:avLst/>
              </a:prstGeom>
              <a:solidFill>
                <a:srgbClr val="6699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nvGrpSpPr>
              <p:cNvPr id="27" name="Gruppo 29"/>
              <p:cNvGrpSpPr/>
              <p:nvPr/>
            </p:nvGrpSpPr>
            <p:grpSpPr>
              <a:xfrm>
                <a:off x="107973" y="216096"/>
                <a:ext cx="1570084" cy="736596"/>
                <a:chOff x="107973" y="216096"/>
                <a:chExt cx="1570084" cy="736596"/>
              </a:xfrm>
              <a:grpFill/>
            </p:grpSpPr>
            <p:sp>
              <p:nvSpPr>
                <p:cNvPr id="28" name="Rettangolo 27"/>
                <p:cNvSpPr/>
                <p:nvPr/>
              </p:nvSpPr>
              <p:spPr>
                <a:xfrm>
                  <a:off x="107973" y="228791"/>
                  <a:ext cx="876292" cy="72390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29" name="Rettangolo arrotondato 28"/>
                <p:cNvSpPr/>
                <p:nvPr/>
              </p:nvSpPr>
              <p:spPr>
                <a:xfrm>
                  <a:off x="1020838" y="216096"/>
                  <a:ext cx="657219" cy="55398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0" name="Ritaglia e arrotonda singolo angolo rettangolo 29"/>
                <p:cNvSpPr/>
                <p:nvPr/>
              </p:nvSpPr>
              <p:spPr>
                <a:xfrm>
                  <a:off x="1390694" y="325634"/>
                  <a:ext cx="161901" cy="200022"/>
                </a:xfrm>
                <a:prstGeom prst="snip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grpSp>
      </p:grpSp>
      <p:pic>
        <p:nvPicPr>
          <p:cNvPr id="17" name="Immagine 228"/>
          <p:cNvPicPr/>
          <p:nvPr/>
        </p:nvPicPr>
        <p:blipFill rotWithShape="1">
          <a:blip r:embed="rId2" cstate="print">
            <a:extLst>
              <a:ext uri="{28A0092B-C50C-407E-A947-70E740481C1C}">
                <a14:useLocalDpi xmlns:a14="http://schemas.microsoft.com/office/drawing/2010/main"/>
              </a:ext>
            </a:extLst>
          </a:blip>
          <a:srcRect l="2265" t="1772" r="2064" b="3524"/>
          <a:stretch/>
        </p:blipFill>
        <p:spPr bwMode="auto">
          <a:xfrm>
            <a:off x="1979712" y="1412776"/>
            <a:ext cx="5472608" cy="30473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18</a:t>
            </a:fld>
            <a:endParaRPr lang="it-IT" dirty="0"/>
          </a:p>
        </p:txBody>
      </p:sp>
      <p:sp>
        <p:nvSpPr>
          <p:cNvPr id="7" name="Rettangolo 6"/>
          <p:cNvSpPr/>
          <p:nvPr/>
        </p:nvSpPr>
        <p:spPr>
          <a:xfrm>
            <a:off x="7020272" y="188640"/>
            <a:ext cx="778226" cy="400110"/>
          </a:xfrm>
          <a:prstGeom prst="rect">
            <a:avLst/>
          </a:prstGeom>
        </p:spPr>
        <p:txBody>
          <a:bodyPr wrap="none">
            <a:spAutoFit/>
          </a:bodyPr>
          <a:lstStyle/>
          <a:p>
            <a:r>
              <a:rPr lang="en-GB" sz="2000" b="1" dirty="0" smtClean="0">
                <a:solidFill>
                  <a:schemeClr val="bg1"/>
                </a:solidFill>
              </a:rPr>
              <a:t>Trade</a:t>
            </a:r>
            <a:endParaRPr lang="it-IT" sz="2000" b="1" dirty="0">
              <a:solidFill>
                <a:schemeClr val="bg1"/>
              </a:solidFill>
            </a:endParaRPr>
          </a:p>
        </p:txBody>
      </p:sp>
      <p:sp>
        <p:nvSpPr>
          <p:cNvPr id="12" name="CasellaDiTesto 11"/>
          <p:cNvSpPr txBox="1"/>
          <p:nvPr/>
        </p:nvSpPr>
        <p:spPr>
          <a:xfrm>
            <a:off x="1907704" y="1043444"/>
            <a:ext cx="532859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800" b="1" dirty="0" smtClean="0">
                <a:solidFill>
                  <a:srgbClr val="FF0000"/>
                </a:solidFill>
                <a:latin typeface="Calibri"/>
              </a:rPr>
              <a:t>Intra-EU </a:t>
            </a:r>
            <a:r>
              <a:rPr lang="it-IT" sz="1800" b="1" dirty="0" err="1" smtClean="0">
                <a:solidFill>
                  <a:srgbClr val="FF0000"/>
                </a:solidFill>
                <a:latin typeface="Calibri"/>
              </a:rPr>
              <a:t>trade</a:t>
            </a:r>
            <a:r>
              <a:rPr lang="it-IT" sz="1800" b="1" dirty="0" smtClean="0">
                <a:solidFill>
                  <a:srgbClr val="FF0000"/>
                </a:solidFill>
                <a:latin typeface="Calibri"/>
              </a:rPr>
              <a:t> </a:t>
            </a:r>
            <a:r>
              <a:rPr lang="en-GB" sz="1800" b="1" dirty="0">
                <a:solidFill>
                  <a:srgbClr val="FF0000"/>
                </a:solidFill>
              </a:rPr>
              <a:t>of fisheries and aquaculture products </a:t>
            </a:r>
            <a:endParaRPr lang="it-IT" sz="1800" b="1" dirty="0">
              <a:solidFill>
                <a:srgbClr val="FF0000"/>
              </a:solidFill>
              <a:latin typeface="Calibri"/>
            </a:endParaRPr>
          </a:p>
        </p:txBody>
      </p:sp>
      <p:sp>
        <p:nvSpPr>
          <p:cNvPr id="9" name="CasellaDiTesto 8"/>
          <p:cNvSpPr txBox="1"/>
          <p:nvPr/>
        </p:nvSpPr>
        <p:spPr>
          <a:xfrm>
            <a:off x="395537" y="5032047"/>
            <a:ext cx="8352927" cy="1477328"/>
          </a:xfrm>
          <a:prstGeom prst="rect">
            <a:avLst/>
          </a:prstGeom>
          <a:noFill/>
        </p:spPr>
        <p:txBody>
          <a:bodyPr wrap="square" rtlCol="0">
            <a:spAutoFit/>
          </a:bodyPr>
          <a:lstStyle/>
          <a:p>
            <a:pPr algn="just">
              <a:spcBef>
                <a:spcPts val="600"/>
              </a:spcBef>
            </a:pPr>
            <a:r>
              <a:rPr lang="en-US" dirty="0"/>
              <a:t>Almost </a:t>
            </a:r>
            <a:r>
              <a:rPr lang="en-US" b="1" dirty="0"/>
              <a:t>half of fish products traded</a:t>
            </a:r>
            <a:r>
              <a:rPr lang="en-US" dirty="0"/>
              <a:t> </a:t>
            </a:r>
            <a:r>
              <a:rPr lang="en-US" dirty="0" smtClean="0"/>
              <a:t>consists </a:t>
            </a:r>
            <a:r>
              <a:rPr lang="en-US" dirty="0"/>
              <a:t>of exchanges between </a:t>
            </a:r>
            <a:r>
              <a:rPr lang="en-US" dirty="0" smtClean="0"/>
              <a:t>Member </a:t>
            </a:r>
            <a:r>
              <a:rPr lang="en-US" dirty="0"/>
              <a:t>States. Intra-EU trade has been growing since 2009, at average annual growth rates of 3% </a:t>
            </a:r>
            <a:r>
              <a:rPr lang="en-US" dirty="0" smtClean="0"/>
              <a:t>in volume </a:t>
            </a:r>
            <a:r>
              <a:rPr lang="en-US" dirty="0"/>
              <a:t>and 7% </a:t>
            </a:r>
            <a:r>
              <a:rPr lang="en-US" dirty="0" smtClean="0"/>
              <a:t>in value</a:t>
            </a:r>
            <a:r>
              <a:rPr lang="en-US" dirty="0"/>
              <a:t>. In 2017, they reached 6,5 million </a:t>
            </a:r>
            <a:r>
              <a:rPr lang="en-US" dirty="0" err="1"/>
              <a:t>tonnes</a:t>
            </a:r>
            <a:r>
              <a:rPr lang="en-US" dirty="0"/>
              <a:t> and EUR 26,7 billion. </a:t>
            </a:r>
            <a:r>
              <a:rPr lang="en-US" b="1" dirty="0"/>
              <a:t>All </a:t>
            </a:r>
            <a:r>
              <a:rPr lang="en-US" b="1" dirty="0" smtClean="0"/>
              <a:t>MCS are </a:t>
            </a:r>
            <a:r>
              <a:rPr lang="en-US" b="1" dirty="0"/>
              <a:t>exchanged within the EU</a:t>
            </a:r>
            <a:r>
              <a:rPr lang="en-US" dirty="0"/>
              <a:t>. After salmonids, </a:t>
            </a:r>
            <a:r>
              <a:rPr lang="en-US" dirty="0" err="1"/>
              <a:t>groundfish</a:t>
            </a:r>
            <a:r>
              <a:rPr lang="en-US" dirty="0"/>
              <a:t> are the second most valued commodity group </a:t>
            </a:r>
            <a:r>
              <a:rPr lang="en-US" dirty="0" smtClean="0"/>
              <a:t>traded, </a:t>
            </a:r>
            <a:r>
              <a:rPr lang="en-US" dirty="0"/>
              <a:t>with cod as the main commercial species. </a:t>
            </a:r>
            <a:endParaRPr lang="it-IT" dirty="0" smtClean="0"/>
          </a:p>
        </p:txBody>
      </p:sp>
      <p:grpSp>
        <p:nvGrpSpPr>
          <p:cNvPr id="21" name="Gruppo 20"/>
          <p:cNvGrpSpPr/>
          <p:nvPr/>
        </p:nvGrpSpPr>
        <p:grpSpPr>
          <a:xfrm>
            <a:off x="8028384" y="44624"/>
            <a:ext cx="648000" cy="648000"/>
            <a:chOff x="0" y="0"/>
            <a:chExt cx="760000" cy="720000"/>
          </a:xfrm>
        </p:grpSpPr>
        <p:sp>
          <p:nvSpPr>
            <p:cNvPr id="22" name="Connettore 21"/>
            <p:cNvSpPr>
              <a:spLocks noChangeAspect="1"/>
            </p:cNvSpPr>
            <p:nvPr/>
          </p:nvSpPr>
          <p:spPr>
            <a:xfrm>
              <a:off x="0" y="0"/>
              <a:ext cx="760000" cy="720000"/>
            </a:xfrm>
            <a:prstGeom prst="flowChartConnector">
              <a:avLst/>
            </a:prstGeom>
            <a:solidFill>
              <a:schemeClr val="bg1">
                <a:lumMod val="8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3" name="Connettore 22"/>
            <p:cNvSpPr/>
            <p:nvPr/>
          </p:nvSpPr>
          <p:spPr>
            <a:xfrm>
              <a:off x="467984"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sp>
          <p:nvSpPr>
            <p:cNvPr id="24" name="Connettore 23"/>
            <p:cNvSpPr/>
            <p:nvPr/>
          </p:nvSpPr>
          <p:spPr>
            <a:xfrm>
              <a:off x="179952" y="432048"/>
              <a:ext cx="72000" cy="72000"/>
            </a:xfrm>
            <a:prstGeom prst="flowChartConnector">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grpSp>
          <p:nvGrpSpPr>
            <p:cNvPr id="25" name="Gruppo 27"/>
            <p:cNvGrpSpPr/>
            <p:nvPr/>
          </p:nvGrpSpPr>
          <p:grpSpPr>
            <a:xfrm>
              <a:off x="107973" y="216096"/>
              <a:ext cx="516020" cy="239334"/>
              <a:chOff x="107973" y="216096"/>
              <a:chExt cx="1570084" cy="736596"/>
            </a:xfrm>
            <a:solidFill>
              <a:schemeClr val="accent3">
                <a:lumMod val="50000"/>
              </a:schemeClr>
            </a:solidFill>
          </p:grpSpPr>
          <p:sp>
            <p:nvSpPr>
              <p:cNvPr id="26" name="Rettangolo 25"/>
              <p:cNvSpPr/>
              <p:nvPr/>
            </p:nvSpPr>
            <p:spPr>
              <a:xfrm>
                <a:off x="1063722" y="835010"/>
                <a:ext cx="577820" cy="45719"/>
              </a:xfrm>
              <a:prstGeom prst="rect">
                <a:avLst/>
              </a:prstGeom>
              <a:solidFill>
                <a:srgbClr val="6699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nvGrpSpPr>
              <p:cNvPr id="27" name="Gruppo 29"/>
              <p:cNvGrpSpPr/>
              <p:nvPr/>
            </p:nvGrpSpPr>
            <p:grpSpPr>
              <a:xfrm>
                <a:off x="107973" y="216096"/>
                <a:ext cx="1570084" cy="736596"/>
                <a:chOff x="107973" y="216096"/>
                <a:chExt cx="1570084" cy="736596"/>
              </a:xfrm>
              <a:grpFill/>
            </p:grpSpPr>
            <p:sp>
              <p:nvSpPr>
                <p:cNvPr id="28" name="Rettangolo 27"/>
                <p:cNvSpPr/>
                <p:nvPr/>
              </p:nvSpPr>
              <p:spPr>
                <a:xfrm>
                  <a:off x="107973" y="228791"/>
                  <a:ext cx="876292" cy="72390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29" name="Rettangolo arrotondato 28"/>
                <p:cNvSpPr/>
                <p:nvPr/>
              </p:nvSpPr>
              <p:spPr>
                <a:xfrm>
                  <a:off x="1020838" y="216096"/>
                  <a:ext cx="657219" cy="55398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sp>
              <p:nvSpPr>
                <p:cNvPr id="30" name="Ritaglia e arrotonda singolo angolo rettangolo 29"/>
                <p:cNvSpPr/>
                <p:nvPr/>
              </p:nvSpPr>
              <p:spPr>
                <a:xfrm>
                  <a:off x="1390694" y="325634"/>
                  <a:ext cx="161901" cy="200022"/>
                </a:xfrm>
                <a:prstGeom prst="snip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sz="1100"/>
                </a:p>
              </p:txBody>
            </p:sp>
          </p:grpSp>
        </p:grpSp>
      </p:grpSp>
      <p:pic>
        <p:nvPicPr>
          <p:cNvPr id="17" name="Immagine 467"/>
          <p:cNvPicPr/>
          <p:nvPr/>
        </p:nvPicPr>
        <p:blipFill rotWithShape="1">
          <a:blip r:embed="rId2" cstate="print">
            <a:extLst>
              <a:ext uri="{28A0092B-C50C-407E-A947-70E740481C1C}">
                <a14:useLocalDpi xmlns:a14="http://schemas.microsoft.com/office/drawing/2010/main"/>
              </a:ext>
            </a:extLst>
          </a:blip>
          <a:srcRect l="1826" r="2428" b="3298"/>
          <a:stretch/>
        </p:blipFill>
        <p:spPr bwMode="auto">
          <a:xfrm>
            <a:off x="1445119" y="1340768"/>
            <a:ext cx="6253761" cy="33811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19</a:t>
            </a:fld>
            <a:endParaRPr lang="it-IT" dirty="0"/>
          </a:p>
        </p:txBody>
      </p:sp>
      <p:sp>
        <p:nvSpPr>
          <p:cNvPr id="7" name="Rettangolo 6"/>
          <p:cNvSpPr/>
          <p:nvPr/>
        </p:nvSpPr>
        <p:spPr>
          <a:xfrm>
            <a:off x="6444208" y="188640"/>
            <a:ext cx="1423788" cy="400110"/>
          </a:xfrm>
          <a:prstGeom prst="rect">
            <a:avLst/>
          </a:prstGeom>
        </p:spPr>
        <p:txBody>
          <a:bodyPr wrap="none">
            <a:spAutoFit/>
          </a:bodyPr>
          <a:lstStyle/>
          <a:p>
            <a:r>
              <a:rPr lang="en-GB" sz="2000" b="1" dirty="0" smtClean="0">
                <a:solidFill>
                  <a:schemeClr val="bg1"/>
                </a:solidFill>
              </a:rPr>
              <a:t>EU landings</a:t>
            </a:r>
            <a:endParaRPr lang="it-IT" sz="2000" b="1" dirty="0">
              <a:solidFill>
                <a:schemeClr val="bg1"/>
              </a:solidFill>
            </a:endParaRPr>
          </a:p>
        </p:txBody>
      </p:sp>
      <p:sp>
        <p:nvSpPr>
          <p:cNvPr id="12" name="CasellaDiTesto 11"/>
          <p:cNvSpPr txBox="1"/>
          <p:nvPr/>
        </p:nvSpPr>
        <p:spPr>
          <a:xfrm>
            <a:off x="1979712" y="980728"/>
            <a:ext cx="532859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800" b="1" dirty="0" smtClean="0">
                <a:solidFill>
                  <a:srgbClr val="FF0000"/>
                </a:solidFill>
                <a:latin typeface="Calibri"/>
              </a:rPr>
              <a:t>Total landings in the EU</a:t>
            </a:r>
            <a:endParaRPr lang="it-IT" sz="1800" b="1" dirty="0">
              <a:solidFill>
                <a:srgbClr val="FF0000"/>
              </a:solidFill>
              <a:latin typeface="Calibri"/>
            </a:endParaRPr>
          </a:p>
        </p:txBody>
      </p:sp>
      <p:sp>
        <p:nvSpPr>
          <p:cNvPr id="9" name="CasellaDiTesto 8"/>
          <p:cNvSpPr txBox="1"/>
          <p:nvPr/>
        </p:nvSpPr>
        <p:spPr>
          <a:xfrm>
            <a:off x="-18256" y="4190744"/>
            <a:ext cx="9252520" cy="2292935"/>
          </a:xfrm>
          <a:prstGeom prst="rect">
            <a:avLst/>
          </a:prstGeom>
          <a:noFill/>
        </p:spPr>
        <p:txBody>
          <a:bodyPr wrap="square" rtlCol="0">
            <a:spAutoFit/>
          </a:bodyPr>
          <a:lstStyle/>
          <a:p>
            <a:pPr>
              <a:spcBef>
                <a:spcPts val="600"/>
              </a:spcBef>
            </a:pPr>
            <a:r>
              <a:rPr lang="en-GB" sz="1600" dirty="0"/>
              <a:t>In </a:t>
            </a:r>
            <a:r>
              <a:rPr lang="en-GB" sz="1600" dirty="0" smtClean="0"/>
              <a:t>2016, volumes of fish landed in the EU (including </a:t>
            </a:r>
            <a:r>
              <a:rPr lang="en-GB" sz="1600" dirty="0"/>
              <a:t>species not destined for human consumption and </a:t>
            </a:r>
            <a:r>
              <a:rPr lang="en-GB" sz="1600" dirty="0" smtClean="0"/>
              <a:t>seaweed) </a:t>
            </a:r>
            <a:r>
              <a:rPr lang="en-GB" sz="1600" dirty="0"/>
              <a:t>reached </a:t>
            </a:r>
            <a:r>
              <a:rPr lang="en-GB" sz="1600" b="1" dirty="0" smtClean="0"/>
              <a:t>4,3 </a:t>
            </a:r>
            <a:r>
              <a:rPr lang="en-GB" sz="1600" b="1" dirty="0" err="1" smtClean="0"/>
              <a:t>mln</a:t>
            </a:r>
            <a:r>
              <a:rPr lang="en-GB" sz="1600" b="1" dirty="0" smtClean="0"/>
              <a:t> tonnes</a:t>
            </a:r>
            <a:r>
              <a:rPr lang="en-GB" sz="1600" dirty="0" smtClean="0"/>
              <a:t>. </a:t>
            </a:r>
            <a:r>
              <a:rPr lang="en-US" sz="1600" dirty="0"/>
              <a:t>This represented a decrease of 7</a:t>
            </a:r>
            <a:r>
              <a:rPr lang="en-US" sz="1600" dirty="0" smtClean="0"/>
              <a:t>% </a:t>
            </a:r>
            <a:r>
              <a:rPr lang="en-US" sz="1600" dirty="0"/>
              <a:t>from </a:t>
            </a:r>
            <a:r>
              <a:rPr lang="en-US" sz="1600" dirty="0" smtClean="0"/>
              <a:t>2015.  </a:t>
            </a:r>
            <a:r>
              <a:rPr lang="en-GB" sz="1600" dirty="0" smtClean="0"/>
              <a:t>Conversely</a:t>
            </a:r>
            <a:r>
              <a:rPr lang="en-GB" sz="1600" dirty="0"/>
              <a:t>, a </a:t>
            </a:r>
            <a:r>
              <a:rPr lang="en-GB" sz="1600" dirty="0" smtClean="0"/>
              <a:t>5% increase </a:t>
            </a:r>
            <a:r>
              <a:rPr lang="en-GB" sz="1600" dirty="0"/>
              <a:t>was </a:t>
            </a:r>
            <a:r>
              <a:rPr lang="en-GB" sz="1600" dirty="0" smtClean="0"/>
              <a:t>recorded in </a:t>
            </a:r>
            <a:r>
              <a:rPr lang="en-GB" sz="1600" b="1" dirty="0" smtClean="0"/>
              <a:t>values</a:t>
            </a:r>
            <a:r>
              <a:rPr lang="en-GB" sz="1600" dirty="0" smtClean="0"/>
              <a:t>, </a:t>
            </a:r>
            <a:r>
              <a:rPr lang="en-GB" sz="1600" dirty="0"/>
              <a:t>reaching EUR 7,38 billion.</a:t>
            </a:r>
            <a:endParaRPr lang="en-GB" sz="1600" dirty="0" smtClean="0"/>
          </a:p>
          <a:p>
            <a:pPr>
              <a:spcBef>
                <a:spcPts val="600"/>
              </a:spcBef>
            </a:pPr>
            <a:r>
              <a:rPr lang="en-US" sz="1600" b="1" dirty="0"/>
              <a:t>Almost all landings </a:t>
            </a:r>
            <a:r>
              <a:rPr lang="en-US" sz="1600" dirty="0"/>
              <a:t>in the EU were made by EU </a:t>
            </a:r>
            <a:r>
              <a:rPr lang="en-US" sz="1600" dirty="0" smtClean="0"/>
              <a:t>vessels (97</a:t>
            </a:r>
            <a:r>
              <a:rPr lang="en-US" sz="1600" dirty="0"/>
              <a:t>% of </a:t>
            </a:r>
            <a:r>
              <a:rPr lang="en-US" sz="1600" dirty="0" smtClean="0"/>
              <a:t>volume, 99% in value). </a:t>
            </a:r>
            <a:endParaRPr lang="en-GB" sz="1600" dirty="0" smtClean="0"/>
          </a:p>
          <a:p>
            <a:pPr>
              <a:spcBef>
                <a:spcPts val="600"/>
              </a:spcBef>
            </a:pPr>
            <a:r>
              <a:rPr lang="en-US" sz="1600" dirty="0"/>
              <a:t>The most landed species </a:t>
            </a:r>
            <a:r>
              <a:rPr lang="en-US" sz="1600" dirty="0" smtClean="0"/>
              <a:t>(80% in volume) in </a:t>
            </a:r>
            <a:r>
              <a:rPr lang="en-US" sz="1600" dirty="0"/>
              <a:t>the EU belong to four commodity </a:t>
            </a:r>
            <a:r>
              <a:rPr lang="en-US" sz="1600" dirty="0" smtClean="0"/>
              <a:t>groups: small </a:t>
            </a:r>
            <a:r>
              <a:rPr lang="en-US" sz="1600" dirty="0" err="1"/>
              <a:t>pelagics</a:t>
            </a:r>
            <a:r>
              <a:rPr lang="en-US" sz="1600" dirty="0"/>
              <a:t>, </a:t>
            </a:r>
            <a:r>
              <a:rPr lang="en-US" sz="1600" dirty="0" err="1"/>
              <a:t>groundfish</a:t>
            </a:r>
            <a:r>
              <a:rPr lang="en-US" sz="1600" dirty="0"/>
              <a:t>, tuna and tuna-like species,  and the grouping “other marine fish.” </a:t>
            </a:r>
            <a:r>
              <a:rPr lang="en-US" sz="1600" dirty="0" smtClean="0"/>
              <a:t> Only landings of tuna and tuna-like species increased in 2016.</a:t>
            </a:r>
            <a:endParaRPr lang="en-GB" sz="1600" dirty="0" smtClean="0"/>
          </a:p>
          <a:p>
            <a:pPr>
              <a:spcBef>
                <a:spcPts val="600"/>
              </a:spcBef>
            </a:pPr>
            <a:r>
              <a:rPr lang="en-GB" sz="1600" dirty="0" smtClean="0"/>
              <a:t>The </a:t>
            </a:r>
            <a:r>
              <a:rPr lang="en-GB" sz="1600" b="1" dirty="0" smtClean="0"/>
              <a:t>three main countries </a:t>
            </a:r>
            <a:r>
              <a:rPr lang="en-GB" sz="1600" dirty="0" smtClean="0"/>
              <a:t>are Spain, France and the UK</a:t>
            </a:r>
            <a:r>
              <a:rPr lang="en-GB" sz="1600" dirty="0"/>
              <a:t> </a:t>
            </a:r>
            <a:r>
              <a:rPr lang="en-GB" sz="1600" dirty="0" smtClean="0"/>
              <a:t>in value and Denmark, Spain and the UK in volume. </a:t>
            </a:r>
          </a:p>
        </p:txBody>
      </p:sp>
      <p:grpSp>
        <p:nvGrpSpPr>
          <p:cNvPr id="29" name="Gruppo 28"/>
          <p:cNvGrpSpPr/>
          <p:nvPr/>
        </p:nvGrpSpPr>
        <p:grpSpPr>
          <a:xfrm>
            <a:off x="8028456" y="44624"/>
            <a:ext cx="648000" cy="648000"/>
            <a:chOff x="0" y="0"/>
            <a:chExt cx="791441" cy="790575"/>
          </a:xfrm>
        </p:grpSpPr>
        <p:sp>
          <p:nvSpPr>
            <p:cNvPr id="30" name="Ovale 29"/>
            <p:cNvSpPr/>
            <p:nvPr/>
          </p:nvSpPr>
          <p:spPr>
            <a:xfrm>
              <a:off x="0" y="0"/>
              <a:ext cx="791441"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nvGrpSpPr>
            <p:cNvPr id="31" name="Gruppo 30"/>
            <p:cNvGrpSpPr>
              <a:grpSpLocks noChangeAspect="1"/>
            </p:cNvGrpSpPr>
            <p:nvPr/>
          </p:nvGrpSpPr>
          <p:grpSpPr>
            <a:xfrm>
              <a:off x="19050" y="141241"/>
              <a:ext cx="756866" cy="404727"/>
              <a:chOff x="19050" y="141241"/>
              <a:chExt cx="3124202" cy="1704977"/>
            </a:xfrm>
          </p:grpSpPr>
          <p:grpSp>
            <p:nvGrpSpPr>
              <p:cNvPr id="32" name="Gruppo 31"/>
              <p:cNvGrpSpPr/>
              <p:nvPr/>
            </p:nvGrpSpPr>
            <p:grpSpPr>
              <a:xfrm>
                <a:off x="19050" y="141241"/>
                <a:ext cx="3124202" cy="1704977"/>
                <a:chOff x="19050" y="141241"/>
                <a:chExt cx="3648075" cy="1295400"/>
              </a:xfrm>
            </p:grpSpPr>
            <p:sp>
              <p:nvSpPr>
                <p:cNvPr id="35" name="Rettangolo 34"/>
                <p:cNvSpPr/>
                <p:nvPr/>
              </p:nvSpPr>
              <p:spPr>
                <a:xfrm>
                  <a:off x="2428876" y="788941"/>
                  <a:ext cx="876300" cy="257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36" name="Trapezio 35"/>
                <p:cNvSpPr/>
                <p:nvPr/>
              </p:nvSpPr>
              <p:spPr>
                <a:xfrm rot="10800000">
                  <a:off x="19050" y="1046116"/>
                  <a:ext cx="3648075" cy="390525"/>
                </a:xfrm>
                <a:prstGeom prst="trapezoid">
                  <a:avLst>
                    <a:gd name="adj" fmla="val 11280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cxnSp>
              <p:nvCxnSpPr>
                <p:cNvPr id="37" name="Connettore 1 36"/>
                <p:cNvCxnSpPr/>
                <p:nvPr/>
              </p:nvCxnSpPr>
              <p:spPr>
                <a:xfrm flipV="1">
                  <a:off x="933451" y="407941"/>
                  <a:ext cx="0" cy="6286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flipH="1" flipV="1">
                  <a:off x="1638301" y="141241"/>
                  <a:ext cx="9525" cy="10001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Rettangolo 38"/>
                <p:cNvSpPr/>
                <p:nvPr/>
              </p:nvSpPr>
              <p:spPr>
                <a:xfrm>
                  <a:off x="2905126" y="579391"/>
                  <a:ext cx="200025" cy="2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40" name="Rettangolo 39"/>
                <p:cNvSpPr/>
                <p:nvPr/>
              </p:nvSpPr>
              <p:spPr>
                <a:xfrm>
                  <a:off x="2562226" y="846091"/>
                  <a:ext cx="95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41" name="Rettangolo 40"/>
                <p:cNvSpPr/>
                <p:nvPr/>
              </p:nvSpPr>
              <p:spPr>
                <a:xfrm>
                  <a:off x="2781301" y="851040"/>
                  <a:ext cx="95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42" name="Rettangolo 41"/>
                <p:cNvSpPr/>
                <p:nvPr/>
              </p:nvSpPr>
              <p:spPr>
                <a:xfrm>
                  <a:off x="3038476" y="855616"/>
                  <a:ext cx="95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43" name="Figura a mano libera 42"/>
                <p:cNvSpPr/>
                <p:nvPr/>
              </p:nvSpPr>
              <p:spPr>
                <a:xfrm>
                  <a:off x="2971801" y="426991"/>
                  <a:ext cx="45958" cy="145633"/>
                </a:xfrm>
                <a:custGeom>
                  <a:avLst/>
                  <a:gdLst>
                    <a:gd name="connsiteX0" fmla="*/ 0 w 122238"/>
                    <a:gd name="connsiteY0" fmla="*/ 541338 h 541338"/>
                    <a:gd name="connsiteX1" fmla="*/ 114300 w 122238"/>
                    <a:gd name="connsiteY1" fmla="*/ 303213 h 541338"/>
                    <a:gd name="connsiteX2" fmla="*/ 9525 w 122238"/>
                    <a:gd name="connsiteY2" fmla="*/ 169863 h 541338"/>
                    <a:gd name="connsiteX3" fmla="*/ 104775 w 122238"/>
                    <a:gd name="connsiteY3" fmla="*/ 26988 h 541338"/>
                    <a:gd name="connsiteX4" fmla="*/ 114300 w 122238"/>
                    <a:gd name="connsiteY4" fmla="*/ 7938 h 541338"/>
                    <a:gd name="connsiteX5" fmla="*/ 104775 w 122238"/>
                    <a:gd name="connsiteY5" fmla="*/ 26988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38" h="541338">
                      <a:moveTo>
                        <a:pt x="0" y="541338"/>
                      </a:moveTo>
                      <a:cubicBezTo>
                        <a:pt x="56356" y="453231"/>
                        <a:pt x="112713" y="365125"/>
                        <a:pt x="114300" y="303213"/>
                      </a:cubicBezTo>
                      <a:cubicBezTo>
                        <a:pt x="115887" y="241301"/>
                        <a:pt x="11112" y="215900"/>
                        <a:pt x="9525" y="169863"/>
                      </a:cubicBezTo>
                      <a:cubicBezTo>
                        <a:pt x="7938" y="123826"/>
                        <a:pt x="87312" y="53976"/>
                        <a:pt x="104775" y="26988"/>
                      </a:cubicBezTo>
                      <a:cubicBezTo>
                        <a:pt x="122238" y="0"/>
                        <a:pt x="114300" y="7938"/>
                        <a:pt x="114300" y="7938"/>
                      </a:cubicBezTo>
                      <a:lnTo>
                        <a:pt x="104775" y="26988"/>
                      </a:lnTo>
                    </a:path>
                  </a:pathLst>
                </a:custGeom>
                <a:solidFill>
                  <a:schemeClr val="tx2">
                    <a:lumMod val="50000"/>
                  </a:schemeClr>
                </a:solidFill>
                <a:ln>
                  <a:solidFill>
                    <a:schemeClr val="accent1">
                      <a:lumMod val="75000"/>
                    </a:schemeClr>
                  </a:solidFill>
                </a:ln>
                <a:effectLst>
                  <a:softEdge rad="12700"/>
                </a:effectLst>
              </p:spPr>
              <p:style>
                <a:lnRef idx="3">
                  <a:schemeClr val="dk1"/>
                </a:lnRef>
                <a:fillRef idx="0">
                  <a:schemeClr val="dk1"/>
                </a:fillRef>
                <a:effectRef idx="2">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it-IT" sz="1100"/>
                </a:p>
              </p:txBody>
            </p:sp>
            <p:sp>
              <p:nvSpPr>
                <p:cNvPr id="44" name="Figura a mano libera 43"/>
                <p:cNvSpPr/>
                <p:nvPr/>
              </p:nvSpPr>
              <p:spPr>
                <a:xfrm>
                  <a:off x="3019426" y="407941"/>
                  <a:ext cx="45958" cy="145633"/>
                </a:xfrm>
                <a:custGeom>
                  <a:avLst/>
                  <a:gdLst>
                    <a:gd name="connsiteX0" fmla="*/ 0 w 122238"/>
                    <a:gd name="connsiteY0" fmla="*/ 541338 h 541338"/>
                    <a:gd name="connsiteX1" fmla="*/ 114300 w 122238"/>
                    <a:gd name="connsiteY1" fmla="*/ 303213 h 541338"/>
                    <a:gd name="connsiteX2" fmla="*/ 9525 w 122238"/>
                    <a:gd name="connsiteY2" fmla="*/ 169863 h 541338"/>
                    <a:gd name="connsiteX3" fmla="*/ 104775 w 122238"/>
                    <a:gd name="connsiteY3" fmla="*/ 26988 h 541338"/>
                    <a:gd name="connsiteX4" fmla="*/ 114300 w 122238"/>
                    <a:gd name="connsiteY4" fmla="*/ 7938 h 541338"/>
                    <a:gd name="connsiteX5" fmla="*/ 104775 w 122238"/>
                    <a:gd name="connsiteY5" fmla="*/ 26988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38" h="541338">
                      <a:moveTo>
                        <a:pt x="0" y="541338"/>
                      </a:moveTo>
                      <a:cubicBezTo>
                        <a:pt x="56356" y="453231"/>
                        <a:pt x="112713" y="365125"/>
                        <a:pt x="114300" y="303213"/>
                      </a:cubicBezTo>
                      <a:cubicBezTo>
                        <a:pt x="115887" y="241301"/>
                        <a:pt x="11112" y="215900"/>
                        <a:pt x="9525" y="169863"/>
                      </a:cubicBezTo>
                      <a:cubicBezTo>
                        <a:pt x="7938" y="123826"/>
                        <a:pt x="87312" y="53976"/>
                        <a:pt x="104775" y="26988"/>
                      </a:cubicBezTo>
                      <a:cubicBezTo>
                        <a:pt x="122238" y="0"/>
                        <a:pt x="114300" y="7938"/>
                        <a:pt x="114300" y="7938"/>
                      </a:cubicBezTo>
                      <a:lnTo>
                        <a:pt x="104775" y="26988"/>
                      </a:lnTo>
                    </a:path>
                  </a:pathLst>
                </a:custGeom>
                <a:solidFill>
                  <a:schemeClr val="tx2">
                    <a:lumMod val="50000"/>
                  </a:schemeClr>
                </a:solidFill>
                <a:ln>
                  <a:solidFill>
                    <a:schemeClr val="accent1">
                      <a:lumMod val="75000"/>
                    </a:schemeClr>
                  </a:solidFill>
                </a:ln>
                <a:effectLst>
                  <a:softEdge rad="12700"/>
                </a:effectLst>
              </p:spPr>
              <p:style>
                <a:lnRef idx="3">
                  <a:schemeClr val="dk1"/>
                </a:lnRef>
                <a:fillRef idx="0">
                  <a:schemeClr val="dk1"/>
                </a:fillRef>
                <a:effectRef idx="2">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it-IT" sz="1100"/>
                </a:p>
              </p:txBody>
            </p:sp>
            <p:cxnSp>
              <p:nvCxnSpPr>
                <p:cNvPr id="45" name="Connettore 1 44"/>
                <p:cNvCxnSpPr/>
                <p:nvPr/>
              </p:nvCxnSpPr>
              <p:spPr>
                <a:xfrm flipV="1">
                  <a:off x="608526" y="560980"/>
                  <a:ext cx="622842" cy="7237"/>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3" name="Connettore 1 32"/>
              <p:cNvCxnSpPr/>
              <p:nvPr/>
            </p:nvCxnSpPr>
            <p:spPr>
              <a:xfrm flipH="1">
                <a:off x="542925" y="484142"/>
                <a:ext cx="247650" cy="2190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a:off x="781050" y="474617"/>
                <a:ext cx="247650" cy="209550"/>
              </a:xfrm>
              <a:prstGeom prst="line">
                <a:avLst/>
              </a:prstGeom>
              <a:ln w="19050"/>
            </p:spPr>
            <p:style>
              <a:lnRef idx="1">
                <a:schemeClr val="accent1"/>
              </a:lnRef>
              <a:fillRef idx="0">
                <a:schemeClr val="accent1"/>
              </a:fillRef>
              <a:effectRef idx="0">
                <a:schemeClr val="accent1"/>
              </a:effectRef>
              <a:fontRef idx="minor">
                <a:schemeClr val="tx1"/>
              </a:fontRef>
            </p:style>
          </p:cxnSp>
        </p:grpSp>
      </p:grpSp>
      <p:pic>
        <p:nvPicPr>
          <p:cNvPr id="24" name="Immagine 104"/>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245523"/>
            <a:ext cx="5832648" cy="2831549"/>
          </a:xfrm>
          <a:prstGeom prst="rect">
            <a:avLst/>
          </a:prstGeom>
          <a:noFill/>
          <a:ln>
            <a:noFill/>
          </a:ln>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2</a:t>
            </a:fld>
            <a:endParaRPr lang="it-IT" dirty="0"/>
          </a:p>
        </p:txBody>
      </p:sp>
      <p:sp>
        <p:nvSpPr>
          <p:cNvPr id="7" name="Rettangolo 6"/>
          <p:cNvSpPr/>
          <p:nvPr/>
        </p:nvSpPr>
        <p:spPr>
          <a:xfrm>
            <a:off x="5796136" y="188640"/>
            <a:ext cx="3312368" cy="400110"/>
          </a:xfrm>
          <a:prstGeom prst="rect">
            <a:avLst/>
          </a:prstGeom>
        </p:spPr>
        <p:txBody>
          <a:bodyPr wrap="square">
            <a:spAutoFit/>
          </a:bodyPr>
          <a:lstStyle/>
          <a:p>
            <a:r>
              <a:rPr lang="it-IT" sz="2000" b="1" dirty="0" smtClean="0">
                <a:solidFill>
                  <a:schemeClr val="bg1"/>
                </a:solidFill>
              </a:rPr>
              <a:t>Scope and </a:t>
            </a:r>
            <a:r>
              <a:rPr lang="it-IT" sz="2000" b="1" dirty="0" err="1" smtClean="0">
                <a:solidFill>
                  <a:schemeClr val="bg1"/>
                </a:solidFill>
              </a:rPr>
              <a:t>objectives</a:t>
            </a:r>
            <a:endParaRPr lang="it-IT" sz="2000" b="1" dirty="0">
              <a:solidFill>
                <a:schemeClr val="bg1"/>
              </a:solidFill>
            </a:endParaRPr>
          </a:p>
        </p:txBody>
      </p:sp>
      <p:sp>
        <p:nvSpPr>
          <p:cNvPr id="9218" name="Rectangle 2"/>
          <p:cNvSpPr>
            <a:spLocks noChangeArrowheads="1"/>
          </p:cNvSpPr>
          <p:nvPr/>
        </p:nvSpPr>
        <p:spPr bwMode="auto">
          <a:xfrm>
            <a:off x="935596" y="1074038"/>
            <a:ext cx="7344816" cy="3093154"/>
          </a:xfrm>
          <a:prstGeom prst="rect">
            <a:avLst/>
          </a:prstGeom>
          <a:solidFill>
            <a:schemeClr val="tx2">
              <a:lumMod val="20000"/>
              <a:lumOff val="8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dirty="0" smtClean="0">
                <a:ln>
                  <a:noFill/>
                </a:ln>
                <a:solidFill>
                  <a:srgbClr val="000000"/>
                </a:solidFill>
                <a:effectLst/>
                <a:ea typeface="Times New Roman" pitchFamily="18" charset="0"/>
                <a:cs typeface="Tahoma" pitchFamily="34" charset="0"/>
              </a:rPr>
              <a:t>“The EU fish market” aims at providing a</a:t>
            </a:r>
            <a:r>
              <a:rPr kumimoji="0" lang="en-GB" sz="1600" b="0" i="0" u="none" strike="noStrike" cap="none" normalizeH="0" dirty="0" smtClean="0">
                <a:ln>
                  <a:noFill/>
                </a:ln>
                <a:solidFill>
                  <a:srgbClr val="000000"/>
                </a:solidFill>
                <a:effectLst/>
                <a:ea typeface="Times New Roman" pitchFamily="18" charset="0"/>
                <a:cs typeface="Tahoma" pitchFamily="34" charset="0"/>
              </a:rPr>
              <a:t> </a:t>
            </a:r>
            <a:r>
              <a:rPr kumimoji="0" lang="en-GB" sz="1600" b="1" i="0" u="none" strike="noStrike" cap="none" normalizeH="0" baseline="0" dirty="0" smtClean="0">
                <a:ln>
                  <a:noFill/>
                </a:ln>
                <a:solidFill>
                  <a:schemeClr val="accent1">
                    <a:lumMod val="75000"/>
                  </a:schemeClr>
                </a:solidFill>
                <a:effectLst/>
                <a:ea typeface="Times New Roman" pitchFamily="18" charset="0"/>
                <a:cs typeface="Tahoma" pitchFamily="34" charset="0"/>
              </a:rPr>
              <a:t>description of the whole European fisheries and aquaculture industry</a:t>
            </a:r>
            <a:r>
              <a:rPr kumimoji="0" lang="en-GB" sz="1600" b="0" i="0" u="none" strike="noStrike" cap="none" normalizeH="0" baseline="0" dirty="0" smtClean="0">
                <a:ln>
                  <a:noFill/>
                </a:ln>
                <a:solidFill>
                  <a:srgbClr val="000000"/>
                </a:solidFill>
                <a:effectLst/>
                <a:ea typeface="Times New Roman" pitchFamily="18" charset="0"/>
                <a:cs typeface="Tahoma" pitchFamily="34"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GB" sz="1600" b="0" i="0" u="none" strike="noStrike" cap="none" normalizeH="0" baseline="0" dirty="0" smtClean="0">
                <a:ln>
                  <a:noFill/>
                </a:ln>
                <a:solidFill>
                  <a:srgbClr val="000000"/>
                </a:solidFill>
                <a:effectLst/>
                <a:ea typeface="Times New Roman" pitchFamily="18" charset="0"/>
                <a:cs typeface="Tahoma" pitchFamily="34" charset="0"/>
              </a:rPr>
              <a:t>It replies to questions such as:</a:t>
            </a:r>
          </a:p>
          <a:p>
            <a:pPr marL="1252538" marR="0" lvl="0" indent="-271463" algn="just" defTabSz="914400" rtl="0" eaLnBrk="1" fontAlgn="base" latinLnBrk="0" hangingPunct="1">
              <a:lnSpc>
                <a:spcPct val="100000"/>
              </a:lnSpc>
              <a:spcBef>
                <a:spcPts val="600"/>
              </a:spcBef>
              <a:spcAft>
                <a:spcPct val="0"/>
              </a:spcAft>
              <a:buClrTx/>
              <a:buSzTx/>
              <a:buFont typeface="Arial" pitchFamily="34" charset="0"/>
              <a:buChar char="•"/>
              <a:tabLst/>
            </a:pPr>
            <a:r>
              <a:rPr kumimoji="0" lang="en-GB" sz="1600" b="0" i="1" u="none" strike="noStrike" cap="none" normalizeH="0" baseline="0" dirty="0" smtClean="0">
                <a:ln>
                  <a:noFill/>
                </a:ln>
                <a:solidFill>
                  <a:schemeClr val="accent1">
                    <a:lumMod val="75000"/>
                  </a:schemeClr>
                </a:solidFill>
                <a:effectLst/>
                <a:ea typeface="Times New Roman" pitchFamily="18" charset="0"/>
                <a:cs typeface="Tahoma" pitchFamily="34" charset="0"/>
              </a:rPr>
              <a:t>what is produced/exported/imported, </a:t>
            </a:r>
          </a:p>
          <a:p>
            <a:pPr marL="1252538" marR="0" lvl="0" indent="-271463" algn="just" defTabSz="914400" rtl="0" eaLnBrk="1" fontAlgn="base" latinLnBrk="0" hangingPunct="1">
              <a:lnSpc>
                <a:spcPct val="100000"/>
              </a:lnSpc>
              <a:spcBef>
                <a:spcPts val="600"/>
              </a:spcBef>
              <a:spcAft>
                <a:spcPct val="0"/>
              </a:spcAft>
              <a:buClrTx/>
              <a:buSzTx/>
              <a:buFont typeface="Arial" pitchFamily="34" charset="0"/>
              <a:buChar char="•"/>
              <a:tabLst/>
            </a:pPr>
            <a:r>
              <a:rPr kumimoji="0" lang="en-GB" sz="1600" b="0" i="1" u="none" strike="noStrike" cap="none" normalizeH="0" baseline="0" dirty="0" smtClean="0">
                <a:ln>
                  <a:noFill/>
                </a:ln>
                <a:solidFill>
                  <a:schemeClr val="accent1">
                    <a:lumMod val="75000"/>
                  </a:schemeClr>
                </a:solidFill>
                <a:effectLst/>
                <a:ea typeface="Times New Roman" pitchFamily="18" charset="0"/>
                <a:cs typeface="Tahoma" pitchFamily="34" charset="0"/>
              </a:rPr>
              <a:t>when and where, </a:t>
            </a:r>
          </a:p>
          <a:p>
            <a:pPr marL="1252538" marR="0" lvl="0" indent="-271463" algn="just" defTabSz="914400" rtl="0" eaLnBrk="1" fontAlgn="base" latinLnBrk="0" hangingPunct="1">
              <a:lnSpc>
                <a:spcPct val="100000"/>
              </a:lnSpc>
              <a:spcBef>
                <a:spcPts val="600"/>
              </a:spcBef>
              <a:spcAft>
                <a:spcPct val="0"/>
              </a:spcAft>
              <a:buClrTx/>
              <a:buSzTx/>
              <a:buFont typeface="Arial" pitchFamily="34" charset="0"/>
              <a:buChar char="•"/>
              <a:tabLst/>
            </a:pPr>
            <a:r>
              <a:rPr kumimoji="0" lang="en-GB" sz="1600" b="0" i="1" u="none" strike="noStrike" cap="none" normalizeH="0" baseline="0" dirty="0" smtClean="0">
                <a:ln>
                  <a:noFill/>
                </a:ln>
                <a:solidFill>
                  <a:schemeClr val="accent1">
                    <a:lumMod val="75000"/>
                  </a:schemeClr>
                </a:solidFill>
                <a:effectLst/>
                <a:ea typeface="Times New Roman" pitchFamily="18" charset="0"/>
                <a:cs typeface="Tahoma" pitchFamily="34" charset="0"/>
              </a:rPr>
              <a:t>what is consumed, </a:t>
            </a:r>
          </a:p>
          <a:p>
            <a:pPr marL="1252538" marR="0" lvl="0" indent="-271463" algn="just" defTabSz="914400" rtl="0" eaLnBrk="1" fontAlgn="base" latinLnBrk="0" hangingPunct="1">
              <a:lnSpc>
                <a:spcPct val="100000"/>
              </a:lnSpc>
              <a:spcBef>
                <a:spcPts val="600"/>
              </a:spcBef>
              <a:spcAft>
                <a:spcPct val="0"/>
              </a:spcAft>
              <a:buClrTx/>
              <a:buSzTx/>
              <a:buFont typeface="Arial" pitchFamily="34" charset="0"/>
              <a:buChar char="•"/>
              <a:tabLst/>
            </a:pPr>
            <a:r>
              <a:rPr kumimoji="0" lang="en-GB" sz="1600" b="0" i="1" u="none" strike="noStrike" cap="none" normalizeH="0" baseline="0" dirty="0" smtClean="0">
                <a:ln>
                  <a:noFill/>
                </a:ln>
                <a:solidFill>
                  <a:schemeClr val="accent1">
                    <a:lumMod val="75000"/>
                  </a:schemeClr>
                </a:solidFill>
                <a:effectLst/>
                <a:ea typeface="Times New Roman" pitchFamily="18" charset="0"/>
                <a:cs typeface="Tahoma" pitchFamily="34" charset="0"/>
              </a:rPr>
              <a:t>by whom and </a:t>
            </a:r>
          </a:p>
          <a:p>
            <a:pPr marL="1252538" marR="0" lvl="0" indent="-271463" algn="just" defTabSz="914400" rtl="0" eaLnBrk="1" fontAlgn="base" latinLnBrk="0" hangingPunct="1">
              <a:lnSpc>
                <a:spcPct val="100000"/>
              </a:lnSpc>
              <a:spcBef>
                <a:spcPts val="600"/>
              </a:spcBef>
              <a:spcAft>
                <a:spcPct val="0"/>
              </a:spcAft>
              <a:buClrTx/>
              <a:buSzTx/>
              <a:buFont typeface="Arial" pitchFamily="34" charset="0"/>
              <a:buChar char="•"/>
              <a:tabLst/>
            </a:pPr>
            <a:r>
              <a:rPr kumimoji="0" lang="en-GB" sz="1600" b="0" i="1" u="none" strike="noStrike" cap="none" normalizeH="0" baseline="0" dirty="0" smtClean="0">
                <a:ln>
                  <a:noFill/>
                </a:ln>
                <a:solidFill>
                  <a:schemeClr val="accent1">
                    <a:lumMod val="75000"/>
                  </a:schemeClr>
                </a:solidFill>
                <a:effectLst/>
                <a:ea typeface="Times New Roman" pitchFamily="18" charset="0"/>
                <a:cs typeface="Tahoma" pitchFamily="34" charset="0"/>
              </a:rPr>
              <a:t>what are the main trends.</a:t>
            </a:r>
            <a:endParaRPr lang="en-GB" sz="1600" i="1" dirty="0" smtClean="0">
              <a:solidFill>
                <a:schemeClr val="accent1">
                  <a:lumMod val="75000"/>
                </a:schemeClr>
              </a:solidFill>
              <a:ea typeface="Times New Roman" pitchFamily="18" charset="0"/>
              <a:cs typeface="Tahoma" pitchFamily="34" charset="0"/>
            </a:endParaRPr>
          </a:p>
          <a:p>
            <a:pPr marL="87313" algn="just" fontAlgn="base">
              <a:spcBef>
                <a:spcPts val="600"/>
              </a:spcBef>
              <a:spcAft>
                <a:spcPct val="0"/>
              </a:spcAft>
            </a:pPr>
            <a:r>
              <a:rPr lang="en-GB" sz="1600" dirty="0" smtClean="0">
                <a:solidFill>
                  <a:srgbClr val="000000"/>
                </a:solidFill>
                <a:ea typeface="Times New Roman" pitchFamily="18" charset="0"/>
                <a:cs typeface="Tahoma" pitchFamily="34" charset="0"/>
              </a:rPr>
              <a:t>A comparative analysis allows to assess the performance of fishery and aquaculture products in the EU market compared with other food products.</a:t>
            </a:r>
            <a:endParaRPr lang="en-GB" sz="1600" dirty="0">
              <a:solidFill>
                <a:srgbClr val="000000"/>
              </a:solidFill>
              <a:ea typeface="Times New Roman" pitchFamily="18" charset="0"/>
              <a:cs typeface="Tahoma" pitchFamily="34" charset="0"/>
            </a:endParaRPr>
          </a:p>
        </p:txBody>
      </p:sp>
      <p:sp>
        <p:nvSpPr>
          <p:cNvPr id="13" name="Rettangolo 12"/>
          <p:cNvSpPr/>
          <p:nvPr/>
        </p:nvSpPr>
        <p:spPr>
          <a:xfrm>
            <a:off x="395536" y="188640"/>
            <a:ext cx="1984967" cy="369332"/>
          </a:xfrm>
          <a:prstGeom prst="rect">
            <a:avLst/>
          </a:prstGeom>
        </p:spPr>
        <p:txBody>
          <a:bodyPr wrap="none">
            <a:spAutoFit/>
          </a:bodyPr>
          <a:lstStyle/>
          <a:p>
            <a:r>
              <a:rPr lang="it-IT" b="1" dirty="0" smtClean="0">
                <a:solidFill>
                  <a:schemeClr val="bg1"/>
                </a:solidFill>
              </a:rPr>
              <a:t>The EU </a:t>
            </a:r>
            <a:r>
              <a:rPr lang="it-IT" b="1" dirty="0" err="1" smtClean="0">
                <a:solidFill>
                  <a:schemeClr val="bg1"/>
                </a:solidFill>
              </a:rPr>
              <a:t>fish</a:t>
            </a:r>
            <a:r>
              <a:rPr lang="it-IT" b="1" dirty="0" smtClean="0">
                <a:solidFill>
                  <a:schemeClr val="bg1"/>
                </a:solidFill>
              </a:rPr>
              <a:t> market</a:t>
            </a:r>
            <a:endParaRPr lang="en-GB" dirty="0"/>
          </a:p>
        </p:txBody>
      </p:sp>
      <p:grpSp>
        <p:nvGrpSpPr>
          <p:cNvPr id="9219" name="Group 36"/>
          <p:cNvGrpSpPr>
            <a:grpSpLocks/>
          </p:cNvGrpSpPr>
          <p:nvPr/>
        </p:nvGrpSpPr>
        <p:grpSpPr bwMode="auto">
          <a:xfrm>
            <a:off x="4716016" y="5542359"/>
            <a:ext cx="4066441" cy="1343025"/>
            <a:chOff x="-12233" y="0"/>
            <a:chExt cx="41918" cy="15983"/>
          </a:xfrm>
        </p:grpSpPr>
        <p:sp>
          <p:nvSpPr>
            <p:cNvPr id="288" name="Tekstfelt 2"/>
            <p:cNvSpPr txBox="1">
              <a:spLocks noChangeArrowheads="1"/>
            </p:cNvSpPr>
            <p:nvPr/>
          </p:nvSpPr>
          <p:spPr bwMode="auto">
            <a:xfrm>
              <a:off x="3573" y="0"/>
              <a:ext cx="26112" cy="159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 name="Tekstfelt 2">
              <a:hlinkClick r:id="rId2"/>
            </p:cNvPr>
            <p:cNvSpPr txBox="1">
              <a:spLocks noChangeArrowheads="1"/>
            </p:cNvSpPr>
            <p:nvPr/>
          </p:nvSpPr>
          <p:spPr bwMode="auto">
            <a:xfrm>
              <a:off x="-12233" y="5149"/>
              <a:ext cx="35475" cy="25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it-IT"/>
              </a:defPPr>
              <a:lvl1pPr marR="0" lvl="0" indent="0" algn="r" fontAlgn="base">
                <a:lnSpc>
                  <a:spcPct val="100000"/>
                </a:lnSpc>
                <a:spcBef>
                  <a:spcPct val="0"/>
                </a:spcBef>
                <a:spcAft>
                  <a:spcPct val="0"/>
                </a:spcAft>
                <a:buClrTx/>
                <a:buSzTx/>
                <a:buFontTx/>
                <a:buNone/>
                <a:tabLst/>
                <a:defRPr kumimoji="0" sz="1400" b="1" i="0" u="none" strike="noStrike" cap="none" normalizeH="0" baseline="0">
                  <a:ln>
                    <a:noFill/>
                  </a:ln>
                  <a:solidFill>
                    <a:schemeClr val="accent1">
                      <a:lumMod val="60000"/>
                      <a:lumOff val="40000"/>
                    </a:schemeClr>
                  </a:solidFill>
                  <a:effectLst/>
                  <a:latin typeface="Calibri" pitchFamily="34" charset="0"/>
                  <a:cs typeface="Arial" pitchFamily="34" charset="0"/>
                </a:defRPr>
              </a:lvl1pPr>
            </a:lstStyle>
            <a:p>
              <a:r>
                <a:rPr lang="en-GB" u="sng" dirty="0">
                  <a:solidFill>
                    <a:srgbClr val="0070C0"/>
                  </a:solidFill>
                  <a:hlinkClick r:id="rId2"/>
                </a:rPr>
                <a:t>www.eumofa.eu</a:t>
              </a:r>
              <a:endParaRPr lang="en-US" u="sng" dirty="0">
                <a:solidFill>
                  <a:srgbClr val="0070C0"/>
                </a:solidFill>
              </a:endParaRPr>
            </a:p>
          </p:txBody>
        </p:sp>
      </p:grpSp>
      <p:sp>
        <p:nvSpPr>
          <p:cNvPr id="20" name="Rettangolo 19"/>
          <p:cNvSpPr/>
          <p:nvPr/>
        </p:nvSpPr>
        <p:spPr>
          <a:xfrm>
            <a:off x="179512" y="5661248"/>
            <a:ext cx="4788024" cy="738664"/>
          </a:xfrm>
          <a:prstGeom prst="rect">
            <a:avLst/>
          </a:prstGeom>
        </p:spPr>
        <p:txBody>
          <a:bodyPr wrap="square">
            <a:spAutoFit/>
          </a:bodyPr>
          <a:lstStyle/>
          <a:p>
            <a:pPr lvl="0" algn="just" eaLnBrk="0" fontAlgn="base" hangingPunct="0">
              <a:spcBef>
                <a:spcPts val="600"/>
              </a:spcBef>
              <a:spcAft>
                <a:spcPct val="0"/>
              </a:spcAft>
            </a:pPr>
            <a:r>
              <a:rPr lang="en-GB" sz="1400" i="1" dirty="0" smtClean="0">
                <a:ea typeface="Times New Roman" pitchFamily="18" charset="0"/>
                <a:cs typeface="Times New Roman" pitchFamily="18" charset="0"/>
              </a:rPr>
              <a:t>More detailed and complementary data are available in the EUMOFA database: by species, place of sale, Member State, partner country. Data are updated daily.</a:t>
            </a:r>
            <a:r>
              <a:rPr lang="en-GB" sz="1400" i="1" dirty="0" smtClean="0">
                <a:cs typeface="Arial" pitchFamily="34" charset="0"/>
              </a:rPr>
              <a:t> </a:t>
            </a:r>
          </a:p>
        </p:txBody>
      </p:sp>
      <p:pic>
        <p:nvPicPr>
          <p:cNvPr id="2" name="Immagin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8" y="5748388"/>
            <a:ext cx="657317" cy="704948"/>
          </a:xfrm>
          <a:prstGeom prst="rect">
            <a:avLst/>
          </a:prstGeom>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20</a:t>
            </a:fld>
            <a:endParaRPr lang="it-IT" dirty="0"/>
          </a:p>
        </p:txBody>
      </p:sp>
      <p:sp>
        <p:nvSpPr>
          <p:cNvPr id="7" name="Rettangolo 6"/>
          <p:cNvSpPr/>
          <p:nvPr/>
        </p:nvSpPr>
        <p:spPr>
          <a:xfrm>
            <a:off x="5374581" y="188640"/>
            <a:ext cx="2725811" cy="400110"/>
          </a:xfrm>
          <a:prstGeom prst="rect">
            <a:avLst/>
          </a:prstGeom>
        </p:spPr>
        <p:txBody>
          <a:bodyPr wrap="none">
            <a:spAutoFit/>
          </a:bodyPr>
          <a:lstStyle/>
          <a:p>
            <a:r>
              <a:rPr lang="en-GB" sz="2000" b="1" dirty="0" smtClean="0">
                <a:solidFill>
                  <a:schemeClr val="bg1"/>
                </a:solidFill>
              </a:rPr>
              <a:t>Aquaculture production</a:t>
            </a:r>
            <a:endParaRPr lang="it-IT" sz="2000" b="1" dirty="0">
              <a:solidFill>
                <a:schemeClr val="bg1"/>
              </a:solidFill>
            </a:endParaRPr>
          </a:p>
        </p:txBody>
      </p:sp>
      <p:sp>
        <p:nvSpPr>
          <p:cNvPr id="12" name="CasellaDiTesto 11"/>
          <p:cNvSpPr txBox="1"/>
          <p:nvPr/>
        </p:nvSpPr>
        <p:spPr>
          <a:xfrm>
            <a:off x="1979712" y="1115452"/>
            <a:ext cx="532859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800" b="1" dirty="0" smtClean="0">
                <a:solidFill>
                  <a:srgbClr val="FF0000"/>
                </a:solidFill>
                <a:latin typeface="Calibri"/>
              </a:rPr>
              <a:t>Total </a:t>
            </a:r>
            <a:r>
              <a:rPr lang="it-IT" sz="1800" b="1" dirty="0" err="1" smtClean="0">
                <a:solidFill>
                  <a:srgbClr val="FF0000"/>
                </a:solidFill>
                <a:latin typeface="Calibri"/>
              </a:rPr>
              <a:t>aquaculture</a:t>
            </a:r>
            <a:r>
              <a:rPr lang="it-IT" sz="1800" b="1" dirty="0" smtClean="0">
                <a:solidFill>
                  <a:srgbClr val="FF0000"/>
                </a:solidFill>
                <a:latin typeface="Calibri"/>
              </a:rPr>
              <a:t> production in the EU</a:t>
            </a:r>
            <a:endParaRPr lang="it-IT" sz="1800" b="1" dirty="0">
              <a:solidFill>
                <a:srgbClr val="FF0000"/>
              </a:solidFill>
              <a:latin typeface="Calibri"/>
            </a:endParaRPr>
          </a:p>
        </p:txBody>
      </p:sp>
      <p:sp>
        <p:nvSpPr>
          <p:cNvPr id="9" name="CasellaDiTesto 8"/>
          <p:cNvSpPr txBox="1"/>
          <p:nvPr/>
        </p:nvSpPr>
        <p:spPr>
          <a:xfrm>
            <a:off x="179512" y="4797152"/>
            <a:ext cx="8856984" cy="1754326"/>
          </a:xfrm>
          <a:prstGeom prst="rect">
            <a:avLst/>
          </a:prstGeom>
          <a:noFill/>
        </p:spPr>
        <p:txBody>
          <a:bodyPr wrap="square" rtlCol="0">
            <a:spAutoFit/>
          </a:bodyPr>
          <a:lstStyle/>
          <a:p>
            <a:r>
              <a:rPr lang="en-GB" dirty="0"/>
              <a:t>In </a:t>
            </a:r>
            <a:r>
              <a:rPr lang="en-GB" dirty="0" smtClean="0"/>
              <a:t>2016, </a:t>
            </a:r>
            <a:r>
              <a:rPr lang="en-GB" dirty="0"/>
              <a:t>fish products farmed in the EU  reached the highest values ever registered. The total value of </a:t>
            </a:r>
            <a:r>
              <a:rPr lang="en-GB" b="1" dirty="0"/>
              <a:t>EUR </a:t>
            </a:r>
            <a:r>
              <a:rPr lang="en-GB" b="1" dirty="0" smtClean="0"/>
              <a:t>4,25 </a:t>
            </a:r>
            <a:r>
              <a:rPr lang="en-GB" b="1" dirty="0" err="1" smtClean="0"/>
              <a:t>bln</a:t>
            </a:r>
            <a:r>
              <a:rPr lang="en-GB" b="1" dirty="0" smtClean="0"/>
              <a:t> </a:t>
            </a:r>
            <a:r>
              <a:rPr lang="en-GB" dirty="0" smtClean="0"/>
              <a:t>representing a 4% increase</a:t>
            </a:r>
            <a:r>
              <a:rPr lang="en-GB" b="1" dirty="0" smtClean="0"/>
              <a:t> </a:t>
            </a:r>
            <a:r>
              <a:rPr lang="en-GB" smtClean="0"/>
              <a:t>from </a:t>
            </a:r>
            <a:r>
              <a:rPr lang="en-GB" smtClean="0"/>
              <a:t>2015.</a:t>
            </a:r>
            <a:endParaRPr lang="en-GB" dirty="0" smtClean="0"/>
          </a:p>
          <a:p>
            <a:endParaRPr lang="en-GB" dirty="0" smtClean="0"/>
          </a:p>
          <a:p>
            <a:r>
              <a:rPr lang="en-GB" dirty="0" smtClean="0"/>
              <a:t>Volumes </a:t>
            </a:r>
            <a:r>
              <a:rPr lang="en-GB" dirty="0"/>
              <a:t>also reached an all-time peak, totalling </a:t>
            </a:r>
            <a:r>
              <a:rPr lang="en-GB" b="1" dirty="0" smtClean="0"/>
              <a:t>1,29 </a:t>
            </a:r>
            <a:r>
              <a:rPr lang="en-GB" b="1" dirty="0" err="1" smtClean="0"/>
              <a:t>mln</a:t>
            </a:r>
            <a:r>
              <a:rPr lang="en-GB" b="1" dirty="0" smtClean="0"/>
              <a:t> tonnes (+2%)</a:t>
            </a:r>
            <a:r>
              <a:rPr lang="en-GB" dirty="0" smtClean="0"/>
              <a:t>.</a:t>
            </a:r>
          </a:p>
          <a:p>
            <a:endParaRPr lang="en-GB" dirty="0" smtClean="0"/>
          </a:p>
          <a:p>
            <a:r>
              <a:rPr lang="en-GB" dirty="0"/>
              <a:t>The </a:t>
            </a:r>
            <a:r>
              <a:rPr lang="en-GB" b="1" dirty="0"/>
              <a:t>three main countries are Spain, </a:t>
            </a:r>
            <a:r>
              <a:rPr lang="en-GB" b="1" dirty="0" smtClean="0"/>
              <a:t>UK and France.</a:t>
            </a:r>
            <a:endParaRPr lang="en-GB" dirty="0"/>
          </a:p>
        </p:txBody>
      </p:sp>
      <p:grpSp>
        <p:nvGrpSpPr>
          <p:cNvPr id="20" name="Gruppo 19"/>
          <p:cNvGrpSpPr/>
          <p:nvPr/>
        </p:nvGrpSpPr>
        <p:grpSpPr>
          <a:xfrm>
            <a:off x="8100464" y="44624"/>
            <a:ext cx="648000" cy="648000"/>
            <a:chOff x="0" y="0"/>
            <a:chExt cx="790575" cy="790575"/>
          </a:xfrm>
        </p:grpSpPr>
        <p:sp>
          <p:nvSpPr>
            <p:cNvPr id="21" name="Ovale 20"/>
            <p:cNvSpPr/>
            <p:nvPr/>
          </p:nvSpPr>
          <p:spPr>
            <a:xfrm flipH="1">
              <a:off x="0" y="0"/>
              <a:ext cx="790575"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pic>
          <p:nvPicPr>
            <p:cNvPr id="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146651" flipH="1">
              <a:off x="322415" y="438783"/>
              <a:ext cx="360000" cy="272463"/>
            </a:xfrm>
            <a:prstGeom prst="rect">
              <a:avLst/>
            </a:prstGeom>
            <a:noFill/>
          </p:spPr>
        </p:pic>
        <p:pic>
          <p:nvPicPr>
            <p:cNvPr id="23" name="Picture 23"/>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2765356">
              <a:off x="61239" y="118588"/>
              <a:ext cx="369436" cy="281022"/>
            </a:xfrm>
            <a:prstGeom prst="rect">
              <a:avLst/>
            </a:prstGeom>
            <a:noFill/>
          </p:spPr>
        </p:pic>
        <p:sp>
          <p:nvSpPr>
            <p:cNvPr id="24" name="Ovale 23"/>
            <p:cNvSpPr/>
            <p:nvPr/>
          </p:nvSpPr>
          <p:spPr>
            <a:xfrm>
              <a:off x="285750" y="35242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25" name="Ovale 24"/>
            <p:cNvSpPr/>
            <p:nvPr/>
          </p:nvSpPr>
          <p:spPr>
            <a:xfrm>
              <a:off x="457200" y="37147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26" name="Ovale 25"/>
            <p:cNvSpPr/>
            <p:nvPr/>
          </p:nvSpPr>
          <p:spPr>
            <a:xfrm>
              <a:off x="266700" y="48577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27" name="Ovale 26"/>
            <p:cNvSpPr/>
            <p:nvPr/>
          </p:nvSpPr>
          <p:spPr>
            <a:xfrm>
              <a:off x="342900" y="400050"/>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28" name="Ovale 27"/>
            <p:cNvSpPr/>
            <p:nvPr/>
          </p:nvSpPr>
          <p:spPr>
            <a:xfrm>
              <a:off x="285750" y="266700"/>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pic>
        <p:nvPicPr>
          <p:cNvPr id="16" name="Immagine 503"/>
          <p:cNvPicPr/>
          <p:nvPr/>
        </p:nvPicPr>
        <p:blipFill rotWithShape="1">
          <a:blip r:embed="rId4" cstate="print">
            <a:extLst>
              <a:ext uri="{28A0092B-C50C-407E-A947-70E740481C1C}">
                <a14:useLocalDpi xmlns:a14="http://schemas.microsoft.com/office/drawing/2010/main"/>
              </a:ext>
            </a:extLst>
          </a:blip>
          <a:srcRect l="1839" t="2147" r="6803" b="3377"/>
          <a:stretch/>
        </p:blipFill>
        <p:spPr bwMode="auto">
          <a:xfrm>
            <a:off x="1815434" y="1530658"/>
            <a:ext cx="5924917" cy="30504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21</a:t>
            </a:fld>
            <a:endParaRPr lang="it-IT" dirty="0"/>
          </a:p>
        </p:txBody>
      </p:sp>
      <p:sp>
        <p:nvSpPr>
          <p:cNvPr id="7" name="Rettangolo 6"/>
          <p:cNvSpPr/>
          <p:nvPr/>
        </p:nvSpPr>
        <p:spPr>
          <a:xfrm>
            <a:off x="5374581" y="188640"/>
            <a:ext cx="2725811" cy="400110"/>
          </a:xfrm>
          <a:prstGeom prst="rect">
            <a:avLst/>
          </a:prstGeom>
        </p:spPr>
        <p:txBody>
          <a:bodyPr wrap="none">
            <a:spAutoFit/>
          </a:bodyPr>
          <a:lstStyle/>
          <a:p>
            <a:r>
              <a:rPr lang="en-GB" sz="2000" b="1" dirty="0" smtClean="0">
                <a:solidFill>
                  <a:schemeClr val="bg1"/>
                </a:solidFill>
              </a:rPr>
              <a:t>Aquaculture production</a:t>
            </a:r>
            <a:endParaRPr lang="it-IT" sz="2000" b="1" dirty="0">
              <a:solidFill>
                <a:schemeClr val="bg1"/>
              </a:solidFill>
            </a:endParaRPr>
          </a:p>
        </p:txBody>
      </p:sp>
      <p:sp>
        <p:nvSpPr>
          <p:cNvPr id="12" name="CasellaDiTesto 11"/>
          <p:cNvSpPr txBox="1"/>
          <p:nvPr/>
        </p:nvSpPr>
        <p:spPr>
          <a:xfrm>
            <a:off x="1547664" y="972017"/>
            <a:ext cx="6134375"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a:solidFill>
                  <a:srgbClr val="FF0000"/>
                </a:solidFill>
              </a:rPr>
              <a:t>Composition of farmed species in the EU</a:t>
            </a:r>
          </a:p>
          <a:p>
            <a:pPr algn="ctr"/>
            <a:r>
              <a:rPr lang="en-GB" sz="1400" dirty="0" smtClean="0"/>
              <a:t>(in value)</a:t>
            </a:r>
            <a:endParaRPr lang="en-GB" sz="1400" dirty="0"/>
          </a:p>
        </p:txBody>
      </p:sp>
      <p:sp>
        <p:nvSpPr>
          <p:cNvPr id="9" name="CasellaDiTesto 8"/>
          <p:cNvSpPr txBox="1"/>
          <p:nvPr/>
        </p:nvSpPr>
        <p:spPr>
          <a:xfrm>
            <a:off x="179512" y="5445224"/>
            <a:ext cx="8856984" cy="1200329"/>
          </a:xfrm>
          <a:prstGeom prst="rect">
            <a:avLst/>
          </a:prstGeom>
          <a:noFill/>
        </p:spPr>
        <p:txBody>
          <a:bodyPr wrap="square" rtlCol="0">
            <a:spAutoFit/>
          </a:bodyPr>
          <a:lstStyle/>
          <a:p>
            <a:r>
              <a:rPr lang="en-GB" dirty="0"/>
              <a:t>Around </a:t>
            </a:r>
            <a:r>
              <a:rPr lang="en-GB" b="1" dirty="0"/>
              <a:t>95% </a:t>
            </a:r>
            <a:r>
              <a:rPr lang="en-GB" dirty="0"/>
              <a:t>of total EU aquaculture production is represented by </a:t>
            </a:r>
            <a:r>
              <a:rPr lang="en-GB" b="1" dirty="0"/>
              <a:t>10 species</a:t>
            </a:r>
            <a:r>
              <a:rPr lang="en-GB" dirty="0" smtClean="0"/>
              <a:t>. Compared to 2007, </a:t>
            </a:r>
            <a:r>
              <a:rPr lang="en-GB" dirty="0"/>
              <a:t>the most significant changes recorded </a:t>
            </a:r>
            <a:r>
              <a:rPr lang="en-GB" dirty="0" smtClean="0"/>
              <a:t>in </a:t>
            </a:r>
            <a:r>
              <a:rPr lang="en-GB" dirty="0"/>
              <a:t>value </a:t>
            </a:r>
            <a:r>
              <a:rPr lang="en-GB" dirty="0" smtClean="0"/>
              <a:t>terms.</a:t>
            </a:r>
            <a:r>
              <a:rPr lang="en-US" dirty="0"/>
              <a:t> </a:t>
            </a:r>
            <a:r>
              <a:rPr lang="en-US" dirty="0" smtClean="0"/>
              <a:t>Volumes are pretty comparable.  The </a:t>
            </a:r>
            <a:r>
              <a:rPr lang="en-US" dirty="0"/>
              <a:t>increased production of salmon and European seabass offset the declining trend registered for oyster, clam, trout and mussels.</a:t>
            </a:r>
            <a:endParaRPr lang="en-GB" dirty="0"/>
          </a:p>
        </p:txBody>
      </p:sp>
      <p:grpSp>
        <p:nvGrpSpPr>
          <p:cNvPr id="20" name="Gruppo 19"/>
          <p:cNvGrpSpPr/>
          <p:nvPr/>
        </p:nvGrpSpPr>
        <p:grpSpPr>
          <a:xfrm>
            <a:off x="8100464" y="44624"/>
            <a:ext cx="648000" cy="648000"/>
            <a:chOff x="0" y="0"/>
            <a:chExt cx="790575" cy="790575"/>
          </a:xfrm>
        </p:grpSpPr>
        <p:sp>
          <p:nvSpPr>
            <p:cNvPr id="21" name="Ovale 20"/>
            <p:cNvSpPr/>
            <p:nvPr/>
          </p:nvSpPr>
          <p:spPr>
            <a:xfrm flipH="1">
              <a:off x="0" y="0"/>
              <a:ext cx="790575"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pic>
          <p:nvPicPr>
            <p:cNvPr id="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146651" flipH="1">
              <a:off x="322415" y="438783"/>
              <a:ext cx="360000" cy="272463"/>
            </a:xfrm>
            <a:prstGeom prst="rect">
              <a:avLst/>
            </a:prstGeom>
            <a:noFill/>
          </p:spPr>
        </p:pic>
        <p:pic>
          <p:nvPicPr>
            <p:cNvPr id="23" name="Picture 23"/>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2765356">
              <a:off x="61239" y="118588"/>
              <a:ext cx="369436" cy="281022"/>
            </a:xfrm>
            <a:prstGeom prst="rect">
              <a:avLst/>
            </a:prstGeom>
            <a:noFill/>
          </p:spPr>
        </p:pic>
        <p:sp>
          <p:nvSpPr>
            <p:cNvPr id="24" name="Ovale 23"/>
            <p:cNvSpPr/>
            <p:nvPr/>
          </p:nvSpPr>
          <p:spPr>
            <a:xfrm>
              <a:off x="285750" y="35242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25" name="Ovale 24"/>
            <p:cNvSpPr/>
            <p:nvPr/>
          </p:nvSpPr>
          <p:spPr>
            <a:xfrm>
              <a:off x="457200" y="37147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26" name="Ovale 25"/>
            <p:cNvSpPr/>
            <p:nvPr/>
          </p:nvSpPr>
          <p:spPr>
            <a:xfrm>
              <a:off x="266700" y="485775"/>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27" name="Ovale 26"/>
            <p:cNvSpPr/>
            <p:nvPr/>
          </p:nvSpPr>
          <p:spPr>
            <a:xfrm>
              <a:off x="342900" y="400050"/>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sp>
          <p:nvSpPr>
            <p:cNvPr id="28" name="Ovale 27"/>
            <p:cNvSpPr/>
            <p:nvPr/>
          </p:nvSpPr>
          <p:spPr>
            <a:xfrm>
              <a:off x="285750" y="266700"/>
              <a:ext cx="36000" cy="3600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pic>
        <p:nvPicPr>
          <p:cNvPr id="16" name="Immagine 506"/>
          <p:cNvPicPr/>
          <p:nvPr/>
        </p:nvPicPr>
        <p:blipFill rotWithShape="1">
          <a:blip r:embed="rId4" cstate="print">
            <a:extLst>
              <a:ext uri="{28A0092B-C50C-407E-A947-70E740481C1C}">
                <a14:useLocalDpi xmlns:a14="http://schemas.microsoft.com/office/drawing/2010/main"/>
              </a:ext>
            </a:extLst>
          </a:blip>
          <a:srcRect l="10338" t="1994" r="3260" b="3422"/>
          <a:stretch/>
        </p:blipFill>
        <p:spPr bwMode="auto">
          <a:xfrm>
            <a:off x="683568" y="1556792"/>
            <a:ext cx="7806474" cy="37456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3222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22</a:t>
            </a:fld>
            <a:endParaRPr lang="it-IT" dirty="0"/>
          </a:p>
        </p:txBody>
      </p:sp>
      <p:sp>
        <p:nvSpPr>
          <p:cNvPr id="7" name="Rettangolo 6"/>
          <p:cNvSpPr/>
          <p:nvPr/>
        </p:nvSpPr>
        <p:spPr>
          <a:xfrm>
            <a:off x="6122793" y="220578"/>
            <a:ext cx="1617559" cy="400110"/>
          </a:xfrm>
          <a:prstGeom prst="rect">
            <a:avLst/>
          </a:prstGeom>
        </p:spPr>
        <p:txBody>
          <a:bodyPr wrap="none">
            <a:spAutoFit/>
          </a:bodyPr>
          <a:lstStyle/>
          <a:p>
            <a:r>
              <a:rPr lang="en-GB" sz="2000" b="1" dirty="0" smtClean="0">
                <a:solidFill>
                  <a:schemeClr val="bg1"/>
                </a:solidFill>
              </a:rPr>
              <a:t>Final remarks</a:t>
            </a:r>
            <a:endParaRPr lang="it-IT" sz="2000" b="1" dirty="0">
              <a:solidFill>
                <a:schemeClr val="bg1"/>
              </a:solidFill>
            </a:endParaRPr>
          </a:p>
        </p:txBody>
      </p:sp>
      <p:sp>
        <p:nvSpPr>
          <p:cNvPr id="9" name="CasellaDiTesto 8"/>
          <p:cNvSpPr txBox="1"/>
          <p:nvPr/>
        </p:nvSpPr>
        <p:spPr>
          <a:xfrm>
            <a:off x="-35496" y="1340768"/>
            <a:ext cx="9144000" cy="4170372"/>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ü"/>
              <a:tabLst>
                <a:tab pos="358775" algn="l"/>
              </a:tabLst>
            </a:pPr>
            <a:r>
              <a:rPr lang="en-US" sz="1500" dirty="0"/>
              <a:t>Slight increase in consumption of seafood in the EU and contraction of </a:t>
            </a:r>
            <a:r>
              <a:rPr lang="en-US" sz="1500" dirty="0" smtClean="0"/>
              <a:t>self-sufficiency</a:t>
            </a:r>
          </a:p>
          <a:p>
            <a:pPr marL="285750" indent="-285750" algn="just">
              <a:spcBef>
                <a:spcPts val="1200"/>
              </a:spcBef>
              <a:buFont typeface="Wingdings" panose="05000000000000000000" pitchFamily="2" charset="2"/>
              <a:buChar char="ü"/>
              <a:tabLst>
                <a:tab pos="358775" algn="l"/>
              </a:tabLst>
            </a:pPr>
            <a:r>
              <a:rPr lang="en-US" sz="1500" dirty="0" smtClean="0"/>
              <a:t>Importance </a:t>
            </a:r>
            <a:r>
              <a:rPr lang="en-US" sz="1500" dirty="0"/>
              <a:t>of wild seafood </a:t>
            </a:r>
            <a:r>
              <a:rPr lang="en-US" sz="1500" dirty="0" smtClean="0"/>
              <a:t>supply</a:t>
            </a:r>
          </a:p>
          <a:p>
            <a:pPr marL="285750" indent="-285750" algn="just">
              <a:spcBef>
                <a:spcPts val="1200"/>
              </a:spcBef>
              <a:buFont typeface="Wingdings" panose="05000000000000000000" pitchFamily="2" charset="2"/>
              <a:buChar char="ü"/>
              <a:tabLst>
                <a:tab pos="358775" algn="l"/>
              </a:tabLst>
            </a:pPr>
            <a:r>
              <a:rPr lang="en-US" sz="1500" dirty="0"/>
              <a:t>Higher prices and increasing expenditure of the EU households for purchasing </a:t>
            </a:r>
            <a:r>
              <a:rPr lang="en-US" sz="1500" dirty="0" smtClean="0"/>
              <a:t>fish</a:t>
            </a:r>
          </a:p>
          <a:p>
            <a:pPr marL="285750" indent="-285750" algn="just">
              <a:spcBef>
                <a:spcPts val="1200"/>
              </a:spcBef>
              <a:buFont typeface="Wingdings" panose="05000000000000000000" pitchFamily="2" charset="2"/>
              <a:buChar char="ü"/>
              <a:tabLst>
                <a:tab pos="358775" algn="l"/>
              </a:tabLst>
            </a:pPr>
            <a:r>
              <a:rPr lang="en-US" sz="1500" dirty="0"/>
              <a:t>Expenditure for fish compared with </a:t>
            </a:r>
            <a:r>
              <a:rPr lang="en-US" sz="1500" dirty="0" smtClean="0"/>
              <a:t>meat</a:t>
            </a:r>
          </a:p>
          <a:p>
            <a:pPr marL="285750" indent="-285750" algn="just">
              <a:spcBef>
                <a:spcPts val="1200"/>
              </a:spcBef>
              <a:buFont typeface="Wingdings" panose="05000000000000000000" pitchFamily="2" charset="2"/>
              <a:buChar char="ü"/>
              <a:tabLst>
                <a:tab pos="358775" algn="l"/>
              </a:tabLst>
            </a:pPr>
            <a:r>
              <a:rPr lang="en-US" sz="1500" dirty="0"/>
              <a:t>Pivotal role of the EU in the global fish and seafood </a:t>
            </a:r>
            <a:r>
              <a:rPr lang="en-US" sz="1500" dirty="0" smtClean="0"/>
              <a:t>trade</a:t>
            </a:r>
          </a:p>
          <a:p>
            <a:pPr marL="285750" indent="-285750" algn="just">
              <a:spcBef>
                <a:spcPts val="1200"/>
              </a:spcBef>
              <a:buFont typeface="Wingdings" panose="05000000000000000000" pitchFamily="2" charset="2"/>
              <a:buChar char="ü"/>
              <a:tabLst>
                <a:tab pos="358775" algn="l"/>
              </a:tabLst>
            </a:pPr>
            <a:r>
              <a:rPr lang="en-US" sz="1500" dirty="0"/>
              <a:t>Increasing value of landings and aquaculture production in the EU </a:t>
            </a:r>
            <a:endParaRPr lang="en-US" sz="1500" dirty="0" smtClean="0"/>
          </a:p>
          <a:p>
            <a:pPr marL="285750" indent="-285750" algn="just">
              <a:spcBef>
                <a:spcPts val="1200"/>
              </a:spcBef>
              <a:buFont typeface="Wingdings" panose="05000000000000000000" pitchFamily="2" charset="2"/>
              <a:buChar char="ü"/>
              <a:tabLst>
                <a:tab pos="358775" algn="l"/>
              </a:tabLst>
            </a:pPr>
            <a:r>
              <a:rPr lang="en-US" sz="1500" dirty="0"/>
              <a:t>Macroeconomic </a:t>
            </a:r>
            <a:r>
              <a:rPr lang="en-US" sz="1500" dirty="0" smtClean="0"/>
              <a:t>trends: inter alia evolution of marine fuel prices</a:t>
            </a:r>
          </a:p>
          <a:p>
            <a:pPr marL="285750" indent="-285750" algn="just">
              <a:spcBef>
                <a:spcPts val="1200"/>
              </a:spcBef>
              <a:buFont typeface="Wingdings" panose="05000000000000000000" pitchFamily="2" charset="2"/>
              <a:buChar char="ü"/>
              <a:tabLst>
                <a:tab pos="358775" algn="l"/>
              </a:tabLst>
            </a:pPr>
            <a:endParaRPr lang="en-US" sz="1500" dirty="0" smtClean="0"/>
          </a:p>
          <a:p>
            <a:pPr marL="285750" indent="-285750" algn="just">
              <a:spcBef>
                <a:spcPts val="1200"/>
              </a:spcBef>
              <a:buFont typeface="Wingdings" panose="05000000000000000000" pitchFamily="2" charset="2"/>
              <a:buChar char="ü"/>
              <a:tabLst>
                <a:tab pos="358775" algn="l"/>
              </a:tabLst>
            </a:pPr>
            <a:endParaRPr lang="en-US" sz="1500" dirty="0" smtClean="0"/>
          </a:p>
          <a:p>
            <a:pPr marL="285750" indent="-285750" algn="just">
              <a:spcBef>
                <a:spcPts val="1200"/>
              </a:spcBef>
              <a:buFont typeface="Wingdings" panose="05000000000000000000" pitchFamily="2" charset="2"/>
              <a:buChar char="ü"/>
              <a:tabLst>
                <a:tab pos="358775" algn="l"/>
              </a:tabLst>
            </a:pPr>
            <a:r>
              <a:rPr lang="en-US" sz="1500" dirty="0" smtClean="0"/>
              <a:t>An obligation</a:t>
            </a:r>
          </a:p>
          <a:p>
            <a:pPr marL="285750" indent="-285750" algn="just">
              <a:spcBef>
                <a:spcPts val="1200"/>
              </a:spcBef>
              <a:buFont typeface="Wingdings" panose="05000000000000000000" pitchFamily="2" charset="2"/>
              <a:buChar char="ü"/>
              <a:tabLst>
                <a:tab pos="358775" algn="l"/>
              </a:tabLst>
            </a:pPr>
            <a:r>
              <a:rPr lang="en-US" sz="1500" dirty="0" smtClean="0"/>
              <a:t>But more importantly a cooperation to our mutual benefit</a:t>
            </a:r>
            <a:endParaRPr lang="en-US" sz="1500" dirty="0"/>
          </a:p>
        </p:txBody>
      </p:sp>
      <p:sp>
        <p:nvSpPr>
          <p:cNvPr id="8" name="Rettangolo 7"/>
          <p:cNvSpPr/>
          <p:nvPr/>
        </p:nvSpPr>
        <p:spPr>
          <a:xfrm>
            <a:off x="323528" y="836712"/>
            <a:ext cx="4139952" cy="400110"/>
          </a:xfrm>
          <a:prstGeom prst="rect">
            <a:avLst/>
          </a:prstGeom>
        </p:spPr>
        <p:txBody>
          <a:bodyPr wrap="square">
            <a:spAutoFit/>
          </a:bodyPr>
          <a:lstStyle/>
          <a:p>
            <a:r>
              <a:rPr lang="en-GB" sz="2000" b="1" dirty="0" smtClean="0">
                <a:solidFill>
                  <a:srgbClr val="FF0000"/>
                </a:solidFill>
              </a:rPr>
              <a:t>In this report …</a:t>
            </a:r>
            <a:endParaRPr lang="it-IT" sz="2000" b="1" dirty="0">
              <a:solidFill>
                <a:srgbClr val="FF0000"/>
              </a:solidFill>
            </a:endParaRPr>
          </a:p>
        </p:txBody>
      </p:sp>
      <p:sp>
        <p:nvSpPr>
          <p:cNvPr id="6" name="Rettangolo 7"/>
          <p:cNvSpPr/>
          <p:nvPr/>
        </p:nvSpPr>
        <p:spPr>
          <a:xfrm>
            <a:off x="288032" y="4149080"/>
            <a:ext cx="4139952" cy="400110"/>
          </a:xfrm>
          <a:prstGeom prst="rect">
            <a:avLst/>
          </a:prstGeom>
        </p:spPr>
        <p:txBody>
          <a:bodyPr wrap="square">
            <a:spAutoFit/>
          </a:bodyPr>
          <a:lstStyle/>
          <a:p>
            <a:r>
              <a:rPr lang="en-GB" sz="2000" b="1" dirty="0" smtClean="0">
                <a:solidFill>
                  <a:srgbClr val="FF0000"/>
                </a:solidFill>
              </a:rPr>
              <a:t>Importance of contributions from MS</a:t>
            </a:r>
            <a:endParaRPr lang="it-IT" sz="2000" b="1" dirty="0">
              <a:solidFill>
                <a:srgbClr val="FF0000"/>
              </a:solidFill>
            </a:endParaRPr>
          </a:p>
        </p:txBody>
      </p:sp>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23</a:t>
            </a:fld>
            <a:endParaRPr lang="it-IT" dirty="0"/>
          </a:p>
        </p:txBody>
      </p:sp>
      <p:sp>
        <p:nvSpPr>
          <p:cNvPr id="11" name="CasellaDiTesto 8"/>
          <p:cNvSpPr txBox="1"/>
          <p:nvPr/>
        </p:nvSpPr>
        <p:spPr>
          <a:xfrm>
            <a:off x="287016" y="2564904"/>
            <a:ext cx="8856984" cy="1569660"/>
          </a:xfrm>
          <a:prstGeom prst="rect">
            <a:avLst/>
          </a:prstGeom>
          <a:noFill/>
        </p:spPr>
        <p:txBody>
          <a:bodyPr wrap="square" rtlCol="0">
            <a:spAutoFit/>
          </a:bodyPr>
          <a:lstStyle/>
          <a:p>
            <a:pPr algn="ctr"/>
            <a:r>
              <a:rPr lang="en-GB" sz="4800" b="1" dirty="0" smtClean="0">
                <a:solidFill>
                  <a:srgbClr val="7030A0"/>
                </a:solidFill>
              </a:rPr>
              <a:t>THANK YOU FOR YOUR ATTENTION</a:t>
            </a:r>
            <a:endParaRPr lang="en-GB" sz="4800" b="1" dirty="0">
              <a:solidFill>
                <a:srgbClr val="7030A0"/>
              </a:solidFill>
            </a:endParaRPr>
          </a:p>
        </p:txBody>
      </p:sp>
      <p:sp>
        <p:nvSpPr>
          <p:cNvPr id="12" name="CasellaDiTesto 66"/>
          <p:cNvSpPr txBox="1"/>
          <p:nvPr/>
        </p:nvSpPr>
        <p:spPr>
          <a:xfrm>
            <a:off x="3635896" y="5770679"/>
            <a:ext cx="5192531" cy="369332"/>
          </a:xfrm>
          <a:prstGeom prst="rect">
            <a:avLst/>
          </a:prstGeom>
          <a:noFill/>
        </p:spPr>
        <p:txBody>
          <a:bodyPr wrap="square" rtlCol="0">
            <a:spAutoFit/>
          </a:bodyPr>
          <a:lstStyle/>
          <a:p>
            <a:pPr algn="ctr"/>
            <a:r>
              <a:rPr lang="it-IT" i="1" dirty="0">
                <a:solidFill>
                  <a:schemeClr val="tx2"/>
                </a:solidFill>
              </a:rPr>
              <a:t>http://www.eumofa.eu/the-eu-fish-market</a:t>
            </a:r>
            <a:endParaRPr lang="en-GB" i="1" dirty="0">
              <a:solidFill>
                <a:schemeClr val="tx2"/>
              </a:solidFill>
            </a:endParaRPr>
          </a:p>
        </p:txBody>
      </p:sp>
    </p:spTree>
    <p:extLst>
      <p:ext uri="{BB962C8B-B14F-4D97-AF65-F5344CB8AC3E}">
        <p14:creationId xmlns:p14="http://schemas.microsoft.com/office/powerpoint/2010/main" val="4091127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3</a:t>
            </a:fld>
            <a:endParaRPr lang="it-IT" dirty="0"/>
          </a:p>
        </p:txBody>
      </p:sp>
      <p:sp>
        <p:nvSpPr>
          <p:cNvPr id="3" name="CasellaDiTesto 2"/>
          <p:cNvSpPr txBox="1"/>
          <p:nvPr/>
        </p:nvSpPr>
        <p:spPr>
          <a:xfrm>
            <a:off x="1835696" y="972017"/>
            <a:ext cx="5328592" cy="584775"/>
          </a:xfrm>
          <a:prstGeom prst="rect">
            <a:avLst/>
          </a:prstGeom>
          <a:noFill/>
        </p:spPr>
        <p:txBody>
          <a:bodyPr wrap="square" rtlCol="0">
            <a:spAutoFit/>
          </a:bodyPr>
          <a:lstStyle/>
          <a:p>
            <a:pPr algn="ctr"/>
            <a:r>
              <a:rPr lang="it-IT" b="1" dirty="0" smtClean="0">
                <a:solidFill>
                  <a:srgbClr val="FF0000"/>
                </a:solidFill>
                <a:latin typeface="+mn-lt"/>
              </a:rPr>
              <a:t>World production in 2016</a:t>
            </a:r>
            <a:br>
              <a:rPr lang="it-IT" b="1" dirty="0" smtClean="0">
                <a:solidFill>
                  <a:srgbClr val="FF0000"/>
                </a:solidFill>
                <a:latin typeface="+mn-lt"/>
              </a:rPr>
            </a:br>
            <a:r>
              <a:rPr lang="it-IT" sz="1400" dirty="0" smtClean="0">
                <a:latin typeface="+mn-lt"/>
              </a:rPr>
              <a:t>(1.000 tonnes)</a:t>
            </a:r>
            <a:endParaRPr lang="it-IT" sz="1600" dirty="0">
              <a:latin typeface="+mn-lt"/>
            </a:endParaRPr>
          </a:p>
        </p:txBody>
      </p:sp>
      <p:sp>
        <p:nvSpPr>
          <p:cNvPr id="7" name="Rettangolo 6"/>
          <p:cNvSpPr/>
          <p:nvPr/>
        </p:nvSpPr>
        <p:spPr>
          <a:xfrm>
            <a:off x="5652120" y="188640"/>
            <a:ext cx="2276072" cy="400110"/>
          </a:xfrm>
          <a:prstGeom prst="rect">
            <a:avLst/>
          </a:prstGeom>
        </p:spPr>
        <p:txBody>
          <a:bodyPr wrap="none">
            <a:spAutoFit/>
          </a:bodyPr>
          <a:lstStyle/>
          <a:p>
            <a:r>
              <a:rPr lang="en-GB" sz="2000" b="1" dirty="0" smtClean="0">
                <a:solidFill>
                  <a:schemeClr val="bg1"/>
                </a:solidFill>
              </a:rPr>
              <a:t>The EU in the world</a:t>
            </a:r>
            <a:endParaRPr lang="it-IT" sz="2000" b="1" dirty="0">
              <a:solidFill>
                <a:schemeClr val="bg1"/>
              </a:solidFill>
            </a:endParaRPr>
          </a:p>
        </p:txBody>
      </p:sp>
      <p:grpSp>
        <p:nvGrpSpPr>
          <p:cNvPr id="2" name="Gruppo 7"/>
          <p:cNvGrpSpPr>
            <a:grpSpLocks noChangeAspect="1"/>
          </p:cNvGrpSpPr>
          <p:nvPr/>
        </p:nvGrpSpPr>
        <p:grpSpPr>
          <a:xfrm>
            <a:off x="8316416" y="44624"/>
            <a:ext cx="648000" cy="648000"/>
            <a:chOff x="0" y="0"/>
            <a:chExt cx="790575" cy="790575"/>
          </a:xfrm>
        </p:grpSpPr>
        <p:pic>
          <p:nvPicPr>
            <p:cNvPr id="9" name="Picture 5" descr="https://encrypted-tbn1.gstatic.com/images?q=tbn:ANd9GcQtRzxGJCAb1fkG7dlRrls2CKO3p6JzRW_vLB7kfyDAFBqRgM-6"/>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8575" y="28575"/>
              <a:ext cx="732749" cy="732973"/>
            </a:xfrm>
            <a:prstGeom prst="ellipse">
              <a:avLst/>
            </a:prstGeom>
            <a:ln w="28575">
              <a:solidFill>
                <a:schemeClr val="accent1">
                  <a:lumMod val="75000"/>
                </a:schemeClr>
              </a:solidFill>
            </a:ln>
            <a:effectLst/>
          </p:spPr>
        </p:pic>
        <p:sp>
          <p:nvSpPr>
            <p:cNvPr id="10" name="Ovale 9"/>
            <p:cNvSpPr/>
            <p:nvPr/>
          </p:nvSpPr>
          <p:spPr>
            <a:xfrm>
              <a:off x="0" y="0"/>
              <a:ext cx="790575" cy="7905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sp>
        <p:nvSpPr>
          <p:cNvPr id="12" name="CasellaDiTesto 11"/>
          <p:cNvSpPr txBox="1"/>
          <p:nvPr/>
        </p:nvSpPr>
        <p:spPr>
          <a:xfrm>
            <a:off x="0" y="5573870"/>
            <a:ext cx="9111343" cy="1077218"/>
          </a:xfrm>
          <a:prstGeom prst="rect">
            <a:avLst/>
          </a:prstGeom>
          <a:noFill/>
        </p:spPr>
        <p:txBody>
          <a:bodyPr wrap="square" rtlCol="0">
            <a:spAutoFit/>
          </a:bodyPr>
          <a:lstStyle/>
          <a:p>
            <a:pPr algn="just"/>
            <a:r>
              <a:rPr lang="en-GB" sz="1600" dirty="0" smtClean="0"/>
              <a:t>Globally, aquaculture production exceeds the share of fisheries on total production, thanks to farmed production in Asian countries.</a:t>
            </a:r>
          </a:p>
          <a:p>
            <a:pPr algn="just"/>
            <a:r>
              <a:rPr lang="en-GB" sz="1600" dirty="0" smtClean="0"/>
              <a:t>By </a:t>
            </a:r>
            <a:r>
              <a:rPr lang="en-GB" sz="1600" dirty="0"/>
              <a:t>contrast, </a:t>
            </a:r>
            <a:r>
              <a:rPr lang="en-GB" sz="1600" b="1" dirty="0"/>
              <a:t>the EU accounts only for 1,2% of the global aquaculture production</a:t>
            </a:r>
            <a:r>
              <a:rPr lang="en-GB" sz="1600" dirty="0"/>
              <a:t>. This figure represents </a:t>
            </a:r>
            <a:r>
              <a:rPr lang="en-GB" sz="1600" b="1" dirty="0"/>
              <a:t>about</a:t>
            </a:r>
            <a:r>
              <a:rPr lang="en-GB" sz="1600" dirty="0"/>
              <a:t> </a:t>
            </a:r>
            <a:r>
              <a:rPr lang="en-GB" sz="1600" b="1" dirty="0"/>
              <a:t>20% of its own domestic production</a:t>
            </a:r>
            <a:r>
              <a:rPr lang="en-GB" sz="1600" dirty="0"/>
              <a:t>.</a:t>
            </a:r>
            <a:endParaRPr lang="en-GB" sz="1600" dirty="0" smtClean="0"/>
          </a:p>
        </p:txBody>
      </p:sp>
      <p:graphicFrame>
        <p:nvGraphicFramePr>
          <p:cNvPr id="6" name="Table 5"/>
          <p:cNvGraphicFramePr>
            <a:graphicFrameLocks noGrp="1"/>
          </p:cNvGraphicFramePr>
          <p:nvPr>
            <p:extLst>
              <p:ext uri="{D42A27DB-BD31-4B8C-83A1-F6EECF244321}">
                <p14:modId xmlns:p14="http://schemas.microsoft.com/office/powerpoint/2010/main" val="4223978057"/>
              </p:ext>
            </p:extLst>
          </p:nvPr>
        </p:nvGraphicFramePr>
        <p:xfrm>
          <a:off x="2051720" y="1508352"/>
          <a:ext cx="5362470" cy="3961644"/>
        </p:xfrm>
        <a:graphic>
          <a:graphicData uri="http://schemas.openxmlformats.org/drawingml/2006/table">
            <a:tbl>
              <a:tblPr firstRow="1" firstCol="1" bandRow="1">
                <a:tableStyleId>{5C22544A-7EE6-4342-B048-85BDC9FD1C3A}</a:tableStyleId>
              </a:tblPr>
              <a:tblGrid>
                <a:gridCol w="1197390">
                  <a:extLst>
                    <a:ext uri="{9D8B030D-6E8A-4147-A177-3AD203B41FA5}">
                      <a16:colId xmlns:a16="http://schemas.microsoft.com/office/drawing/2014/main" val="3739937628"/>
                    </a:ext>
                  </a:extLst>
                </a:gridCol>
                <a:gridCol w="1041270">
                  <a:extLst>
                    <a:ext uri="{9D8B030D-6E8A-4147-A177-3AD203B41FA5}">
                      <a16:colId xmlns:a16="http://schemas.microsoft.com/office/drawing/2014/main" val="1858355258"/>
                    </a:ext>
                  </a:extLst>
                </a:gridCol>
                <a:gridCol w="1041270">
                  <a:extLst>
                    <a:ext uri="{9D8B030D-6E8A-4147-A177-3AD203B41FA5}">
                      <a16:colId xmlns:a16="http://schemas.microsoft.com/office/drawing/2014/main" val="1481442387"/>
                    </a:ext>
                  </a:extLst>
                </a:gridCol>
                <a:gridCol w="1041270">
                  <a:extLst>
                    <a:ext uri="{9D8B030D-6E8A-4147-A177-3AD203B41FA5}">
                      <a16:colId xmlns:a16="http://schemas.microsoft.com/office/drawing/2014/main" val="3970350907"/>
                    </a:ext>
                  </a:extLst>
                </a:gridCol>
                <a:gridCol w="1041270">
                  <a:extLst>
                    <a:ext uri="{9D8B030D-6E8A-4147-A177-3AD203B41FA5}">
                      <a16:colId xmlns:a16="http://schemas.microsoft.com/office/drawing/2014/main" val="3996094747"/>
                    </a:ext>
                  </a:extLst>
                </a:gridCol>
              </a:tblGrid>
              <a:tr h="324186">
                <a:tc>
                  <a:txBody>
                    <a:bodyPr/>
                    <a:lstStyle/>
                    <a:p>
                      <a:pPr algn="ctr">
                        <a:lnSpc>
                          <a:spcPct val="115000"/>
                        </a:lnSpc>
                        <a:spcAft>
                          <a:spcPts val="0"/>
                        </a:spcAft>
                      </a:pPr>
                      <a:r>
                        <a:rPr lang="it-IT" sz="800">
                          <a:effectLst/>
                        </a:rPr>
                        <a:t>Country</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err="1">
                          <a:effectLst/>
                        </a:rPr>
                        <a:t>Fishery</a:t>
                      </a:r>
                      <a:endParaRPr lang="en-GB" sz="11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Aquaculture</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Total production</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 total</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852490489"/>
                  </a:ext>
                </a:extLst>
              </a:tr>
              <a:tr h="202081">
                <a:tc>
                  <a:txBody>
                    <a:bodyPr/>
                    <a:lstStyle/>
                    <a:p>
                      <a:pPr>
                        <a:lnSpc>
                          <a:spcPct val="115000"/>
                        </a:lnSpc>
                        <a:spcAft>
                          <a:spcPts val="0"/>
                        </a:spcAft>
                      </a:pPr>
                      <a:r>
                        <a:rPr lang="it-IT" sz="800">
                          <a:effectLst/>
                        </a:rPr>
                        <a:t>China</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17.807</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63.722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81.529</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41%</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4114083135"/>
                  </a:ext>
                </a:extLst>
              </a:tr>
              <a:tr h="202081">
                <a:tc>
                  <a:txBody>
                    <a:bodyPr/>
                    <a:lstStyle/>
                    <a:p>
                      <a:pPr>
                        <a:lnSpc>
                          <a:spcPct val="115000"/>
                        </a:lnSpc>
                        <a:spcAft>
                          <a:spcPts val="0"/>
                        </a:spcAft>
                      </a:pPr>
                      <a:r>
                        <a:rPr lang="it-IT" sz="800">
                          <a:effectLst/>
                        </a:rPr>
                        <a:t>Indonesia</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6.584</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16.616</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23.200</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856543497"/>
                  </a:ext>
                </a:extLst>
              </a:tr>
              <a:tr h="202081">
                <a:tc>
                  <a:txBody>
                    <a:bodyPr/>
                    <a:lstStyle/>
                    <a:p>
                      <a:pPr>
                        <a:lnSpc>
                          <a:spcPct val="115000"/>
                        </a:lnSpc>
                        <a:spcAft>
                          <a:spcPts val="0"/>
                        </a:spcAft>
                      </a:pPr>
                      <a:r>
                        <a:rPr lang="it-IT" sz="800">
                          <a:effectLst/>
                        </a:rPr>
                        <a:t>India</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5.082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5.703</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10.785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2688341937"/>
                  </a:ext>
                </a:extLst>
              </a:tr>
              <a:tr h="202081">
                <a:tc>
                  <a:txBody>
                    <a:bodyPr/>
                    <a:lstStyle/>
                    <a:p>
                      <a:pPr>
                        <a:lnSpc>
                          <a:spcPct val="115000"/>
                        </a:lnSpc>
                        <a:spcAft>
                          <a:spcPts val="0"/>
                        </a:spcAft>
                      </a:pPr>
                      <a:r>
                        <a:rPr lang="it-IT" sz="800">
                          <a:effectLst/>
                        </a:rPr>
                        <a:t>Viet Nam</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2.786</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3.635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6.421</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45066247"/>
                  </a:ext>
                </a:extLst>
              </a:tr>
              <a:tr h="202081">
                <a:tc>
                  <a:txBody>
                    <a:bodyPr/>
                    <a:lstStyle/>
                    <a:p>
                      <a:pPr>
                        <a:lnSpc>
                          <a:spcPct val="115000"/>
                        </a:lnSpc>
                        <a:spcAft>
                          <a:spcPts val="0"/>
                        </a:spcAft>
                      </a:pPr>
                      <a:r>
                        <a:rPr lang="it-IT" sz="800">
                          <a:effectLst/>
                        </a:rPr>
                        <a:t>EU - 28</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5.014</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1.290</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6.304</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2654721916"/>
                  </a:ext>
                </a:extLst>
              </a:tr>
              <a:tr h="202081">
                <a:tc>
                  <a:txBody>
                    <a:bodyPr/>
                    <a:lstStyle/>
                    <a:p>
                      <a:pPr>
                        <a:lnSpc>
                          <a:spcPct val="115000"/>
                        </a:lnSpc>
                        <a:spcAft>
                          <a:spcPts val="0"/>
                        </a:spcAft>
                      </a:pPr>
                      <a:r>
                        <a:rPr lang="it-IT" sz="800">
                          <a:effectLst/>
                        </a:rPr>
                        <a:t>USA</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4.931</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444</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5.375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1629181"/>
                  </a:ext>
                </a:extLst>
              </a:tr>
              <a:tr h="202081">
                <a:tc>
                  <a:txBody>
                    <a:bodyPr/>
                    <a:lstStyle/>
                    <a:p>
                      <a:pPr>
                        <a:lnSpc>
                          <a:spcPct val="115000"/>
                        </a:lnSpc>
                        <a:spcAft>
                          <a:spcPts val="0"/>
                        </a:spcAft>
                      </a:pPr>
                      <a:r>
                        <a:rPr lang="it-IT" sz="800">
                          <a:effectLst/>
                        </a:rPr>
                        <a:t>Russian Federation</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4.773</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174</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4.947</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4265996042"/>
                  </a:ext>
                </a:extLst>
              </a:tr>
              <a:tr h="202081">
                <a:tc>
                  <a:txBody>
                    <a:bodyPr/>
                    <a:lstStyle/>
                    <a:p>
                      <a:pPr>
                        <a:lnSpc>
                          <a:spcPct val="115000"/>
                        </a:lnSpc>
                        <a:spcAft>
                          <a:spcPts val="0"/>
                        </a:spcAft>
                      </a:pPr>
                      <a:r>
                        <a:rPr lang="it-IT" sz="800">
                          <a:effectLst/>
                        </a:rPr>
                        <a:t>Japan</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3.275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1.068</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4.343</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2885735512"/>
                  </a:ext>
                </a:extLst>
              </a:tr>
              <a:tr h="202081">
                <a:tc>
                  <a:txBody>
                    <a:bodyPr/>
                    <a:lstStyle/>
                    <a:p>
                      <a:pPr>
                        <a:lnSpc>
                          <a:spcPct val="115000"/>
                        </a:lnSpc>
                        <a:spcAft>
                          <a:spcPts val="0"/>
                        </a:spcAft>
                      </a:pPr>
                      <a:r>
                        <a:rPr lang="it-IT" sz="800">
                          <a:effectLst/>
                        </a:rPr>
                        <a:t>Philippines</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2.028</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2.201</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4.229</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108813425"/>
                  </a:ext>
                </a:extLst>
              </a:tr>
              <a:tr h="202081">
                <a:tc>
                  <a:txBody>
                    <a:bodyPr/>
                    <a:lstStyle/>
                    <a:p>
                      <a:pPr>
                        <a:lnSpc>
                          <a:spcPct val="115000"/>
                        </a:lnSpc>
                        <a:spcAft>
                          <a:spcPts val="0"/>
                        </a:spcAft>
                      </a:pPr>
                      <a:r>
                        <a:rPr lang="it-IT" sz="800">
                          <a:effectLst/>
                        </a:rPr>
                        <a:t>Peru</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3.812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100</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3.912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635470401"/>
                  </a:ext>
                </a:extLst>
              </a:tr>
              <a:tr h="202081">
                <a:tc>
                  <a:txBody>
                    <a:bodyPr/>
                    <a:lstStyle/>
                    <a:p>
                      <a:pPr>
                        <a:lnSpc>
                          <a:spcPct val="115000"/>
                        </a:lnSpc>
                        <a:spcAft>
                          <a:spcPts val="0"/>
                        </a:spcAft>
                      </a:pPr>
                      <a:r>
                        <a:rPr lang="it-IT" sz="800">
                          <a:effectLst/>
                        </a:rPr>
                        <a:t>Bangladesh</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1.675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2.204</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3.879</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3763518128"/>
                  </a:ext>
                </a:extLst>
              </a:tr>
              <a:tr h="202081">
                <a:tc>
                  <a:txBody>
                    <a:bodyPr/>
                    <a:lstStyle/>
                    <a:p>
                      <a:pPr>
                        <a:lnSpc>
                          <a:spcPct val="115000"/>
                        </a:lnSpc>
                        <a:spcAft>
                          <a:spcPts val="0"/>
                        </a:spcAft>
                      </a:pPr>
                      <a:r>
                        <a:rPr lang="it-IT" sz="800">
                          <a:effectLst/>
                        </a:rPr>
                        <a:t>Norway</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2.203</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1.326</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3.529</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2669572640"/>
                  </a:ext>
                </a:extLst>
              </a:tr>
              <a:tr h="202081">
                <a:tc>
                  <a:txBody>
                    <a:bodyPr/>
                    <a:lstStyle/>
                    <a:p>
                      <a:pPr>
                        <a:lnSpc>
                          <a:spcPct val="115000"/>
                        </a:lnSpc>
                        <a:spcAft>
                          <a:spcPts val="0"/>
                        </a:spcAft>
                      </a:pPr>
                      <a:r>
                        <a:rPr lang="it-IT" sz="800">
                          <a:effectLst/>
                        </a:rPr>
                        <a:t>Republic of Korea</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1.396</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1.859</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3.255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518936613"/>
                  </a:ext>
                </a:extLst>
              </a:tr>
              <a:tr h="202081">
                <a:tc>
                  <a:txBody>
                    <a:bodyPr/>
                    <a:lstStyle/>
                    <a:p>
                      <a:pPr>
                        <a:lnSpc>
                          <a:spcPct val="115000"/>
                        </a:lnSpc>
                        <a:spcAft>
                          <a:spcPts val="0"/>
                        </a:spcAft>
                      </a:pPr>
                      <a:r>
                        <a:rPr lang="it-IT" sz="800">
                          <a:effectLst/>
                        </a:rPr>
                        <a:t>Myanmar</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2.072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1.018</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3.090</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934093543"/>
                  </a:ext>
                </a:extLst>
              </a:tr>
              <a:tr h="202081">
                <a:tc>
                  <a:txBody>
                    <a:bodyPr/>
                    <a:lstStyle/>
                    <a:p>
                      <a:pPr>
                        <a:lnSpc>
                          <a:spcPct val="115000"/>
                        </a:lnSpc>
                        <a:spcAft>
                          <a:spcPts val="0"/>
                        </a:spcAft>
                      </a:pPr>
                      <a:r>
                        <a:rPr lang="it-IT" sz="800">
                          <a:effectLst/>
                        </a:rPr>
                        <a:t>Chile</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1.829</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1.050</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2.879</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3357352916"/>
                  </a:ext>
                </a:extLst>
              </a:tr>
              <a:tr h="202081">
                <a:tc>
                  <a:txBody>
                    <a:bodyPr/>
                    <a:lstStyle/>
                    <a:p>
                      <a:pPr>
                        <a:lnSpc>
                          <a:spcPct val="115000"/>
                        </a:lnSpc>
                        <a:spcAft>
                          <a:spcPts val="0"/>
                        </a:spcAft>
                      </a:pPr>
                      <a:r>
                        <a:rPr lang="it-IT" sz="800">
                          <a:effectLst/>
                        </a:rPr>
                        <a:t>Thailand</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1.531</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963</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2.494</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2805565264"/>
                  </a:ext>
                </a:extLst>
              </a:tr>
              <a:tr h="202081">
                <a:tc>
                  <a:txBody>
                    <a:bodyPr/>
                    <a:lstStyle/>
                    <a:p>
                      <a:pPr>
                        <a:lnSpc>
                          <a:spcPct val="115000"/>
                        </a:lnSpc>
                        <a:spcAft>
                          <a:spcPts val="0"/>
                        </a:spcAft>
                      </a:pPr>
                      <a:r>
                        <a:rPr lang="it-IT" sz="800">
                          <a:effectLst/>
                        </a:rPr>
                        <a:t>Others</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23.347</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6.834</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30.181</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3853330220"/>
                  </a:ext>
                </a:extLst>
              </a:tr>
              <a:tr h="202081">
                <a:tc>
                  <a:txBody>
                    <a:bodyPr/>
                    <a:lstStyle/>
                    <a:p>
                      <a:pPr>
                        <a:lnSpc>
                          <a:spcPct val="115000"/>
                        </a:lnSpc>
                        <a:spcAft>
                          <a:spcPts val="0"/>
                        </a:spcAft>
                      </a:pPr>
                      <a:r>
                        <a:rPr lang="it-IT" sz="800">
                          <a:effectLst/>
                        </a:rPr>
                        <a:t>Total</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90.145</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110.207</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a:effectLst/>
                        </a:rPr>
                        <a:t>200.352</a:t>
                      </a:r>
                      <a:endParaRPr lang="en-GB"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rPr>
                        <a:t>100%</a:t>
                      </a:r>
                      <a:endParaRPr lang="en-GB" sz="1100" dirty="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3873106657"/>
                  </a:ext>
                </a:extLst>
              </a:tr>
            </a:tbl>
          </a:graphicData>
        </a:graphic>
      </p:graphicFrame>
      <p:sp>
        <p:nvSpPr>
          <p:cNvPr id="8" name="Rectangle 1"/>
          <p:cNvSpPr>
            <a:spLocks noChangeArrowheads="1"/>
          </p:cNvSpPr>
          <p:nvPr/>
        </p:nvSpPr>
        <p:spPr bwMode="auto">
          <a:xfrm>
            <a:off x="1565706" y="1208204"/>
            <a:ext cx="101725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2254776" y="1508510"/>
            <a:ext cx="3357284" cy="4571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3" name="Rectangle 3"/>
          <p:cNvSpPr>
            <a:spLocks noChangeArrowheads="1"/>
          </p:cNvSpPr>
          <p:nvPr/>
        </p:nvSpPr>
        <p:spPr bwMode="auto">
          <a:xfrm>
            <a:off x="1565706" y="1671896"/>
            <a:ext cx="1017251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30000" dirty="0" smtClean="0">
                <a:ln>
                  <a:noFill/>
                </a:ln>
                <a:solidFill>
                  <a:srgbClr val="000000"/>
                </a:solidFill>
                <a:effectLst/>
                <a:latin typeface="Georgia" panose="02040502050405020303" pitchFamily="18" charset="0"/>
                <a:ea typeface="MS Mincho"/>
                <a:cs typeface="Times New Roman" panose="02020603050405020304" pitchFamily="18" charset="0"/>
                <a:hlinkClick r:id="rId3"/>
              </a:rPr>
              <a:t>[</a:t>
            </a:r>
            <a:r>
              <a:rPr kumimoji="0" lang="en-GB" altLang="en-US" sz="700" b="0" i="0" u="none" strike="noStrike" cap="none" normalizeH="0" baseline="30000" dirty="0" smtClean="0" bmk="">
                <a:ln>
                  <a:noFill/>
                </a:ln>
                <a:solidFill>
                  <a:srgbClr val="000000"/>
                </a:solidFill>
                <a:effectLst/>
                <a:latin typeface="Georgia" panose="02040502050405020303" pitchFamily="18" charset="0"/>
                <a:ea typeface="MS Mincho"/>
                <a:cs typeface="Times New Roman" panose="02020603050405020304" pitchFamily="18" charset="0"/>
                <a:hlinkClick r:id="rId3"/>
              </a:rPr>
              <a:t>1]</a:t>
            </a:r>
            <a:r>
              <a:rPr kumimoji="0" lang="en-GB" altLang="en-US" sz="700" b="0" i="0" u="none" strike="noStrike" cap="none" normalizeH="0" baseline="0" dirty="0" smtClean="0">
                <a:ln>
                  <a:noFill/>
                </a:ln>
                <a:solidFill>
                  <a:srgbClr val="000000"/>
                </a:solidFill>
                <a:effectLst/>
                <a:latin typeface="Georgia" panose="02040502050405020303" pitchFamily="18" charset="0"/>
                <a:ea typeface="MS Mincho"/>
                <a:cs typeface="Times New Roman" panose="02020603050405020304" pitchFamily="18" charset="0"/>
              </a:rPr>
              <a:t> Eurostat does not include inland waters.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4</a:t>
            </a:fld>
            <a:endParaRPr lang="it-IT" dirty="0"/>
          </a:p>
        </p:txBody>
      </p:sp>
      <p:sp>
        <p:nvSpPr>
          <p:cNvPr id="3" name="CasellaDiTesto 2"/>
          <p:cNvSpPr txBox="1"/>
          <p:nvPr/>
        </p:nvSpPr>
        <p:spPr>
          <a:xfrm>
            <a:off x="1835696" y="980728"/>
            <a:ext cx="5328592" cy="369332"/>
          </a:xfrm>
          <a:prstGeom prst="rect">
            <a:avLst/>
          </a:prstGeom>
          <a:noFill/>
        </p:spPr>
        <p:txBody>
          <a:bodyPr wrap="square" rtlCol="0">
            <a:spAutoFit/>
          </a:bodyPr>
          <a:lstStyle/>
          <a:p>
            <a:pPr algn="ctr"/>
            <a:r>
              <a:rPr lang="it-IT" b="1" dirty="0" smtClean="0">
                <a:solidFill>
                  <a:srgbClr val="FF0000"/>
                </a:solidFill>
                <a:latin typeface="+mn-lt"/>
              </a:rPr>
              <a:t>Main </a:t>
            </a:r>
            <a:r>
              <a:rPr lang="it-IT" b="1" dirty="0" err="1" smtClean="0">
                <a:solidFill>
                  <a:srgbClr val="FF0000"/>
                </a:solidFill>
                <a:latin typeface="+mn-lt"/>
              </a:rPr>
              <a:t>trade</a:t>
            </a:r>
            <a:r>
              <a:rPr lang="it-IT" b="1" dirty="0" smtClean="0">
                <a:solidFill>
                  <a:srgbClr val="FF0000"/>
                </a:solidFill>
                <a:latin typeface="+mn-lt"/>
              </a:rPr>
              <a:t> </a:t>
            </a:r>
            <a:r>
              <a:rPr lang="it-IT" b="1" dirty="0" err="1" smtClean="0">
                <a:solidFill>
                  <a:srgbClr val="FF0000"/>
                </a:solidFill>
                <a:latin typeface="+mn-lt"/>
              </a:rPr>
              <a:t>flows</a:t>
            </a:r>
            <a:r>
              <a:rPr lang="it-IT" b="1" dirty="0" smtClean="0">
                <a:solidFill>
                  <a:srgbClr val="FF0000"/>
                </a:solidFill>
                <a:latin typeface="+mn-lt"/>
              </a:rPr>
              <a:t> in 2017</a:t>
            </a:r>
            <a:endParaRPr lang="it-IT" sz="1600" b="1" dirty="0">
              <a:latin typeface="+mn-lt"/>
            </a:endParaRPr>
          </a:p>
        </p:txBody>
      </p:sp>
      <p:sp>
        <p:nvSpPr>
          <p:cNvPr id="7" name="Rettangolo 6"/>
          <p:cNvSpPr/>
          <p:nvPr/>
        </p:nvSpPr>
        <p:spPr>
          <a:xfrm>
            <a:off x="5652120" y="188640"/>
            <a:ext cx="2276072" cy="400110"/>
          </a:xfrm>
          <a:prstGeom prst="rect">
            <a:avLst/>
          </a:prstGeom>
        </p:spPr>
        <p:txBody>
          <a:bodyPr wrap="none">
            <a:spAutoFit/>
          </a:bodyPr>
          <a:lstStyle/>
          <a:p>
            <a:r>
              <a:rPr lang="en-GB" sz="2000" b="1" dirty="0" smtClean="0">
                <a:solidFill>
                  <a:schemeClr val="bg1"/>
                </a:solidFill>
              </a:rPr>
              <a:t>The EU in the world</a:t>
            </a:r>
            <a:endParaRPr lang="it-IT" sz="2000" b="1" dirty="0">
              <a:solidFill>
                <a:schemeClr val="bg1"/>
              </a:solidFill>
            </a:endParaRPr>
          </a:p>
        </p:txBody>
      </p:sp>
      <p:grpSp>
        <p:nvGrpSpPr>
          <p:cNvPr id="2" name="Gruppo 7"/>
          <p:cNvGrpSpPr>
            <a:grpSpLocks noChangeAspect="1"/>
          </p:cNvGrpSpPr>
          <p:nvPr/>
        </p:nvGrpSpPr>
        <p:grpSpPr>
          <a:xfrm>
            <a:off x="8316416" y="44624"/>
            <a:ext cx="648000" cy="648000"/>
            <a:chOff x="0" y="0"/>
            <a:chExt cx="790575" cy="790575"/>
          </a:xfrm>
        </p:grpSpPr>
        <p:pic>
          <p:nvPicPr>
            <p:cNvPr id="9" name="Picture 5" descr="https://encrypted-tbn1.gstatic.com/images?q=tbn:ANd9GcQtRzxGJCAb1fkG7dlRrls2CKO3p6JzRW_vLB7kfyDAFBqRgM-6"/>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8575" y="28575"/>
              <a:ext cx="732749" cy="732973"/>
            </a:xfrm>
            <a:prstGeom prst="ellipse">
              <a:avLst/>
            </a:prstGeom>
            <a:ln w="28575">
              <a:solidFill>
                <a:schemeClr val="accent1">
                  <a:lumMod val="75000"/>
                </a:schemeClr>
              </a:solidFill>
            </a:ln>
            <a:effectLst/>
          </p:spPr>
        </p:pic>
        <p:sp>
          <p:nvSpPr>
            <p:cNvPr id="10" name="Ovale 9"/>
            <p:cNvSpPr/>
            <p:nvPr/>
          </p:nvSpPr>
          <p:spPr>
            <a:xfrm>
              <a:off x="0" y="0"/>
              <a:ext cx="790575" cy="7905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sp>
        <p:nvSpPr>
          <p:cNvPr id="12" name="CasellaDiTesto 11"/>
          <p:cNvSpPr txBox="1"/>
          <p:nvPr/>
        </p:nvSpPr>
        <p:spPr>
          <a:xfrm>
            <a:off x="35496" y="5694347"/>
            <a:ext cx="9108504" cy="830997"/>
          </a:xfrm>
          <a:prstGeom prst="rect">
            <a:avLst/>
          </a:prstGeom>
          <a:noFill/>
        </p:spPr>
        <p:txBody>
          <a:bodyPr wrap="square" rtlCol="0">
            <a:spAutoFit/>
          </a:bodyPr>
          <a:lstStyle/>
          <a:p>
            <a:pPr algn="just"/>
            <a:r>
              <a:rPr lang="en-GB" sz="1600" dirty="0"/>
              <a:t>T</a:t>
            </a:r>
            <a:r>
              <a:rPr lang="en-GB" sz="1600" dirty="0" smtClean="0"/>
              <a:t>he </a:t>
            </a:r>
            <a:r>
              <a:rPr lang="en-GB" sz="1600" b="1" dirty="0"/>
              <a:t>EU is the </a:t>
            </a:r>
            <a:r>
              <a:rPr lang="en-GB" sz="1600" b="1" dirty="0" smtClean="0"/>
              <a:t>top trader </a:t>
            </a:r>
            <a:r>
              <a:rPr lang="en-GB" sz="1600" dirty="0"/>
              <a:t>of fishery and aquaculture products in the </a:t>
            </a:r>
            <a:r>
              <a:rPr lang="en-GB" sz="1600" dirty="0" smtClean="0"/>
              <a:t>world.</a:t>
            </a:r>
          </a:p>
          <a:p>
            <a:pPr algn="just"/>
            <a:r>
              <a:rPr lang="en-US" sz="1600" dirty="0" smtClean="0"/>
              <a:t>Salmon</a:t>
            </a:r>
            <a:r>
              <a:rPr lang="en-US" sz="1600" dirty="0"/>
              <a:t>, cod, shrimps and tuna</a:t>
            </a:r>
            <a:r>
              <a:rPr lang="en-GB" sz="1600" dirty="0" smtClean="0"/>
              <a:t> </a:t>
            </a:r>
            <a:r>
              <a:rPr lang="en-GB" sz="1600" dirty="0"/>
              <a:t>are the most imported </a:t>
            </a:r>
            <a:r>
              <a:rPr lang="en-GB" sz="1600" dirty="0" smtClean="0"/>
              <a:t>products. On </a:t>
            </a:r>
            <a:r>
              <a:rPr lang="en-GB" sz="1600" dirty="0"/>
              <a:t>the other hand, the EU exports in particular </a:t>
            </a:r>
            <a:r>
              <a:rPr lang="en-US" sz="1600" dirty="0"/>
              <a:t>salmon, tuna, mackerel and fishmeal</a:t>
            </a:r>
            <a:r>
              <a:rPr lang="en-GB" sz="1600" dirty="0" smtClean="0"/>
              <a:t>. </a:t>
            </a:r>
          </a:p>
        </p:txBody>
      </p:sp>
      <p:pic>
        <p:nvPicPr>
          <p:cNvPr id="13" name="Immagine 256"/>
          <p:cNvPicPr/>
          <p:nvPr/>
        </p:nvPicPr>
        <p:blipFill>
          <a:blip r:embed="rId3" cstate="print">
            <a:extLst>
              <a:ext uri="{28A0092B-C50C-407E-A947-70E740481C1C}">
                <a14:useLocalDpi xmlns:a14="http://schemas.microsoft.com/office/drawing/2010/main"/>
              </a:ext>
            </a:extLst>
          </a:blip>
          <a:stretch>
            <a:fillRect/>
          </a:stretch>
        </p:blipFill>
        <p:spPr>
          <a:xfrm>
            <a:off x="1403648" y="1387467"/>
            <a:ext cx="6187442" cy="4023156"/>
          </a:xfrm>
          <a:prstGeom prst="rect">
            <a:avLst/>
          </a:prstGeom>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5</a:t>
            </a:fld>
            <a:endParaRPr lang="it-IT" dirty="0"/>
          </a:p>
        </p:txBody>
      </p:sp>
      <p:sp>
        <p:nvSpPr>
          <p:cNvPr id="3" name="CasellaDiTesto 2"/>
          <p:cNvSpPr txBox="1"/>
          <p:nvPr/>
        </p:nvSpPr>
        <p:spPr>
          <a:xfrm>
            <a:off x="1835696" y="1013247"/>
            <a:ext cx="5328592" cy="584775"/>
          </a:xfrm>
          <a:prstGeom prst="rect">
            <a:avLst/>
          </a:prstGeom>
          <a:noFill/>
        </p:spPr>
        <p:txBody>
          <a:bodyPr wrap="square" rtlCol="0">
            <a:spAutoFit/>
          </a:bodyPr>
          <a:lstStyle/>
          <a:p>
            <a:pPr algn="ctr"/>
            <a:r>
              <a:rPr lang="it-IT" b="1" dirty="0" smtClean="0">
                <a:solidFill>
                  <a:srgbClr val="FF0000"/>
                </a:solidFill>
              </a:rPr>
              <a:t>World </a:t>
            </a:r>
            <a:r>
              <a:rPr lang="it-IT" b="1" dirty="0" err="1" smtClean="0">
                <a:solidFill>
                  <a:srgbClr val="FF0000"/>
                </a:solidFill>
              </a:rPr>
              <a:t>consumption</a:t>
            </a:r>
            <a:r>
              <a:rPr lang="it-IT" b="1" dirty="0" smtClean="0">
                <a:solidFill>
                  <a:srgbClr val="FF0000"/>
                </a:solidFill>
              </a:rPr>
              <a:t> of </a:t>
            </a:r>
            <a:r>
              <a:rPr lang="it-IT" b="1" dirty="0" err="1" smtClean="0">
                <a:solidFill>
                  <a:srgbClr val="FF0000"/>
                </a:solidFill>
              </a:rPr>
              <a:t>seafood</a:t>
            </a:r>
            <a:endParaRPr lang="it-IT" b="1" dirty="0" smtClean="0">
              <a:solidFill>
                <a:srgbClr val="FF0000"/>
              </a:solidFill>
            </a:endParaRPr>
          </a:p>
          <a:p>
            <a:pPr algn="ctr"/>
            <a:r>
              <a:rPr lang="it-IT" sz="1400" dirty="0" smtClean="0"/>
              <a:t>(kg per capita)</a:t>
            </a:r>
            <a:endParaRPr lang="it-IT" sz="1400" dirty="0"/>
          </a:p>
        </p:txBody>
      </p:sp>
      <p:sp>
        <p:nvSpPr>
          <p:cNvPr id="7" name="Rettangolo 6"/>
          <p:cNvSpPr/>
          <p:nvPr/>
        </p:nvSpPr>
        <p:spPr>
          <a:xfrm>
            <a:off x="5652120" y="188640"/>
            <a:ext cx="2276072" cy="400110"/>
          </a:xfrm>
          <a:prstGeom prst="rect">
            <a:avLst/>
          </a:prstGeom>
        </p:spPr>
        <p:txBody>
          <a:bodyPr wrap="none">
            <a:spAutoFit/>
          </a:bodyPr>
          <a:lstStyle/>
          <a:p>
            <a:r>
              <a:rPr lang="en-GB" sz="2000" b="1" dirty="0" smtClean="0">
                <a:solidFill>
                  <a:schemeClr val="bg1"/>
                </a:solidFill>
              </a:rPr>
              <a:t>The EU in the world</a:t>
            </a:r>
            <a:endParaRPr lang="it-IT" sz="2000" b="1" dirty="0">
              <a:solidFill>
                <a:schemeClr val="bg1"/>
              </a:solidFill>
            </a:endParaRPr>
          </a:p>
        </p:txBody>
      </p:sp>
      <p:grpSp>
        <p:nvGrpSpPr>
          <p:cNvPr id="2" name="Gruppo 7"/>
          <p:cNvGrpSpPr>
            <a:grpSpLocks noChangeAspect="1"/>
          </p:cNvGrpSpPr>
          <p:nvPr/>
        </p:nvGrpSpPr>
        <p:grpSpPr>
          <a:xfrm>
            <a:off x="8316416" y="44624"/>
            <a:ext cx="648000" cy="648000"/>
            <a:chOff x="0" y="0"/>
            <a:chExt cx="790575" cy="790575"/>
          </a:xfrm>
        </p:grpSpPr>
        <p:pic>
          <p:nvPicPr>
            <p:cNvPr id="9" name="Picture 5" descr="https://encrypted-tbn1.gstatic.com/images?q=tbn:ANd9GcQtRzxGJCAb1fkG7dlRrls2CKO3p6JzRW_vLB7kfyDAFBqRgM-6"/>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8575" y="28575"/>
              <a:ext cx="732749" cy="732973"/>
            </a:xfrm>
            <a:prstGeom prst="ellipse">
              <a:avLst/>
            </a:prstGeom>
            <a:ln w="28575">
              <a:solidFill>
                <a:schemeClr val="accent1">
                  <a:lumMod val="75000"/>
                </a:schemeClr>
              </a:solidFill>
            </a:ln>
            <a:effectLst/>
          </p:spPr>
        </p:pic>
        <p:sp>
          <p:nvSpPr>
            <p:cNvPr id="10" name="Ovale 9"/>
            <p:cNvSpPr/>
            <p:nvPr/>
          </p:nvSpPr>
          <p:spPr>
            <a:xfrm>
              <a:off x="0" y="0"/>
              <a:ext cx="790575" cy="7905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pSp>
      <p:pic>
        <p:nvPicPr>
          <p:cNvPr id="11" name="Immagine 257"/>
          <p:cNvPicPr/>
          <p:nvPr/>
        </p:nvPicPr>
        <p:blipFill>
          <a:blip r:embed="rId3">
            <a:extLst>
              <a:ext uri="{28A0092B-C50C-407E-A947-70E740481C1C}">
                <a14:useLocalDpi xmlns:a14="http://schemas.microsoft.com/office/drawing/2010/main"/>
              </a:ext>
            </a:extLst>
          </a:blip>
          <a:srcRect/>
          <a:stretch>
            <a:fillRect/>
          </a:stretch>
        </p:blipFill>
        <p:spPr bwMode="auto">
          <a:xfrm>
            <a:off x="339098" y="1598022"/>
            <a:ext cx="8619812" cy="4302224"/>
          </a:xfrm>
          <a:prstGeom prst="rect">
            <a:avLst/>
          </a:prstGeom>
          <a:noFill/>
          <a:ln>
            <a:noFill/>
          </a:ln>
        </p:spPr>
      </p:pic>
    </p:spTree>
    <p:extLst>
      <p:ext uri="{BB962C8B-B14F-4D97-AF65-F5344CB8AC3E}">
        <p14:creationId xmlns:p14="http://schemas.microsoft.com/office/powerpoint/2010/main" val="737299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6</a:t>
            </a:fld>
            <a:endParaRPr lang="it-IT" dirty="0"/>
          </a:p>
        </p:txBody>
      </p:sp>
      <p:sp>
        <p:nvSpPr>
          <p:cNvPr id="7" name="Rettangolo 6"/>
          <p:cNvSpPr/>
          <p:nvPr/>
        </p:nvSpPr>
        <p:spPr>
          <a:xfrm>
            <a:off x="5724128" y="188640"/>
            <a:ext cx="2051459" cy="400110"/>
          </a:xfrm>
          <a:prstGeom prst="rect">
            <a:avLst/>
          </a:prstGeom>
        </p:spPr>
        <p:txBody>
          <a:bodyPr wrap="none">
            <a:spAutoFit/>
          </a:bodyPr>
          <a:lstStyle/>
          <a:p>
            <a:r>
              <a:rPr lang="en-GB" sz="2000" b="1" dirty="0" smtClean="0">
                <a:solidFill>
                  <a:schemeClr val="bg1"/>
                </a:solidFill>
              </a:rPr>
              <a:t>EU market supply</a:t>
            </a:r>
            <a:endParaRPr lang="it-IT" sz="2000" b="1" dirty="0">
              <a:solidFill>
                <a:schemeClr val="bg1"/>
              </a:solidFill>
            </a:endParaRPr>
          </a:p>
        </p:txBody>
      </p:sp>
      <p:sp>
        <p:nvSpPr>
          <p:cNvPr id="8" name="CasellaDiTesto 7"/>
          <p:cNvSpPr txBox="1"/>
          <p:nvPr/>
        </p:nvSpPr>
        <p:spPr>
          <a:xfrm>
            <a:off x="1835696" y="1052736"/>
            <a:ext cx="5328592" cy="369332"/>
          </a:xfrm>
          <a:prstGeom prst="rect">
            <a:avLst/>
          </a:prstGeom>
          <a:noFill/>
        </p:spPr>
        <p:txBody>
          <a:bodyPr wrap="square" rtlCol="0">
            <a:spAutoFit/>
          </a:bodyPr>
          <a:lstStyle/>
          <a:p>
            <a:pPr algn="ctr"/>
            <a:r>
              <a:rPr lang="it-IT" b="1" dirty="0" smtClean="0">
                <a:solidFill>
                  <a:srgbClr val="FF0000"/>
                </a:solidFill>
                <a:latin typeface="+mn-lt"/>
              </a:rPr>
              <a:t>Supply balance in 2016</a:t>
            </a:r>
            <a:endParaRPr lang="it-IT" sz="1600" b="1" dirty="0">
              <a:latin typeface="+mn-lt"/>
            </a:endParaRPr>
          </a:p>
        </p:txBody>
      </p:sp>
      <p:grpSp>
        <p:nvGrpSpPr>
          <p:cNvPr id="12" name="Gruppo 11"/>
          <p:cNvGrpSpPr>
            <a:grpSpLocks noChangeAspect="1"/>
          </p:cNvGrpSpPr>
          <p:nvPr/>
        </p:nvGrpSpPr>
        <p:grpSpPr>
          <a:xfrm>
            <a:off x="8100393" y="44624"/>
            <a:ext cx="648698" cy="648000"/>
            <a:chOff x="0" y="0"/>
            <a:chExt cx="791426" cy="790575"/>
          </a:xfrm>
        </p:grpSpPr>
        <p:sp>
          <p:nvSpPr>
            <p:cNvPr id="13" name="Ovale 12"/>
            <p:cNvSpPr/>
            <p:nvPr/>
          </p:nvSpPr>
          <p:spPr>
            <a:xfrm>
              <a:off x="0" y="0"/>
              <a:ext cx="791426"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aphicFrame>
          <p:nvGraphicFramePr>
            <p:cNvPr id="17" name="Diagramma 16"/>
            <p:cNvGraphicFramePr/>
            <p:nvPr/>
          </p:nvGraphicFramePr>
          <p:xfrm>
            <a:off x="123823" y="152400"/>
            <a:ext cx="558510" cy="497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9" name="CasellaDiTesto 8"/>
          <p:cNvSpPr txBox="1"/>
          <p:nvPr/>
        </p:nvSpPr>
        <p:spPr>
          <a:xfrm>
            <a:off x="1172681" y="5770585"/>
            <a:ext cx="3240360" cy="461665"/>
          </a:xfrm>
          <a:prstGeom prst="rect">
            <a:avLst/>
          </a:prstGeom>
          <a:solidFill>
            <a:schemeClr val="accent5">
              <a:lumMod val="20000"/>
              <a:lumOff val="80000"/>
            </a:schemeClr>
          </a:solidFill>
          <a:ln>
            <a:solidFill>
              <a:schemeClr val="accent5">
                <a:lumMod val="50000"/>
              </a:schemeClr>
            </a:solidFill>
          </a:ln>
        </p:spPr>
        <p:txBody>
          <a:bodyPr wrap="square" rIns="72000" rtlCol="0" anchor="ctr" anchorCtr="0">
            <a:spAutoFit/>
          </a:bodyPr>
          <a:lstStyle/>
          <a:p>
            <a:pPr algn="ctr"/>
            <a:r>
              <a:rPr lang="it-IT" sz="1200" dirty="0" smtClean="0"/>
              <a:t>Data provided in live </a:t>
            </a:r>
            <a:r>
              <a:rPr lang="en-US" sz="1200" dirty="0" smtClean="0"/>
              <a:t>weight</a:t>
            </a:r>
            <a:r>
              <a:rPr lang="it-IT" sz="1200" dirty="0" smtClean="0"/>
              <a:t> equivalent deriving from the EUMOFA’s Supply balance </a:t>
            </a:r>
            <a:r>
              <a:rPr lang="it-IT" sz="1200" dirty="0" err="1" smtClean="0"/>
              <a:t>sheet</a:t>
            </a:r>
            <a:r>
              <a:rPr lang="it-IT" sz="1200" dirty="0" smtClean="0"/>
              <a:t>.</a:t>
            </a:r>
            <a:endParaRPr lang="it-IT" sz="1200" dirty="0"/>
          </a:p>
        </p:txBody>
      </p:sp>
      <p:sp>
        <p:nvSpPr>
          <p:cNvPr id="14" name="CasellaDiTesto 13"/>
          <p:cNvSpPr txBox="1"/>
          <p:nvPr/>
        </p:nvSpPr>
        <p:spPr>
          <a:xfrm>
            <a:off x="5724128" y="1749126"/>
            <a:ext cx="3295584" cy="2185214"/>
          </a:xfrm>
          <a:prstGeom prst="rect">
            <a:avLst/>
          </a:prstGeom>
          <a:noFill/>
        </p:spPr>
        <p:txBody>
          <a:bodyPr wrap="square" rtlCol="0">
            <a:spAutoFit/>
          </a:bodyPr>
          <a:lstStyle/>
          <a:p>
            <a:pPr algn="just"/>
            <a:r>
              <a:rPr lang="en-GB" sz="1600" dirty="0" smtClean="0"/>
              <a:t>After a 2,5% decrease from 2014 to 2015, the </a:t>
            </a:r>
            <a:r>
              <a:rPr lang="en-GB" sz="1600" b="1" dirty="0" smtClean="0"/>
              <a:t>EU seafood </a:t>
            </a:r>
            <a:r>
              <a:rPr lang="en-GB" sz="1600" b="1" dirty="0"/>
              <a:t>supply </a:t>
            </a:r>
            <a:r>
              <a:rPr lang="en-GB" sz="1600" b="1" dirty="0" smtClean="0"/>
              <a:t>increased by </a:t>
            </a:r>
            <a:r>
              <a:rPr lang="en-GB" dirty="0"/>
              <a:t>450.000</a:t>
            </a:r>
            <a:r>
              <a:rPr lang="en-GB" sz="1600" b="1" dirty="0" smtClean="0"/>
              <a:t> </a:t>
            </a:r>
            <a:r>
              <a:rPr lang="en-GB" sz="1600" b="1" dirty="0"/>
              <a:t>tonnes </a:t>
            </a:r>
            <a:r>
              <a:rPr lang="en-GB" sz="1600" dirty="0" smtClean="0"/>
              <a:t>in 2016 (+3,3%).</a:t>
            </a:r>
          </a:p>
          <a:p>
            <a:pPr algn="just"/>
            <a:endParaRPr lang="en-GB" sz="1600" dirty="0" smtClean="0"/>
          </a:p>
          <a:p>
            <a:pPr algn="just"/>
            <a:r>
              <a:rPr lang="en-GB" dirty="0"/>
              <a:t>Production </a:t>
            </a:r>
            <a:r>
              <a:rPr lang="en-GB" dirty="0" smtClean="0"/>
              <a:t>increased</a:t>
            </a:r>
            <a:r>
              <a:rPr lang="en-GB" dirty="0"/>
              <a:t>, but imports </a:t>
            </a:r>
            <a:r>
              <a:rPr lang="en-GB" dirty="0" smtClean="0"/>
              <a:t>are </a:t>
            </a:r>
            <a:r>
              <a:rPr lang="en-GB" dirty="0"/>
              <a:t>the main driver </a:t>
            </a:r>
            <a:r>
              <a:rPr lang="en-GB" dirty="0" smtClean="0"/>
              <a:t>(+4%, </a:t>
            </a:r>
            <a:r>
              <a:rPr lang="en-GB" dirty="0"/>
              <a:t>a 10-year </a:t>
            </a:r>
            <a:r>
              <a:rPr lang="en-GB" dirty="0" smtClean="0"/>
              <a:t>peak).</a:t>
            </a:r>
            <a:endParaRPr lang="en-GB" sz="1600" dirty="0" smtClean="0"/>
          </a:p>
        </p:txBody>
      </p:sp>
      <p:pic>
        <p:nvPicPr>
          <p:cNvPr id="11" name="Immagine 279"/>
          <p:cNvPicPr/>
          <p:nvPr/>
        </p:nvPicPr>
        <p:blipFill>
          <a:blip r:embed="rId7" cstate="print">
            <a:extLst>
              <a:ext uri="{28A0092B-C50C-407E-A947-70E740481C1C}">
                <a14:useLocalDpi xmlns:a14="http://schemas.microsoft.com/office/drawing/2010/main"/>
              </a:ext>
            </a:extLst>
          </a:blip>
          <a:srcRect/>
          <a:stretch>
            <a:fillRect/>
          </a:stretch>
        </p:blipFill>
        <p:spPr bwMode="auto">
          <a:xfrm>
            <a:off x="467544" y="1774879"/>
            <a:ext cx="6513830" cy="3645535"/>
          </a:xfrm>
          <a:prstGeom prst="rect">
            <a:avLst/>
          </a:prstGeom>
          <a:noFill/>
          <a:ln>
            <a:noFill/>
          </a:ln>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a:xfrm>
            <a:off x="0" y="2348880"/>
            <a:ext cx="9144000" cy="2520280"/>
          </a:xfrm>
          <a:prstGeom prst="rect">
            <a:avLst/>
          </a:prstGeom>
          <a:solidFill>
            <a:srgbClr val="EBD5D5">
              <a:alpha val="6470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Segnaposto numero diapositiva 3"/>
          <p:cNvSpPr>
            <a:spLocks noGrp="1"/>
          </p:cNvSpPr>
          <p:nvPr>
            <p:ph type="sldNum" sz="quarter" idx="12"/>
          </p:nvPr>
        </p:nvSpPr>
        <p:spPr/>
        <p:txBody>
          <a:bodyPr/>
          <a:lstStyle/>
          <a:p>
            <a:fld id="{6CBF6AF4-3C2F-41AD-8C5D-D474738C38FF}" type="slidenum">
              <a:rPr lang="it-IT" smtClean="0"/>
              <a:pPr/>
              <a:t>7</a:t>
            </a:fld>
            <a:endParaRPr lang="it-IT" dirty="0"/>
          </a:p>
        </p:txBody>
      </p:sp>
      <p:sp>
        <p:nvSpPr>
          <p:cNvPr id="7" name="Rettangolo 6"/>
          <p:cNvSpPr/>
          <p:nvPr/>
        </p:nvSpPr>
        <p:spPr>
          <a:xfrm>
            <a:off x="5724128" y="188640"/>
            <a:ext cx="2051459" cy="400110"/>
          </a:xfrm>
          <a:prstGeom prst="rect">
            <a:avLst/>
          </a:prstGeom>
        </p:spPr>
        <p:txBody>
          <a:bodyPr wrap="none">
            <a:spAutoFit/>
          </a:bodyPr>
          <a:lstStyle/>
          <a:p>
            <a:r>
              <a:rPr lang="en-GB" sz="2000" b="1" dirty="0" smtClean="0">
                <a:solidFill>
                  <a:schemeClr val="bg1"/>
                </a:solidFill>
              </a:rPr>
              <a:t>EU market supply</a:t>
            </a:r>
            <a:endParaRPr lang="it-IT" sz="2000" b="1" dirty="0">
              <a:solidFill>
                <a:schemeClr val="bg1"/>
              </a:solidFill>
            </a:endParaRPr>
          </a:p>
        </p:txBody>
      </p:sp>
      <p:grpSp>
        <p:nvGrpSpPr>
          <p:cNvPr id="12" name="Gruppo 11"/>
          <p:cNvGrpSpPr>
            <a:grpSpLocks noChangeAspect="1"/>
          </p:cNvGrpSpPr>
          <p:nvPr/>
        </p:nvGrpSpPr>
        <p:grpSpPr>
          <a:xfrm>
            <a:off x="8100393" y="44624"/>
            <a:ext cx="648698" cy="648000"/>
            <a:chOff x="0" y="0"/>
            <a:chExt cx="791426" cy="790575"/>
          </a:xfrm>
        </p:grpSpPr>
        <p:sp>
          <p:nvSpPr>
            <p:cNvPr id="14" name="Ovale 13"/>
            <p:cNvSpPr/>
            <p:nvPr/>
          </p:nvSpPr>
          <p:spPr>
            <a:xfrm>
              <a:off x="0" y="0"/>
              <a:ext cx="791426"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aphicFrame>
          <p:nvGraphicFramePr>
            <p:cNvPr id="15" name="Diagramma 14"/>
            <p:cNvGraphicFramePr/>
            <p:nvPr/>
          </p:nvGraphicFramePr>
          <p:xfrm>
            <a:off x="123823" y="152400"/>
            <a:ext cx="558510" cy="497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8" name="CasellaDiTesto 17"/>
          <p:cNvSpPr txBox="1"/>
          <p:nvPr/>
        </p:nvSpPr>
        <p:spPr>
          <a:xfrm>
            <a:off x="395536" y="755412"/>
            <a:ext cx="2232248" cy="369332"/>
          </a:xfrm>
          <a:prstGeom prst="rect">
            <a:avLst/>
          </a:prstGeom>
          <a:noFill/>
        </p:spPr>
        <p:txBody>
          <a:bodyPr wrap="square" rtlCol="0">
            <a:spAutoFit/>
          </a:bodyPr>
          <a:lstStyle/>
          <a:p>
            <a:r>
              <a:rPr lang="it-IT" b="1" dirty="0" smtClean="0">
                <a:solidFill>
                  <a:srgbClr val="FF0000"/>
                </a:solidFill>
              </a:rPr>
              <a:t>Production </a:t>
            </a:r>
            <a:r>
              <a:rPr lang="it-IT" sz="1400" b="1" dirty="0" smtClean="0">
                <a:solidFill>
                  <a:srgbClr val="FF0000"/>
                </a:solidFill>
              </a:rPr>
              <a:t>(</a:t>
            </a:r>
            <a:r>
              <a:rPr lang="it-IT" sz="1400" b="1" dirty="0" err="1" smtClean="0">
                <a:solidFill>
                  <a:srgbClr val="FF0000"/>
                </a:solidFill>
              </a:rPr>
              <a:t>food</a:t>
            </a:r>
            <a:r>
              <a:rPr lang="it-IT" sz="1400" b="1" dirty="0" smtClean="0">
                <a:solidFill>
                  <a:srgbClr val="FF0000"/>
                </a:solidFill>
              </a:rPr>
              <a:t> use)</a:t>
            </a:r>
            <a:endParaRPr lang="en-GB" sz="1400" dirty="0"/>
          </a:p>
        </p:txBody>
      </p:sp>
      <p:sp>
        <p:nvSpPr>
          <p:cNvPr id="19" name="CasellaDiTesto 18"/>
          <p:cNvSpPr txBox="1"/>
          <p:nvPr/>
        </p:nvSpPr>
        <p:spPr>
          <a:xfrm>
            <a:off x="3923928" y="1072679"/>
            <a:ext cx="4752528" cy="1138773"/>
          </a:xfrm>
          <a:prstGeom prst="rect">
            <a:avLst/>
          </a:prstGeom>
          <a:noFill/>
        </p:spPr>
        <p:txBody>
          <a:bodyPr wrap="square" rtlCol="0">
            <a:spAutoFit/>
          </a:bodyPr>
          <a:lstStyle/>
          <a:p>
            <a:pPr algn="just"/>
            <a:r>
              <a:rPr lang="en-US" sz="1700" dirty="0"/>
              <a:t>In 2016, catches increased by 2%, marking a recovery from 2015’s 9% decrease. Aquaculture production increased as </a:t>
            </a:r>
            <a:r>
              <a:rPr lang="en-US" sz="1700" dirty="0" smtClean="0"/>
              <a:t>well </a:t>
            </a:r>
            <a:r>
              <a:rPr lang="en-US" sz="1700" dirty="0"/>
              <a:t>by 2</a:t>
            </a:r>
            <a:r>
              <a:rPr lang="en-US" sz="1700" dirty="0" smtClean="0"/>
              <a:t>%, </a:t>
            </a:r>
            <a:r>
              <a:rPr lang="en-US" sz="1700" dirty="0"/>
              <a:t>continuing the upward trend started in 2014.</a:t>
            </a:r>
          </a:p>
        </p:txBody>
      </p:sp>
      <p:sp>
        <p:nvSpPr>
          <p:cNvPr id="21" name="CasellaDiTesto 20"/>
          <p:cNvSpPr txBox="1"/>
          <p:nvPr/>
        </p:nvSpPr>
        <p:spPr>
          <a:xfrm>
            <a:off x="2688968" y="2348545"/>
            <a:ext cx="1296144" cy="369332"/>
          </a:xfrm>
          <a:prstGeom prst="rect">
            <a:avLst/>
          </a:prstGeom>
          <a:noFill/>
        </p:spPr>
        <p:txBody>
          <a:bodyPr wrap="square" rtlCol="0">
            <a:spAutoFit/>
          </a:bodyPr>
          <a:lstStyle/>
          <a:p>
            <a:r>
              <a:rPr lang="it-IT" b="1" dirty="0" err="1" smtClean="0">
                <a:solidFill>
                  <a:srgbClr val="FF0000"/>
                </a:solidFill>
              </a:rPr>
              <a:t>Trade</a:t>
            </a:r>
            <a:endParaRPr lang="en-GB" b="1" dirty="0">
              <a:solidFill>
                <a:srgbClr val="FF0000"/>
              </a:solidFill>
            </a:endParaRPr>
          </a:p>
        </p:txBody>
      </p:sp>
      <p:sp>
        <p:nvSpPr>
          <p:cNvPr id="24" name="CasellaDiTesto 23"/>
          <p:cNvSpPr txBox="1"/>
          <p:nvPr/>
        </p:nvSpPr>
        <p:spPr>
          <a:xfrm>
            <a:off x="395536" y="4941168"/>
            <a:ext cx="3528392" cy="369332"/>
          </a:xfrm>
          <a:prstGeom prst="rect">
            <a:avLst/>
          </a:prstGeom>
          <a:noFill/>
        </p:spPr>
        <p:txBody>
          <a:bodyPr wrap="square" rtlCol="0">
            <a:spAutoFit/>
          </a:bodyPr>
          <a:lstStyle/>
          <a:p>
            <a:r>
              <a:rPr lang="it-IT" b="1" dirty="0" err="1" smtClean="0">
                <a:solidFill>
                  <a:srgbClr val="FF0000"/>
                </a:solidFill>
              </a:rPr>
              <a:t>Apparent</a:t>
            </a:r>
            <a:r>
              <a:rPr lang="it-IT" b="1" dirty="0" smtClean="0">
                <a:solidFill>
                  <a:srgbClr val="FF0000"/>
                </a:solidFill>
              </a:rPr>
              <a:t> </a:t>
            </a:r>
            <a:r>
              <a:rPr lang="it-IT" b="1" dirty="0" err="1" smtClean="0">
                <a:solidFill>
                  <a:srgbClr val="FF0000"/>
                </a:solidFill>
              </a:rPr>
              <a:t>consumption</a:t>
            </a:r>
            <a:endParaRPr lang="en-GB" b="1" dirty="0">
              <a:solidFill>
                <a:srgbClr val="FF0000"/>
              </a:solidFill>
            </a:endParaRPr>
          </a:p>
        </p:txBody>
      </p:sp>
      <p:sp>
        <p:nvSpPr>
          <p:cNvPr id="25" name="CasellaDiTesto 24"/>
          <p:cNvSpPr txBox="1"/>
          <p:nvPr/>
        </p:nvSpPr>
        <p:spPr>
          <a:xfrm>
            <a:off x="3923928" y="5085184"/>
            <a:ext cx="5184576" cy="1092607"/>
          </a:xfrm>
          <a:prstGeom prst="rect">
            <a:avLst/>
          </a:prstGeom>
          <a:noFill/>
        </p:spPr>
        <p:txBody>
          <a:bodyPr wrap="square" rtlCol="0">
            <a:spAutoFit/>
          </a:bodyPr>
          <a:lstStyle/>
          <a:p>
            <a:r>
              <a:rPr lang="en-GB" sz="1600" dirty="0"/>
              <a:t>Consumption in the EU market is dominated by </a:t>
            </a:r>
            <a:r>
              <a:rPr lang="en-GB" sz="1600" dirty="0" smtClean="0"/>
              <a:t>wild products, representing </a:t>
            </a:r>
            <a:r>
              <a:rPr lang="en-GB" sz="1600" dirty="0"/>
              <a:t>three-fourths of the total.</a:t>
            </a:r>
          </a:p>
          <a:p>
            <a:r>
              <a:rPr lang="en-US" sz="1600" dirty="0" smtClean="0"/>
              <a:t>In 2016, 18,61 </a:t>
            </a:r>
            <a:r>
              <a:rPr lang="en-US" sz="1600" dirty="0"/>
              <a:t>kg </a:t>
            </a:r>
            <a:r>
              <a:rPr lang="en-US" sz="1600" dirty="0" smtClean="0"/>
              <a:t>per capita of wild fish were consumed, </a:t>
            </a:r>
            <a:r>
              <a:rPr lang="en-US" sz="1600" dirty="0"/>
              <a:t>while </a:t>
            </a:r>
            <a:r>
              <a:rPr lang="en-US" sz="1600" dirty="0" smtClean="0"/>
              <a:t>farmed products </a:t>
            </a:r>
            <a:r>
              <a:rPr lang="en-US" sz="1600" dirty="0" err="1" smtClean="0"/>
              <a:t>totalled</a:t>
            </a:r>
            <a:r>
              <a:rPr lang="en-US" sz="1600" dirty="0" smtClean="0"/>
              <a:t> 5,72 </a:t>
            </a:r>
            <a:r>
              <a:rPr lang="en-US" sz="1600" dirty="0"/>
              <a:t>kg </a:t>
            </a:r>
            <a:r>
              <a:rPr lang="en-US" sz="1600" dirty="0" smtClean="0"/>
              <a:t>per capita.</a:t>
            </a:r>
            <a:r>
              <a:rPr lang="en-GB" sz="1700" dirty="0" smtClean="0"/>
              <a:t> </a:t>
            </a:r>
            <a:endParaRPr lang="en-US" sz="1700" dirty="0"/>
          </a:p>
        </p:txBody>
      </p:sp>
      <p:sp>
        <p:nvSpPr>
          <p:cNvPr id="26" name="CasellaDiTesto 25"/>
          <p:cNvSpPr txBox="1"/>
          <p:nvPr/>
        </p:nvSpPr>
        <p:spPr>
          <a:xfrm>
            <a:off x="982591" y="2768927"/>
            <a:ext cx="1008112" cy="338554"/>
          </a:xfrm>
          <a:prstGeom prst="rect">
            <a:avLst/>
          </a:prstGeom>
          <a:noFill/>
        </p:spPr>
        <p:txBody>
          <a:bodyPr wrap="square" rtlCol="0">
            <a:spAutoFit/>
          </a:bodyPr>
          <a:lstStyle/>
          <a:p>
            <a:r>
              <a:rPr lang="it-IT" sz="1600" dirty="0" smtClean="0">
                <a:solidFill>
                  <a:srgbClr val="FF0000"/>
                </a:solidFill>
              </a:rPr>
              <a:t>Import</a:t>
            </a:r>
            <a:endParaRPr lang="en-GB" dirty="0">
              <a:solidFill>
                <a:srgbClr val="FF0000"/>
              </a:solidFill>
            </a:endParaRPr>
          </a:p>
        </p:txBody>
      </p:sp>
      <p:sp>
        <p:nvSpPr>
          <p:cNvPr id="27" name="CasellaDiTesto 26"/>
          <p:cNvSpPr txBox="1"/>
          <p:nvPr/>
        </p:nvSpPr>
        <p:spPr>
          <a:xfrm>
            <a:off x="4427984" y="2816338"/>
            <a:ext cx="1008112" cy="338554"/>
          </a:xfrm>
          <a:prstGeom prst="rect">
            <a:avLst/>
          </a:prstGeom>
          <a:noFill/>
        </p:spPr>
        <p:txBody>
          <a:bodyPr wrap="square" rtlCol="0">
            <a:spAutoFit/>
          </a:bodyPr>
          <a:lstStyle/>
          <a:p>
            <a:r>
              <a:rPr lang="it-IT" sz="1600" dirty="0" smtClean="0">
                <a:solidFill>
                  <a:srgbClr val="FF0000"/>
                </a:solidFill>
              </a:rPr>
              <a:t>Export</a:t>
            </a:r>
            <a:endParaRPr lang="en-GB" dirty="0">
              <a:solidFill>
                <a:srgbClr val="FF0000"/>
              </a:solidFill>
            </a:endParaRPr>
          </a:p>
        </p:txBody>
      </p:sp>
      <p:sp>
        <p:nvSpPr>
          <p:cNvPr id="29" name="CasellaDiTesto 28"/>
          <p:cNvSpPr txBox="1"/>
          <p:nvPr/>
        </p:nvSpPr>
        <p:spPr>
          <a:xfrm>
            <a:off x="6084168" y="2532673"/>
            <a:ext cx="3133619" cy="1138773"/>
          </a:xfrm>
          <a:prstGeom prst="rect">
            <a:avLst/>
          </a:prstGeom>
          <a:noFill/>
        </p:spPr>
        <p:txBody>
          <a:bodyPr wrap="square" rtlCol="0">
            <a:spAutoFit/>
          </a:bodyPr>
          <a:lstStyle/>
          <a:p>
            <a:r>
              <a:rPr lang="en-US" sz="1700" dirty="0" smtClean="0"/>
              <a:t>In 2016, imports of both farmed and wild products increased by 4% each compared to 2015 while exports increased by 1%.</a:t>
            </a:r>
            <a:endParaRPr lang="en-US" sz="1700" dirty="0"/>
          </a:p>
        </p:txBody>
      </p:sp>
      <p:sp>
        <p:nvSpPr>
          <p:cNvPr id="35" name="CasellaDiTesto 34"/>
          <p:cNvSpPr txBox="1"/>
          <p:nvPr/>
        </p:nvSpPr>
        <p:spPr>
          <a:xfrm>
            <a:off x="5868144" y="6351711"/>
            <a:ext cx="3240360" cy="461665"/>
          </a:xfrm>
          <a:prstGeom prst="rect">
            <a:avLst/>
          </a:prstGeom>
          <a:solidFill>
            <a:schemeClr val="accent5">
              <a:lumMod val="20000"/>
              <a:lumOff val="80000"/>
            </a:schemeClr>
          </a:solidFill>
          <a:ln>
            <a:solidFill>
              <a:schemeClr val="accent5">
                <a:lumMod val="50000"/>
              </a:schemeClr>
            </a:solidFill>
          </a:ln>
        </p:spPr>
        <p:txBody>
          <a:bodyPr wrap="square" rIns="72000" rtlCol="0" anchor="ctr" anchorCtr="0">
            <a:spAutoFit/>
          </a:bodyPr>
          <a:lstStyle/>
          <a:p>
            <a:pPr algn="r"/>
            <a:r>
              <a:rPr lang="it-IT" sz="1200" dirty="0" smtClean="0"/>
              <a:t>Data provided in live </a:t>
            </a:r>
            <a:r>
              <a:rPr lang="en-US" sz="1200" dirty="0" smtClean="0"/>
              <a:t>weight</a:t>
            </a:r>
            <a:r>
              <a:rPr lang="it-IT" sz="1200" dirty="0" smtClean="0"/>
              <a:t> equivalent deriving </a:t>
            </a:r>
            <a:r>
              <a:rPr lang="it-IT" sz="1200" dirty="0" err="1" smtClean="0"/>
              <a:t>from</a:t>
            </a:r>
            <a:r>
              <a:rPr lang="it-IT" sz="1200" dirty="0" smtClean="0"/>
              <a:t> the EUMOFA’s Supply balance sheet</a:t>
            </a:r>
            <a:endParaRPr lang="it-IT" sz="1200" dirty="0"/>
          </a:p>
        </p:txBody>
      </p:sp>
      <p:pic>
        <p:nvPicPr>
          <p:cNvPr id="6" name="Immagine 5"/>
          <p:cNvPicPr>
            <a:picLocks noChangeAspect="1"/>
          </p:cNvPicPr>
          <p:nvPr/>
        </p:nvPicPr>
        <p:blipFill rotWithShape="1">
          <a:blip r:embed="rId7"/>
          <a:srcRect l="4663" t="16124" r="2277" b="22900"/>
          <a:stretch/>
        </p:blipFill>
        <p:spPr>
          <a:xfrm>
            <a:off x="60456" y="5478707"/>
            <a:ext cx="3515201" cy="1216800"/>
          </a:xfrm>
          <a:prstGeom prst="rect">
            <a:avLst/>
          </a:prstGeom>
        </p:spPr>
      </p:pic>
      <p:pic>
        <p:nvPicPr>
          <p:cNvPr id="10" name="Immagine 9"/>
          <p:cNvPicPr>
            <a:picLocks noChangeAspect="1"/>
          </p:cNvPicPr>
          <p:nvPr/>
        </p:nvPicPr>
        <p:blipFill rotWithShape="1">
          <a:blip r:embed="rId8"/>
          <a:srcRect l="4663" t="13865" r="2277" b="22900"/>
          <a:stretch/>
        </p:blipFill>
        <p:spPr>
          <a:xfrm>
            <a:off x="20283" y="3350007"/>
            <a:ext cx="3517321" cy="1262628"/>
          </a:xfrm>
          <a:prstGeom prst="rect">
            <a:avLst/>
          </a:prstGeom>
        </p:spPr>
      </p:pic>
      <p:pic>
        <p:nvPicPr>
          <p:cNvPr id="16" name="Immagine 15"/>
          <p:cNvPicPr>
            <a:picLocks noChangeAspect="1"/>
          </p:cNvPicPr>
          <p:nvPr/>
        </p:nvPicPr>
        <p:blipFill rotWithShape="1">
          <a:blip r:embed="rId9"/>
          <a:srcRect l="13015" r="4664" b="18383"/>
          <a:stretch/>
        </p:blipFill>
        <p:spPr>
          <a:xfrm>
            <a:off x="3737930" y="3175115"/>
            <a:ext cx="2946316" cy="1543177"/>
          </a:xfrm>
          <a:prstGeom prst="rect">
            <a:avLst/>
          </a:prstGeom>
        </p:spPr>
      </p:pic>
      <p:pic>
        <p:nvPicPr>
          <p:cNvPr id="22" name="Immagine 9"/>
          <p:cNvPicPr>
            <a:picLocks noChangeAspect="1"/>
          </p:cNvPicPr>
          <p:nvPr/>
        </p:nvPicPr>
        <p:blipFill rotWithShape="1">
          <a:blip r:embed="rId8"/>
          <a:srcRect l="4663" t="13865" r="2277" b="22900"/>
          <a:stretch/>
        </p:blipFill>
        <p:spPr>
          <a:xfrm>
            <a:off x="60456" y="1052554"/>
            <a:ext cx="3517321" cy="1262628"/>
          </a:xfrm>
          <a:prstGeom prst="rect">
            <a:avLst/>
          </a:prstGeom>
        </p:spPr>
      </p:pic>
      <p:sp>
        <p:nvSpPr>
          <p:cNvPr id="2" name="TextBox 1"/>
          <p:cNvSpPr txBox="1"/>
          <p:nvPr/>
        </p:nvSpPr>
        <p:spPr>
          <a:xfrm>
            <a:off x="-108520" y="5382508"/>
            <a:ext cx="611560" cy="400110"/>
          </a:xfrm>
          <a:prstGeom prst="rect">
            <a:avLst/>
          </a:prstGeom>
          <a:solidFill>
            <a:schemeClr val="bg1"/>
          </a:solidFill>
        </p:spPr>
        <p:txBody>
          <a:bodyPr wrap="square" rtlCol="0">
            <a:spAutoFit/>
          </a:bodyPr>
          <a:lstStyle/>
          <a:p>
            <a:pPr algn="ctr"/>
            <a:r>
              <a:rPr lang="fr-BE" sz="1000" b="1" dirty="0" err="1" smtClean="0"/>
              <a:t>fishery</a:t>
            </a:r>
            <a:endParaRPr lang="fr-BE" sz="1000" b="1" dirty="0" smtClean="0"/>
          </a:p>
          <a:p>
            <a:pPr algn="ctr"/>
            <a:r>
              <a:rPr lang="fr-BE" sz="1000" b="1" dirty="0" smtClean="0"/>
              <a:t>76%</a:t>
            </a:r>
            <a:endParaRPr lang="en-GB" sz="1000" b="1" dirty="0"/>
          </a:p>
        </p:txBody>
      </p:sp>
      <p:sp>
        <p:nvSpPr>
          <p:cNvPr id="23" name="TextBox 22"/>
          <p:cNvSpPr txBox="1"/>
          <p:nvPr/>
        </p:nvSpPr>
        <p:spPr>
          <a:xfrm>
            <a:off x="2832452" y="6087107"/>
            <a:ext cx="905478" cy="400110"/>
          </a:xfrm>
          <a:prstGeom prst="rect">
            <a:avLst/>
          </a:prstGeom>
          <a:solidFill>
            <a:schemeClr val="bg1"/>
          </a:solidFill>
        </p:spPr>
        <p:txBody>
          <a:bodyPr wrap="square" rtlCol="0">
            <a:spAutoFit/>
          </a:bodyPr>
          <a:lstStyle/>
          <a:p>
            <a:pPr algn="ctr"/>
            <a:r>
              <a:rPr lang="fr-BE" sz="1000" b="1" dirty="0" smtClean="0"/>
              <a:t>aquaculture</a:t>
            </a:r>
          </a:p>
          <a:p>
            <a:pPr algn="ctr"/>
            <a:r>
              <a:rPr lang="fr-BE" sz="1000" b="1" dirty="0" smtClean="0"/>
              <a:t>24%</a:t>
            </a:r>
            <a:endParaRPr lang="en-GB" sz="1000" b="1" dirty="0"/>
          </a:p>
        </p:txBody>
      </p:sp>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8</a:t>
            </a:fld>
            <a:endParaRPr lang="it-IT" dirty="0"/>
          </a:p>
        </p:txBody>
      </p:sp>
      <p:sp>
        <p:nvSpPr>
          <p:cNvPr id="7" name="Rettangolo 6"/>
          <p:cNvSpPr/>
          <p:nvPr/>
        </p:nvSpPr>
        <p:spPr>
          <a:xfrm>
            <a:off x="5796136" y="188640"/>
            <a:ext cx="2051459" cy="400110"/>
          </a:xfrm>
          <a:prstGeom prst="rect">
            <a:avLst/>
          </a:prstGeom>
        </p:spPr>
        <p:txBody>
          <a:bodyPr wrap="none">
            <a:spAutoFit/>
          </a:bodyPr>
          <a:lstStyle/>
          <a:p>
            <a:r>
              <a:rPr lang="en-GB" sz="2000" b="1" dirty="0" smtClean="0">
                <a:solidFill>
                  <a:schemeClr val="bg1"/>
                </a:solidFill>
              </a:rPr>
              <a:t>EU market supply</a:t>
            </a:r>
            <a:endParaRPr lang="it-IT" sz="2000" b="1" dirty="0">
              <a:solidFill>
                <a:schemeClr val="bg1"/>
              </a:solidFill>
            </a:endParaRPr>
          </a:p>
        </p:txBody>
      </p:sp>
      <p:sp>
        <p:nvSpPr>
          <p:cNvPr id="12" name="CasellaDiTesto 11"/>
          <p:cNvSpPr txBox="1"/>
          <p:nvPr/>
        </p:nvSpPr>
        <p:spPr>
          <a:xfrm>
            <a:off x="1835696" y="980728"/>
            <a:ext cx="5328592" cy="369332"/>
          </a:xfrm>
          <a:prstGeom prst="rect">
            <a:avLst/>
          </a:prstGeom>
          <a:noFill/>
        </p:spPr>
        <p:txBody>
          <a:bodyPr wrap="square" rtlCol="0">
            <a:spAutoFit/>
          </a:bodyPr>
          <a:lstStyle/>
          <a:p>
            <a:pPr algn="ctr"/>
            <a:r>
              <a:rPr lang="it-IT" b="1" dirty="0" smtClean="0">
                <a:solidFill>
                  <a:srgbClr val="FF0000"/>
                </a:solidFill>
                <a:latin typeface="+mn-lt"/>
              </a:rPr>
              <a:t>EU market growth and self-sufficiency rates</a:t>
            </a:r>
            <a:endParaRPr lang="it-IT" sz="1600" b="1" dirty="0">
              <a:latin typeface="+mn-lt"/>
            </a:endParaRPr>
          </a:p>
        </p:txBody>
      </p:sp>
      <p:sp>
        <p:nvSpPr>
          <p:cNvPr id="13" name="CasellaDiTesto 12"/>
          <p:cNvSpPr txBox="1"/>
          <p:nvPr/>
        </p:nvSpPr>
        <p:spPr>
          <a:xfrm>
            <a:off x="107504" y="4976008"/>
            <a:ext cx="8641587" cy="1200329"/>
          </a:xfrm>
          <a:prstGeom prst="rect">
            <a:avLst/>
          </a:prstGeom>
          <a:noFill/>
        </p:spPr>
        <p:txBody>
          <a:bodyPr wrap="square" rtlCol="0">
            <a:spAutoFit/>
          </a:bodyPr>
          <a:lstStyle/>
          <a:p>
            <a:pPr algn="just"/>
            <a:r>
              <a:rPr lang="en-GB" b="1" dirty="0" smtClean="0">
                <a:latin typeface="+mn-lt"/>
              </a:rPr>
              <a:t>The EU self-sufficiency rate</a:t>
            </a:r>
            <a:r>
              <a:rPr lang="en-GB" dirty="0" smtClean="0">
                <a:latin typeface="+mn-lt"/>
              </a:rPr>
              <a:t>, which is the ratio of domestic supply over domestic demand, </a:t>
            </a:r>
            <a:r>
              <a:rPr lang="en-GB" b="1" dirty="0" smtClean="0"/>
              <a:t>decreased to 41,7% in 2016 </a:t>
            </a:r>
            <a:r>
              <a:rPr lang="en-GB" dirty="0" smtClean="0"/>
              <a:t>compared to 2015.</a:t>
            </a:r>
          </a:p>
          <a:p>
            <a:pPr algn="just"/>
            <a:r>
              <a:rPr lang="en-US" dirty="0" smtClean="0"/>
              <a:t>This </a:t>
            </a:r>
            <a:r>
              <a:rPr lang="en-US" dirty="0"/>
              <a:t>decrease was mainly due to a substantial increase of imports which was much more intense than that registered for farmed and wild EU production. </a:t>
            </a:r>
            <a:endParaRPr lang="en-GB" dirty="0" smtClean="0">
              <a:latin typeface="+mn-lt"/>
            </a:endParaRPr>
          </a:p>
        </p:txBody>
      </p:sp>
      <p:grpSp>
        <p:nvGrpSpPr>
          <p:cNvPr id="14" name="Gruppo 13"/>
          <p:cNvGrpSpPr>
            <a:grpSpLocks noChangeAspect="1"/>
          </p:cNvGrpSpPr>
          <p:nvPr/>
        </p:nvGrpSpPr>
        <p:grpSpPr>
          <a:xfrm>
            <a:off x="8100393" y="44624"/>
            <a:ext cx="648698" cy="648000"/>
            <a:chOff x="0" y="0"/>
            <a:chExt cx="791426" cy="790575"/>
          </a:xfrm>
        </p:grpSpPr>
        <p:sp>
          <p:nvSpPr>
            <p:cNvPr id="15" name="Ovale 14"/>
            <p:cNvSpPr/>
            <p:nvPr/>
          </p:nvSpPr>
          <p:spPr>
            <a:xfrm>
              <a:off x="0" y="0"/>
              <a:ext cx="791426" cy="790575"/>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100"/>
            </a:p>
          </p:txBody>
        </p:sp>
        <p:graphicFrame>
          <p:nvGraphicFramePr>
            <p:cNvPr id="16" name="Diagramma 15"/>
            <p:cNvGraphicFramePr/>
            <p:nvPr/>
          </p:nvGraphicFramePr>
          <p:xfrm>
            <a:off x="123823" y="152400"/>
            <a:ext cx="558510" cy="497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0" name="CasellaDiTesto 9"/>
          <p:cNvSpPr txBox="1"/>
          <p:nvPr/>
        </p:nvSpPr>
        <p:spPr>
          <a:xfrm>
            <a:off x="5868144" y="6351711"/>
            <a:ext cx="3240360" cy="461665"/>
          </a:xfrm>
          <a:prstGeom prst="rect">
            <a:avLst/>
          </a:prstGeom>
          <a:solidFill>
            <a:schemeClr val="accent5">
              <a:lumMod val="20000"/>
              <a:lumOff val="80000"/>
            </a:schemeClr>
          </a:solidFill>
          <a:ln>
            <a:solidFill>
              <a:schemeClr val="accent5">
                <a:lumMod val="50000"/>
              </a:schemeClr>
            </a:solidFill>
          </a:ln>
        </p:spPr>
        <p:txBody>
          <a:bodyPr wrap="square" rIns="72000" rtlCol="0" anchor="ctr" anchorCtr="0">
            <a:spAutoFit/>
          </a:bodyPr>
          <a:lstStyle/>
          <a:p>
            <a:pPr algn="r"/>
            <a:r>
              <a:rPr lang="it-IT" sz="1200" dirty="0" smtClean="0"/>
              <a:t>Data provided in live </a:t>
            </a:r>
            <a:r>
              <a:rPr lang="en-US" sz="1200" dirty="0" smtClean="0"/>
              <a:t>weight</a:t>
            </a:r>
            <a:r>
              <a:rPr lang="it-IT" sz="1200" dirty="0" smtClean="0"/>
              <a:t> equivalent deriving </a:t>
            </a:r>
            <a:r>
              <a:rPr lang="it-IT" sz="1200" dirty="0" err="1" smtClean="0"/>
              <a:t>from</a:t>
            </a:r>
            <a:r>
              <a:rPr lang="it-IT" sz="1200" dirty="0" smtClean="0"/>
              <a:t> the EUMOFA’s Supply balance sheet</a:t>
            </a:r>
            <a:endParaRPr lang="it-IT" sz="1200" dirty="0"/>
          </a:p>
        </p:txBody>
      </p:sp>
      <p:pic>
        <p:nvPicPr>
          <p:cNvPr id="11" name="Immagine 281"/>
          <p:cNvPicPr/>
          <p:nvPr/>
        </p:nvPicPr>
        <p:blipFill rotWithShape="1">
          <a:blip r:embed="rId7" cstate="print">
            <a:extLst>
              <a:ext uri="{28A0092B-C50C-407E-A947-70E740481C1C}">
                <a14:useLocalDpi xmlns:a14="http://schemas.microsoft.com/office/drawing/2010/main"/>
              </a:ext>
            </a:extLst>
          </a:blip>
          <a:srcRect b="3233"/>
          <a:stretch/>
        </p:blipFill>
        <p:spPr bwMode="auto">
          <a:xfrm>
            <a:off x="1412322" y="1317260"/>
            <a:ext cx="6031323" cy="3472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CBF6AF4-3C2F-41AD-8C5D-D474738C38FF}" type="slidenum">
              <a:rPr lang="it-IT" smtClean="0"/>
              <a:pPr/>
              <a:t>9</a:t>
            </a:fld>
            <a:endParaRPr lang="it-IT" dirty="0"/>
          </a:p>
        </p:txBody>
      </p:sp>
      <p:sp>
        <p:nvSpPr>
          <p:cNvPr id="7" name="Rettangolo 6"/>
          <p:cNvSpPr/>
          <p:nvPr/>
        </p:nvSpPr>
        <p:spPr>
          <a:xfrm>
            <a:off x="6059634" y="188640"/>
            <a:ext cx="1608710" cy="400110"/>
          </a:xfrm>
          <a:prstGeom prst="rect">
            <a:avLst/>
          </a:prstGeom>
        </p:spPr>
        <p:txBody>
          <a:bodyPr wrap="none">
            <a:spAutoFit/>
          </a:bodyPr>
          <a:lstStyle/>
          <a:p>
            <a:r>
              <a:rPr lang="en-GB" sz="2000" b="1" dirty="0" smtClean="0">
                <a:solidFill>
                  <a:schemeClr val="bg1"/>
                </a:solidFill>
              </a:rPr>
              <a:t>Consumption</a:t>
            </a:r>
            <a:endParaRPr lang="it-IT" sz="2000" b="1" dirty="0">
              <a:solidFill>
                <a:schemeClr val="bg1"/>
              </a:solidFill>
            </a:endParaRPr>
          </a:p>
        </p:txBody>
      </p:sp>
      <p:sp>
        <p:nvSpPr>
          <p:cNvPr id="8" name="CasellaDiTesto 11"/>
          <p:cNvSpPr txBox="1"/>
          <p:nvPr/>
        </p:nvSpPr>
        <p:spPr>
          <a:xfrm>
            <a:off x="323528" y="1044025"/>
            <a:ext cx="8496944"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800" b="1" dirty="0" smtClean="0">
                <a:solidFill>
                  <a:srgbClr val="FF0000"/>
                </a:solidFill>
              </a:rPr>
              <a:t>Per-capita consumption of fish and seafood per Member State </a:t>
            </a:r>
          </a:p>
          <a:p>
            <a:pPr algn="ctr"/>
            <a:r>
              <a:rPr lang="en-GB" sz="1400" dirty="0" smtClean="0">
                <a:solidFill>
                  <a:schemeClr val="tx1"/>
                </a:solidFill>
              </a:rPr>
              <a:t>(kg per capita in 2016 and % variation 2016/2015)</a:t>
            </a:r>
            <a:endParaRPr lang="it-IT" sz="2800" dirty="0">
              <a:solidFill>
                <a:schemeClr val="tx1"/>
              </a:solidFill>
              <a:latin typeface="Calibri"/>
            </a:endParaRPr>
          </a:p>
        </p:txBody>
      </p:sp>
      <p:sp>
        <p:nvSpPr>
          <p:cNvPr id="9" name="CasellaDiTesto 8"/>
          <p:cNvSpPr txBox="1"/>
          <p:nvPr/>
        </p:nvSpPr>
        <p:spPr>
          <a:xfrm>
            <a:off x="5724128" y="2852936"/>
            <a:ext cx="3131840" cy="2031325"/>
          </a:xfrm>
          <a:prstGeom prst="rect">
            <a:avLst/>
          </a:prstGeom>
          <a:noFill/>
        </p:spPr>
        <p:txBody>
          <a:bodyPr wrap="square" rtlCol="0">
            <a:spAutoFit/>
          </a:bodyPr>
          <a:lstStyle/>
          <a:p>
            <a:pPr algn="just"/>
            <a:r>
              <a:rPr lang="en-GB" b="1" dirty="0"/>
              <a:t>Portugal</a:t>
            </a:r>
            <a:r>
              <a:rPr lang="en-GB" dirty="0"/>
              <a:t> has continued to have the highest per capita consumption of fishery and aquaculture products since 2001, although it contracted slightly, from 57,5 kg in 2001 to </a:t>
            </a:r>
            <a:r>
              <a:rPr lang="en-GB" dirty="0" smtClean="0"/>
              <a:t>57 </a:t>
            </a:r>
            <a:r>
              <a:rPr lang="en-GB" dirty="0"/>
              <a:t>kg in </a:t>
            </a:r>
            <a:r>
              <a:rPr lang="en-GB" dirty="0" smtClean="0"/>
              <a:t>2016.</a:t>
            </a:r>
            <a:endParaRPr lang="en-US" dirty="0" smtClean="0"/>
          </a:p>
        </p:txBody>
      </p:sp>
      <p:pic>
        <p:nvPicPr>
          <p:cNvPr id="20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56376" y="44696"/>
            <a:ext cx="670092" cy="648000"/>
          </a:xfrm>
          <a:prstGeom prst="rect">
            <a:avLst/>
          </a:prstGeom>
          <a:noFill/>
          <a:ln w="9525">
            <a:noFill/>
            <a:miter lim="800000"/>
            <a:headEnd/>
            <a:tailEnd/>
          </a:ln>
        </p:spPr>
      </p:pic>
      <p:pic>
        <p:nvPicPr>
          <p:cNvPr id="11" name="Immagine 389"/>
          <p:cNvPicPr/>
          <p:nvPr/>
        </p:nvPicPr>
        <p:blipFill rotWithShape="1">
          <a:blip r:embed="rId3" cstate="print">
            <a:extLst>
              <a:ext uri="{28A0092B-C50C-407E-A947-70E740481C1C}">
                <a14:useLocalDpi xmlns:a14="http://schemas.microsoft.com/office/drawing/2010/main"/>
              </a:ext>
            </a:extLst>
          </a:blip>
          <a:srcRect r="2975"/>
          <a:stretch/>
        </p:blipFill>
        <p:spPr bwMode="auto">
          <a:xfrm>
            <a:off x="323528" y="1630364"/>
            <a:ext cx="5472608" cy="4534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300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cene3d>
          <a:camera prst="orthographicFront"/>
          <a:lightRig rig="threePt" dir="t"/>
        </a:scene3d>
        <a:sp3d>
          <a:bevelT w="368300" prst="coolSlant"/>
        </a:sp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4433</TotalTime>
  <Words>1941</Words>
  <Application>Microsoft Office PowerPoint</Application>
  <PresentationFormat>On-screen Show (4:3)</PresentationFormat>
  <Paragraphs>399</Paragraphs>
  <Slides>23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Georgia</vt:lpstr>
      <vt:lpstr>MS Mincho</vt:lpstr>
      <vt:lpstr>Tahoma</vt:lpstr>
      <vt:lpstr>Times New Roman</vt:lpstr>
      <vt:lpstr>Wingdings</vt:lpstr>
      <vt:lpstr>Tema1</vt:lpstr>
      <vt:lpstr>Personalizza struttura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Sarah De Bartolo</dc:creator>
  <cp:lastModifiedBy>VANDE WEYER Christophe (MARE)</cp:lastModifiedBy>
  <cp:revision>535</cp:revision>
  <cp:lastPrinted>2019-01-17T11:34:52Z</cp:lastPrinted>
  <dcterms:created xsi:type="dcterms:W3CDTF">2014-01-09T12:09:03Z</dcterms:created>
  <dcterms:modified xsi:type="dcterms:W3CDTF">2019-01-17T12:53:43Z</dcterms:modified>
</cp:coreProperties>
</file>