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  <p:sldMasterId id="2147483852" r:id="rId2"/>
  </p:sldMasterIdLst>
  <p:notesMasterIdLst>
    <p:notesMasterId r:id="rId33"/>
  </p:notesMasterIdLst>
  <p:handoutMasterIdLst>
    <p:handoutMasterId r:id="rId34"/>
  </p:handoutMasterIdLst>
  <p:sldIdLst>
    <p:sldId id="281" r:id="rId3"/>
    <p:sldId id="305" r:id="rId4"/>
    <p:sldId id="403" r:id="rId5"/>
    <p:sldId id="404" r:id="rId6"/>
    <p:sldId id="405" r:id="rId7"/>
    <p:sldId id="406" r:id="rId8"/>
    <p:sldId id="407" r:id="rId9"/>
    <p:sldId id="408" r:id="rId10"/>
    <p:sldId id="415" r:id="rId11"/>
    <p:sldId id="416" r:id="rId12"/>
    <p:sldId id="417" r:id="rId13"/>
    <p:sldId id="418" r:id="rId14"/>
    <p:sldId id="409" r:id="rId15"/>
    <p:sldId id="419" r:id="rId16"/>
    <p:sldId id="420" r:id="rId17"/>
    <p:sldId id="421" r:id="rId18"/>
    <p:sldId id="422" r:id="rId19"/>
    <p:sldId id="423" r:id="rId20"/>
    <p:sldId id="424" r:id="rId21"/>
    <p:sldId id="430" r:id="rId22"/>
    <p:sldId id="427" r:id="rId23"/>
    <p:sldId id="425" r:id="rId24"/>
    <p:sldId id="426" r:id="rId25"/>
    <p:sldId id="410" r:id="rId26"/>
    <p:sldId id="411" r:id="rId27"/>
    <p:sldId id="412" r:id="rId28"/>
    <p:sldId id="413" r:id="rId29"/>
    <p:sldId id="429" r:id="rId30"/>
    <p:sldId id="428" r:id="rId31"/>
    <p:sldId id="325" r:id="rId32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 Sannino" initials="VS" lastIdx="8" clrIdx="0">
    <p:extLst>
      <p:ext uri="{19B8F6BF-5375-455C-9EA6-DF929625EA0E}">
        <p15:presenceInfo xmlns:p15="http://schemas.microsoft.com/office/powerpoint/2012/main" userId="S-1-5-21-915954767-2642907222-308522997-1636" providerId="AD"/>
      </p:ext>
    </p:extLst>
  </p:cmAuthor>
  <p:cmAuthor id="2" name="Antonio Nuccio" initials="AN" lastIdx="1" clrIdx="1">
    <p:extLst>
      <p:ext uri="{19B8F6BF-5375-455C-9EA6-DF929625EA0E}">
        <p15:presenceInfo xmlns:p15="http://schemas.microsoft.com/office/powerpoint/2012/main" userId="S::anuccio@cogea.it::661d119e-a0be-4a40-b77e-e32a852096aa" providerId="AD"/>
      </p:ext>
    </p:extLst>
  </p:cmAuthor>
  <p:cmAuthor id="3" name="Alessio Sidoti" initials="AS" lastIdx="1" clrIdx="2">
    <p:extLst>
      <p:ext uri="{19B8F6BF-5375-455C-9EA6-DF929625EA0E}">
        <p15:presenceInfo xmlns:p15="http://schemas.microsoft.com/office/powerpoint/2012/main" userId="S-1-5-21-915954767-2642907222-308522997-2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B8E1"/>
    <a:srgbClr val="34C6AA"/>
    <a:srgbClr val="46CEB4"/>
    <a:srgbClr val="2BB6B9"/>
    <a:srgbClr val="D0E5EC"/>
    <a:srgbClr val="6699CD"/>
    <a:srgbClr val="B0D2DE"/>
    <a:srgbClr val="98C5D4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1385" autoAdjust="0"/>
  </p:normalViewPr>
  <p:slideViewPr>
    <p:cSldViewPr snapToGrid="0">
      <p:cViewPr varScale="1">
        <p:scale>
          <a:sx n="100" d="100"/>
          <a:sy n="100" d="100"/>
        </p:scale>
        <p:origin x="46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766658E-8331-4B9B-88D2-DBF882F8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6D5BC7-BF10-4985-B5DE-8DD083FF30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7999" y="0"/>
            <a:ext cx="4276726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32E6-F488-40E2-B4EE-8F787D7BE01A}" type="datetimeFigureOut">
              <a:rPr lang="it-IT" smtClean="0"/>
              <a:t>27/05/2019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97109C-96BE-44C8-AD1D-3FEA8499E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307E09-B42B-422E-B0D7-FCFA18B943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7999" y="6397625"/>
            <a:ext cx="4276726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7AF4-8DF2-4803-AF3E-9943345294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41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44D7-38AC-4DDC-9911-17A9CFFD25E4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245CB-53FF-4ED9-AF36-9B0EFFE20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133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8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0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6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3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7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8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27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6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0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3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05100" y="922338"/>
            <a:ext cx="4430713" cy="24923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state of play </a:t>
            </a:r>
            <a:r>
              <a:rPr lang="en-US" dirty="0"/>
              <a:t>of the project.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21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30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73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888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8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95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6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48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49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0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81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245CB-53FF-4ED9-AF36-9B0EFFE20B6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9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6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5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5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86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6900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70F7-6A95-4BA8-B281-9318F5D661E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3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8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9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42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33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11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667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7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616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5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6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60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29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61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4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32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130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984211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1851" y="6381989"/>
            <a:ext cx="766213" cy="365125"/>
          </a:xfrm>
        </p:spPr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6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1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0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5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8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9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72A9-9A04-4DA2-AA3E-B9001657D9FE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06FE-279A-4153-B756-03D4807E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9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tmp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tm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ofa.eu/mailing-lis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2.emf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8458" r="2367" b="4221"/>
          <a:stretch/>
        </p:blipFill>
        <p:spPr bwMode="auto">
          <a:xfrm>
            <a:off x="4734575" y="1414902"/>
            <a:ext cx="4642436" cy="19096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69" y="1227050"/>
            <a:ext cx="2191825" cy="22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501565" y="3363633"/>
            <a:ext cx="4914333" cy="68047"/>
          </a:xfrm>
          <a:prstGeom prst="rect">
            <a:avLst/>
          </a:prstGeom>
          <a:solidFill>
            <a:srgbClr val="FBB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B0B302-9ADF-49B6-BF1E-ED1CA5C07A3C}"/>
              </a:ext>
            </a:extLst>
          </p:cNvPr>
          <p:cNvSpPr/>
          <p:nvPr/>
        </p:nvSpPr>
        <p:spPr>
          <a:xfrm>
            <a:off x="927277" y="3543574"/>
            <a:ext cx="10277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sz="40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Европейският инструмент за проучване на пазара в сектора на рибарството и аквакултурата в Европейския Съюз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493B9DB-6F1B-4C09-AEF8-1BA4779C4261}"/>
              </a:ext>
            </a:extLst>
          </p:cNvPr>
          <p:cNvSpPr/>
          <p:nvPr/>
        </p:nvSpPr>
        <p:spPr>
          <a:xfrm>
            <a:off x="4857482" y="6307262"/>
            <a:ext cx="702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b="1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Бургас</a:t>
            </a:r>
            <a:r>
              <a:rPr lang="en-US" b="1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11-12 </a:t>
            </a:r>
            <a:r>
              <a:rPr lang="bg-BG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юни </a:t>
            </a:r>
            <a:r>
              <a:rPr lang="en-US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C78602-37A1-4C0D-A864-4B1E87D06BD4}"/>
              </a:ext>
            </a:extLst>
          </p:cNvPr>
          <p:cNvSpPr txBox="1"/>
          <p:nvPr/>
        </p:nvSpPr>
        <p:spPr>
          <a:xfrm>
            <a:off x="159911" y="6076429"/>
            <a:ext cx="118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www.eumofa.eu</a:t>
            </a:r>
            <a:r>
              <a:rPr lang="bg-BG" sz="2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a-DK" sz="2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GB" sz="2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2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61D212-3C82-4294-A4AC-5871195EC59F}"/>
              </a:ext>
            </a:extLst>
          </p:cNvPr>
          <p:cNvSpPr txBox="1"/>
          <p:nvPr/>
        </p:nvSpPr>
        <p:spPr>
          <a:xfrm>
            <a:off x="109005" y="294571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Обхват на събирането на данни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B07B03-D56A-4C28-9083-0698DE4E072D}"/>
              </a:ext>
            </a:extLst>
          </p:cNvPr>
          <p:cNvSpPr txBox="1"/>
          <p:nvPr/>
        </p:nvSpPr>
        <p:spPr>
          <a:xfrm>
            <a:off x="9277992" y="294571"/>
            <a:ext cx="2542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Търговия на едро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72BA50-05AE-4304-9924-A9263D39AA2B}"/>
              </a:ext>
            </a:extLst>
          </p:cNvPr>
          <p:cNvSpPr/>
          <p:nvPr/>
        </p:nvSpPr>
        <p:spPr>
          <a:xfrm>
            <a:off x="6178338" y="2848383"/>
            <a:ext cx="4381176" cy="1985159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данни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Седмични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 на определени продукти на национално равнище или за различни места за продажба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Месечни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 за Гърция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цена на всеки вид продадена риба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определено място за продажба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967A553-B4ED-41E9-B8E0-3A4E37C10735}"/>
              </a:ext>
            </a:extLst>
          </p:cNvPr>
          <p:cNvSpPr/>
          <p:nvPr/>
        </p:nvSpPr>
        <p:spPr>
          <a:xfrm>
            <a:off x="6178338" y="5010142"/>
            <a:ext cx="5258486" cy="109260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 разширения</a:t>
            </a:r>
            <a:r>
              <a:rPr lang="en-GB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подобрения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 на определени продукти, продадени чрез „Кеш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 Кери“ магазини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регистрирани от търговци на едро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2A64FD8-25D5-43CC-A830-FF6F6CCB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4363F256-D294-4566-9DBB-4124B3EF2555}"/>
              </a:ext>
            </a:extLst>
          </p:cNvPr>
          <p:cNvSpPr/>
          <p:nvPr/>
        </p:nvSpPr>
        <p:spPr>
          <a:xfrm>
            <a:off x="6168252" y="1825397"/>
            <a:ext cx="4381176" cy="846386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 на данни</a:t>
            </a:r>
            <a:endParaRPr lang="en-GB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Държавни администрации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частни източници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AFA7ED6-451B-492A-8A7E-44D297114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42" y="229267"/>
            <a:ext cx="720000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3209A73-8BB7-4A17-9982-C899B9E1D4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5" y="1738329"/>
            <a:ext cx="4674997" cy="4680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B61CE7C-D7DE-4768-AC1B-C45D93D108D0}"/>
              </a:ext>
            </a:extLst>
          </p:cNvPr>
          <p:cNvSpPr/>
          <p:nvPr/>
        </p:nvSpPr>
        <p:spPr>
          <a:xfrm>
            <a:off x="7139355" y="6320956"/>
            <a:ext cx="2312352" cy="30777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lang="en-GB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r>
              <a:rPr lang="en-GB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i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61D212-3C82-4294-A4AC-5871195EC59F}"/>
              </a:ext>
            </a:extLst>
          </p:cNvPr>
          <p:cNvSpPr txBox="1"/>
          <p:nvPr/>
        </p:nvSpPr>
        <p:spPr>
          <a:xfrm>
            <a:off x="109005" y="294571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Обхват на събирането на данни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B07B03-D56A-4C28-9083-0698DE4E072D}"/>
              </a:ext>
            </a:extLst>
          </p:cNvPr>
          <p:cNvSpPr txBox="1"/>
          <p:nvPr/>
        </p:nvSpPr>
        <p:spPr>
          <a:xfrm>
            <a:off x="9563100" y="294570"/>
            <a:ext cx="220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Вност-износ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72BA50-05AE-4304-9924-A9263D39AA2B}"/>
              </a:ext>
            </a:extLst>
          </p:cNvPr>
          <p:cNvSpPr/>
          <p:nvPr/>
        </p:nvSpPr>
        <p:spPr>
          <a:xfrm>
            <a:off x="4887650" y="3903040"/>
            <a:ext cx="7164650" cy="1985159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данни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 СЪЮЗ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Седмични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обем,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 цени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определени продукти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 в ЕС от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 извън ЕС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 СЪЮЗ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СВЕТОВНИ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Месечни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обем,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 цени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всички продукти внесени в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изнесени от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 до/от всички страни по света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2A64FD8-25D5-43CC-A830-FF6F6CCB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4363F256-D294-4566-9DBB-4124B3EF2555}"/>
              </a:ext>
            </a:extLst>
          </p:cNvPr>
          <p:cNvSpPr/>
          <p:nvPr/>
        </p:nvSpPr>
        <p:spPr>
          <a:xfrm>
            <a:off x="4887650" y="1547214"/>
            <a:ext cx="7054141" cy="2231380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 на данни</a:t>
            </a:r>
            <a:endParaRPr lang="en-GB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 СЪЮЗ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Европейската комисия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 „Данъчно облагане и митнически съюз“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E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вростат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COMEXT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(подробни статистически данни за международна търговия)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СВЕТОВНИ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IHS–GTA (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световна търговия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Държавни администрации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Норвегия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Исландия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B3DC7DF-44B3-4908-BA4A-05346C704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02" y="165402"/>
            <a:ext cx="720000" cy="7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94CF7C-4915-4713-87E0-8BB264AE9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2" b="18889"/>
          <a:stretch/>
        </p:blipFill>
        <p:spPr>
          <a:xfrm>
            <a:off x="553315" y="4475085"/>
            <a:ext cx="4117844" cy="1982113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FA3779-D5D4-44CC-AFAE-FDBD63F77B25}"/>
              </a:ext>
            </a:extLst>
          </p:cNvPr>
          <p:cNvCxnSpPr>
            <a:cxnSpLocks/>
          </p:cNvCxnSpPr>
          <p:nvPr/>
        </p:nvCxnSpPr>
        <p:spPr>
          <a:xfrm flipH="1">
            <a:off x="2837348" y="1297199"/>
            <a:ext cx="460836" cy="326577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3B4C079A-FF33-4374-9CFD-FFD833CDC3EC}"/>
              </a:ext>
            </a:extLst>
          </p:cNvPr>
          <p:cNvSpPr/>
          <p:nvPr/>
        </p:nvSpPr>
        <p:spPr>
          <a:xfrm>
            <a:off x="2181348" y="4562972"/>
            <a:ext cx="622911" cy="6407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AA93673-EEE2-4F1B-A934-A3BB79E66A05}"/>
              </a:ext>
            </a:extLst>
          </p:cNvPr>
          <p:cNvCxnSpPr>
            <a:cxnSpLocks/>
          </p:cNvCxnSpPr>
          <p:nvPr/>
        </p:nvCxnSpPr>
        <p:spPr>
          <a:xfrm>
            <a:off x="820178" y="3817199"/>
            <a:ext cx="1361170" cy="134221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93BE2A1-47DF-49F6-87EE-3F344CDF037C}"/>
              </a:ext>
            </a:extLst>
          </p:cNvPr>
          <p:cNvCxnSpPr>
            <a:cxnSpLocks/>
          </p:cNvCxnSpPr>
          <p:nvPr/>
        </p:nvCxnSpPr>
        <p:spPr>
          <a:xfrm>
            <a:off x="884912" y="1297199"/>
            <a:ext cx="1296436" cy="317788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AB600421-5B58-4920-9E67-FFC0BC819A1C}"/>
              </a:ext>
            </a:extLst>
          </p:cNvPr>
          <p:cNvCxnSpPr>
            <a:cxnSpLocks/>
          </p:cNvCxnSpPr>
          <p:nvPr/>
        </p:nvCxnSpPr>
        <p:spPr>
          <a:xfrm flipH="1">
            <a:off x="2804259" y="3872679"/>
            <a:ext cx="503160" cy="13310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295156AC-A641-4178-8BA8-6EE0F2D20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9" y="1297199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7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61D212-3C82-4294-A4AC-5871195EC59F}"/>
              </a:ext>
            </a:extLst>
          </p:cNvPr>
          <p:cNvSpPr txBox="1"/>
          <p:nvPr/>
        </p:nvSpPr>
        <p:spPr>
          <a:xfrm>
            <a:off x="109005" y="294571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Обхват на събирането на данни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B07B03-D56A-4C28-9083-0698DE4E072D}"/>
              </a:ext>
            </a:extLst>
          </p:cNvPr>
          <p:cNvSpPr txBox="1"/>
          <p:nvPr/>
        </p:nvSpPr>
        <p:spPr>
          <a:xfrm>
            <a:off x="8392889" y="294570"/>
            <a:ext cx="3588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Търговия на дребно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72BA50-05AE-4304-9924-A9263D39AA2B}"/>
              </a:ext>
            </a:extLst>
          </p:cNvPr>
          <p:cNvSpPr/>
          <p:nvPr/>
        </p:nvSpPr>
        <p:spPr>
          <a:xfrm>
            <a:off x="5677594" y="2743397"/>
            <a:ext cx="6414322" cy="1892826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данни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Седмични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 на определени продукти на национално ниво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Месечни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количесво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цени на пресни продукти на потреблението на домакинствата </a:t>
            </a:r>
          </a:p>
          <a:p>
            <a:pPr>
              <a:spcBef>
                <a:spcPts val="12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консумация на пресни/замразени непреработени продукти извън дома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967A553-B4ED-41E9-B8E0-3A4E37C10735}"/>
              </a:ext>
            </a:extLst>
          </p:cNvPr>
          <p:cNvSpPr/>
          <p:nvPr/>
        </p:nvSpPr>
        <p:spPr>
          <a:xfrm>
            <a:off x="5676243" y="4877204"/>
            <a:ext cx="6170014" cy="1738938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 разширения</a:t>
            </a:r>
            <a:r>
              <a:rPr lang="en-GB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подобрения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 на определени продукти във всички държави-членки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 на домакинствата на всички продукти в основните страни членки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Консумация извън дома на обработени и непреработени продукти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363F256-D294-4566-9DBB-4124B3EF2555}"/>
              </a:ext>
            </a:extLst>
          </p:cNvPr>
          <p:cNvSpPr/>
          <p:nvPr/>
        </p:nvSpPr>
        <p:spPr>
          <a:xfrm>
            <a:off x="5676243" y="1556630"/>
            <a:ext cx="4381176" cy="846386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 на данни</a:t>
            </a:r>
            <a:endParaRPr lang="en-GB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Държавни администрации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частни източници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B88C1AF-E6F9-43A1-A3F5-6697B3ECB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85" y="165402"/>
            <a:ext cx="720000" cy="7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D5CAEFF-347A-418F-9555-615A7C7B3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3" y="1556630"/>
            <a:ext cx="470016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5">
            <a:extLst>
              <a:ext uri="{FF2B5EF4-FFF2-40B4-BE49-F238E27FC236}">
                <a16:creationId xmlns:a16="http://schemas.microsoft.com/office/drawing/2014/main" id="{893D2809-B4BF-4208-A352-6EEB81740DAA}"/>
              </a:ext>
            </a:extLst>
          </p:cNvPr>
          <p:cNvSpPr/>
          <p:nvPr/>
        </p:nvSpPr>
        <p:spPr>
          <a:xfrm>
            <a:off x="2982410" y="1673368"/>
            <a:ext cx="6227180" cy="4201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bg-BG" sz="60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Хармонизация на данни</a:t>
            </a:r>
            <a:endParaRPr lang="en-US" sz="60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48C49F-04AF-4EDC-AE34-E93AB489B75A}"/>
              </a:ext>
            </a:extLst>
          </p:cNvPr>
          <p:cNvSpPr txBox="1"/>
          <p:nvPr/>
        </p:nvSpPr>
        <p:spPr>
          <a:xfrm>
            <a:off x="0" y="-130422"/>
            <a:ext cx="476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Преглед на предоставяните услуги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какви ползи могат да бъдат очаквани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38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B3489B9-7603-42C8-B785-8B9011532D07}"/>
              </a:ext>
            </a:extLst>
          </p:cNvPr>
          <p:cNvSpPr txBox="1">
            <a:spLocks/>
          </p:cNvSpPr>
          <p:nvPr/>
        </p:nvSpPr>
        <p:spPr>
          <a:xfrm>
            <a:off x="1680998" y="1542638"/>
            <a:ext cx="8612156" cy="9655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bg-BG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Една от основните ползи на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EUMOFA </a:t>
            </a:r>
            <a:r>
              <a:rPr lang="bg-BG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дейността по хармонизиране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bg-BG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позволи съпоставимост на данните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B44B3D-9C71-498A-B5B0-639FBBF88B91}"/>
              </a:ext>
            </a:extLst>
          </p:cNvPr>
          <p:cNvSpPr txBox="1"/>
          <p:nvPr/>
        </p:nvSpPr>
        <p:spPr>
          <a:xfrm>
            <a:off x="2767709" y="4181297"/>
            <a:ext cx="7004088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Извършване на анализи по снабнителната верига с цел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разбиране на ценообразуването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2158E3-66C2-4B73-B25B-8FAB99F003F3}"/>
              </a:ext>
            </a:extLst>
          </p:cNvPr>
          <p:cNvSpPr txBox="1"/>
          <p:nvPr/>
        </p:nvSpPr>
        <p:spPr>
          <a:xfrm>
            <a:off x="2767709" y="5500051"/>
            <a:ext cx="7004088" cy="9233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Разработване на специфични инструменти за анализи на пазара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- баланс на доставките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5CEA57-3D26-4CAC-BE62-8EC16A59CE3E}"/>
              </a:ext>
            </a:extLst>
          </p:cNvPr>
          <p:cNvSpPr txBox="1"/>
          <p:nvPr/>
        </p:nvSpPr>
        <p:spPr>
          <a:xfrm>
            <a:off x="2767709" y="2742337"/>
            <a:ext cx="7004088" cy="1183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Съгласуване на системите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номенклатури, валути, езици, тежест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общ агрегационен стандарт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0948EE-5A8E-4B2F-A9D7-99D27EE86375}"/>
              </a:ext>
            </a:extLst>
          </p:cNvPr>
          <p:cNvSpPr txBox="1"/>
          <p:nvPr/>
        </p:nvSpPr>
        <p:spPr>
          <a:xfrm>
            <a:off x="0" y="-21985"/>
            <a:ext cx="49092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работи хармонизацията</a:t>
            </a: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bg-BG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видове, обект на търговски риболов</a:t>
            </a:r>
            <a:endParaRPr lang="en-US" sz="2100" b="1" dirty="0">
              <a:solidFill>
                <a:srgbClr val="0038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A934B0B5-4899-4096-A96D-ADB611A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5881" y="6337298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BB33F37-962E-48B0-BB3E-E3B2D6E1E03F}"/>
              </a:ext>
            </a:extLst>
          </p:cNvPr>
          <p:cNvSpPr/>
          <p:nvPr/>
        </p:nvSpPr>
        <p:spPr>
          <a:xfrm>
            <a:off x="259079" y="1353023"/>
            <a:ext cx="11673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 да се осигури сравнимост на данните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определен списък на </a:t>
            </a:r>
            <a:r>
              <a:rPr lang="bg-BG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основните видове, обект на търговски риболов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(MCS).</a:t>
            </a:r>
          </a:p>
          <a:p>
            <a:pPr algn="just">
              <a:spcBef>
                <a:spcPts val="600"/>
              </a:spcBef>
            </a:pPr>
            <a:r>
              <a:rPr lang="bg-BG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Основните видове, обект на търговски риболов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видове </a:t>
            </a:r>
            <a:r>
              <a:rPr lang="bg-BG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пазарно значение,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 като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най-добрите продукти, продавани при първа продажба и търгувани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сладководните видове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D587B4-D1C9-49AE-81D3-89C51C0192DD}"/>
              </a:ext>
            </a:extLst>
          </p:cNvPr>
          <p:cNvSpPr/>
          <p:nvPr/>
        </p:nvSpPr>
        <p:spPr>
          <a:xfrm>
            <a:off x="1247503" y="6177458"/>
            <a:ext cx="9144000" cy="684803"/>
          </a:xfrm>
          <a:prstGeom prst="rect">
            <a:avLst/>
          </a:prstGeom>
          <a:solidFill>
            <a:srgbClr val="34C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300"/>
              </a:spcBef>
            </a:pPr>
            <a:r>
              <a:rPr lang="bg-BG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Същата обосновка е приложена при състоянието на съхранение и представяне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Bef>
                <a:spcPts val="300"/>
              </a:spcBef>
            </a:pPr>
            <a:r>
              <a:rPr lang="bg-BG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повече подробности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моля вижте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www.eumofa.eu/web/eumofa/harmonisation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09B181-5D68-4B71-8B9A-B40FF2360C5A}"/>
              </a:ext>
            </a:extLst>
          </p:cNvPr>
          <p:cNvSpPr txBox="1"/>
          <p:nvPr/>
        </p:nvSpPr>
        <p:spPr>
          <a:xfrm>
            <a:off x="1368400" y="2730335"/>
            <a:ext cx="298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solidFill>
                  <a:srgbClr val="30B8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Първоначална продажба</a:t>
            </a:r>
            <a:endParaRPr lang="it-IT" sz="1600" b="1" dirty="0">
              <a:solidFill>
                <a:srgbClr val="30B8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8E1F23-6CF1-4C3A-A078-F3A62E385F10}"/>
              </a:ext>
            </a:extLst>
          </p:cNvPr>
          <p:cNvSpPr txBox="1"/>
          <p:nvPr/>
        </p:nvSpPr>
        <p:spPr>
          <a:xfrm>
            <a:off x="6934677" y="2783301"/>
            <a:ext cx="207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solidFill>
                  <a:srgbClr val="00A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Търговия</a:t>
            </a:r>
            <a:endParaRPr lang="it-IT" sz="1600" b="1" dirty="0">
              <a:solidFill>
                <a:srgbClr val="00AA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allone 24">
            <a:extLst>
              <a:ext uri="{FF2B5EF4-FFF2-40B4-BE49-F238E27FC236}">
                <a16:creationId xmlns:a16="http://schemas.microsoft.com/office/drawing/2014/main" id="{1AB9338A-0B3A-400B-8DD2-2C32EFE0E68E}"/>
              </a:ext>
            </a:extLst>
          </p:cNvPr>
          <p:cNvSpPr/>
          <p:nvPr/>
        </p:nvSpPr>
        <p:spPr>
          <a:xfrm rot="5400000">
            <a:off x="2737030" y="1725414"/>
            <a:ext cx="180000" cy="2736000"/>
          </a:xfrm>
          <a:custGeom>
            <a:avLst/>
            <a:gdLst>
              <a:gd name="connsiteX0" fmla="*/ 0 w 69938"/>
              <a:gd name="connsiteY0" fmla="*/ 0 h 1156626"/>
              <a:gd name="connsiteX1" fmla="*/ 34969 w 69938"/>
              <a:gd name="connsiteY1" fmla="*/ 0 h 1156626"/>
              <a:gd name="connsiteX2" fmla="*/ 69938 w 69938"/>
              <a:gd name="connsiteY2" fmla="*/ 578313 h 1156626"/>
              <a:gd name="connsiteX3" fmla="*/ 34969 w 69938"/>
              <a:gd name="connsiteY3" fmla="*/ 1156626 h 1156626"/>
              <a:gd name="connsiteX4" fmla="*/ 0 w 69938"/>
              <a:gd name="connsiteY4" fmla="*/ 1156626 h 1156626"/>
              <a:gd name="connsiteX5" fmla="*/ 34969 w 69938"/>
              <a:gd name="connsiteY5" fmla="*/ 578313 h 1156626"/>
              <a:gd name="connsiteX6" fmla="*/ 0 w 69938"/>
              <a:gd name="connsiteY6" fmla="*/ 0 h 1156626"/>
              <a:gd name="connsiteX0" fmla="*/ 0 w 143757"/>
              <a:gd name="connsiteY0" fmla="*/ 0 h 1156626"/>
              <a:gd name="connsiteX1" fmla="*/ 34969 w 143757"/>
              <a:gd name="connsiteY1" fmla="*/ 0 h 1156626"/>
              <a:gd name="connsiteX2" fmla="*/ 143757 w 143757"/>
              <a:gd name="connsiteY2" fmla="*/ 575932 h 1156626"/>
              <a:gd name="connsiteX3" fmla="*/ 34969 w 143757"/>
              <a:gd name="connsiteY3" fmla="*/ 1156626 h 1156626"/>
              <a:gd name="connsiteX4" fmla="*/ 0 w 143757"/>
              <a:gd name="connsiteY4" fmla="*/ 1156626 h 1156626"/>
              <a:gd name="connsiteX5" fmla="*/ 34969 w 143757"/>
              <a:gd name="connsiteY5" fmla="*/ 578313 h 1156626"/>
              <a:gd name="connsiteX6" fmla="*/ 0 w 143757"/>
              <a:gd name="connsiteY6" fmla="*/ 0 h 1156626"/>
              <a:gd name="connsiteX0" fmla="*/ 0 w 143757"/>
              <a:gd name="connsiteY0" fmla="*/ 0 h 1156626"/>
              <a:gd name="connsiteX1" fmla="*/ 34969 w 143757"/>
              <a:gd name="connsiteY1" fmla="*/ 0 h 1156626"/>
              <a:gd name="connsiteX2" fmla="*/ 143757 w 143757"/>
              <a:gd name="connsiteY2" fmla="*/ 575932 h 1156626"/>
              <a:gd name="connsiteX3" fmla="*/ 34969 w 143757"/>
              <a:gd name="connsiteY3" fmla="*/ 1156626 h 1156626"/>
              <a:gd name="connsiteX4" fmla="*/ 0 w 143757"/>
              <a:gd name="connsiteY4" fmla="*/ 1156626 h 1156626"/>
              <a:gd name="connsiteX5" fmla="*/ 113550 w 143757"/>
              <a:gd name="connsiteY5" fmla="*/ 573550 h 1156626"/>
              <a:gd name="connsiteX6" fmla="*/ 0 w 143757"/>
              <a:gd name="connsiteY6" fmla="*/ 0 h 115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57" h="1156626">
                <a:moveTo>
                  <a:pt x="0" y="0"/>
                </a:moveTo>
                <a:lnTo>
                  <a:pt x="34969" y="0"/>
                </a:lnTo>
                <a:lnTo>
                  <a:pt x="143757" y="575932"/>
                </a:lnTo>
                <a:lnTo>
                  <a:pt x="34969" y="1156626"/>
                </a:lnTo>
                <a:lnTo>
                  <a:pt x="0" y="1156626"/>
                </a:lnTo>
                <a:lnTo>
                  <a:pt x="113550" y="573550"/>
                </a:lnTo>
                <a:lnTo>
                  <a:pt x="0" y="0"/>
                </a:lnTo>
                <a:close/>
              </a:path>
            </a:pathLst>
          </a:custGeom>
          <a:solidFill>
            <a:srgbClr val="30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allone 24">
            <a:extLst>
              <a:ext uri="{FF2B5EF4-FFF2-40B4-BE49-F238E27FC236}">
                <a16:creationId xmlns:a16="http://schemas.microsoft.com/office/drawing/2014/main" id="{7380E259-3555-4C2B-A0D9-4ABEE70FAB66}"/>
              </a:ext>
            </a:extLst>
          </p:cNvPr>
          <p:cNvSpPr/>
          <p:nvPr/>
        </p:nvSpPr>
        <p:spPr>
          <a:xfrm rot="5400000">
            <a:off x="7759819" y="676694"/>
            <a:ext cx="180000" cy="4773077"/>
          </a:xfrm>
          <a:custGeom>
            <a:avLst/>
            <a:gdLst>
              <a:gd name="connsiteX0" fmla="*/ 0 w 69938"/>
              <a:gd name="connsiteY0" fmla="*/ 0 h 1156626"/>
              <a:gd name="connsiteX1" fmla="*/ 34969 w 69938"/>
              <a:gd name="connsiteY1" fmla="*/ 0 h 1156626"/>
              <a:gd name="connsiteX2" fmla="*/ 69938 w 69938"/>
              <a:gd name="connsiteY2" fmla="*/ 578313 h 1156626"/>
              <a:gd name="connsiteX3" fmla="*/ 34969 w 69938"/>
              <a:gd name="connsiteY3" fmla="*/ 1156626 h 1156626"/>
              <a:gd name="connsiteX4" fmla="*/ 0 w 69938"/>
              <a:gd name="connsiteY4" fmla="*/ 1156626 h 1156626"/>
              <a:gd name="connsiteX5" fmla="*/ 34969 w 69938"/>
              <a:gd name="connsiteY5" fmla="*/ 578313 h 1156626"/>
              <a:gd name="connsiteX6" fmla="*/ 0 w 69938"/>
              <a:gd name="connsiteY6" fmla="*/ 0 h 1156626"/>
              <a:gd name="connsiteX0" fmla="*/ 0 w 143757"/>
              <a:gd name="connsiteY0" fmla="*/ 0 h 1156626"/>
              <a:gd name="connsiteX1" fmla="*/ 34969 w 143757"/>
              <a:gd name="connsiteY1" fmla="*/ 0 h 1156626"/>
              <a:gd name="connsiteX2" fmla="*/ 143757 w 143757"/>
              <a:gd name="connsiteY2" fmla="*/ 575932 h 1156626"/>
              <a:gd name="connsiteX3" fmla="*/ 34969 w 143757"/>
              <a:gd name="connsiteY3" fmla="*/ 1156626 h 1156626"/>
              <a:gd name="connsiteX4" fmla="*/ 0 w 143757"/>
              <a:gd name="connsiteY4" fmla="*/ 1156626 h 1156626"/>
              <a:gd name="connsiteX5" fmla="*/ 34969 w 143757"/>
              <a:gd name="connsiteY5" fmla="*/ 578313 h 1156626"/>
              <a:gd name="connsiteX6" fmla="*/ 0 w 143757"/>
              <a:gd name="connsiteY6" fmla="*/ 0 h 1156626"/>
              <a:gd name="connsiteX0" fmla="*/ 0 w 143757"/>
              <a:gd name="connsiteY0" fmla="*/ 0 h 1156626"/>
              <a:gd name="connsiteX1" fmla="*/ 34969 w 143757"/>
              <a:gd name="connsiteY1" fmla="*/ 0 h 1156626"/>
              <a:gd name="connsiteX2" fmla="*/ 143757 w 143757"/>
              <a:gd name="connsiteY2" fmla="*/ 575932 h 1156626"/>
              <a:gd name="connsiteX3" fmla="*/ 34969 w 143757"/>
              <a:gd name="connsiteY3" fmla="*/ 1156626 h 1156626"/>
              <a:gd name="connsiteX4" fmla="*/ 0 w 143757"/>
              <a:gd name="connsiteY4" fmla="*/ 1156626 h 1156626"/>
              <a:gd name="connsiteX5" fmla="*/ 113550 w 143757"/>
              <a:gd name="connsiteY5" fmla="*/ 573550 h 1156626"/>
              <a:gd name="connsiteX6" fmla="*/ 0 w 143757"/>
              <a:gd name="connsiteY6" fmla="*/ 0 h 115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57" h="1156626">
                <a:moveTo>
                  <a:pt x="0" y="0"/>
                </a:moveTo>
                <a:lnTo>
                  <a:pt x="34969" y="0"/>
                </a:lnTo>
                <a:lnTo>
                  <a:pt x="143757" y="575932"/>
                </a:lnTo>
                <a:lnTo>
                  <a:pt x="34969" y="1156626"/>
                </a:lnTo>
                <a:lnTo>
                  <a:pt x="0" y="1156626"/>
                </a:lnTo>
                <a:lnTo>
                  <a:pt x="113550" y="573550"/>
                </a:lnTo>
                <a:lnTo>
                  <a:pt x="0" y="0"/>
                </a:lnTo>
                <a:close/>
              </a:path>
            </a:pathLst>
          </a:custGeom>
          <a:solidFill>
            <a:srgbClr val="00A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30D1F0A-7A3D-432D-A5A4-03A90D0FF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82327"/>
              </p:ext>
            </p:extLst>
          </p:nvPr>
        </p:nvGraphicFramePr>
        <p:xfrm>
          <a:off x="1379100" y="3279883"/>
          <a:ext cx="1351493" cy="2552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Най-важни продукти</a:t>
                      </a:r>
                      <a:br>
                        <a:rPr lang="en-US" sz="1200" b="1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ERS / ASFIS </a:t>
                      </a:r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код</a:t>
                      </a:r>
                      <a:endParaRPr lang="en-US" sz="1200" b="1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ELE – E</a:t>
                      </a:r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вропейска зми</a:t>
                      </a:r>
                      <a:r>
                        <a:rPr lang="da-DK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o</a:t>
                      </a:r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рка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FPI - </a:t>
                      </a:r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Щука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5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FPP - </a:t>
                      </a:r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Бяла риба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0111A861-9A5E-46B0-A5F2-19462921B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7485"/>
              </p:ext>
            </p:extLst>
          </p:nvPr>
        </p:nvGraphicFramePr>
        <p:xfrm>
          <a:off x="2738050" y="3277973"/>
          <a:ext cx="1381252" cy="255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MCS</a:t>
                      </a:r>
                      <a:r>
                        <a:rPr lang="bg-BG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резултат</a:t>
                      </a:r>
                      <a:endParaRPr lang="en-US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endParaRPr lang="en-US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43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Змиорка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743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Щука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743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Бяла риба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44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Други сладководни риби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9ACAD66C-B309-42FB-9888-158FFD7E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06147"/>
              </p:ext>
            </p:extLst>
          </p:nvPr>
        </p:nvGraphicFramePr>
        <p:xfrm>
          <a:off x="5651447" y="3260356"/>
          <a:ext cx="1400238" cy="2585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MCS</a:t>
                      </a:r>
                      <a:r>
                        <a:rPr lang="bg-BG" sz="1200" b="1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, в резултат</a:t>
                      </a:r>
                      <a:endParaRPr lang="en-US" sz="1200" b="1" u="none" strike="noStrike" noProof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 rtl="0" fontAlgn="ctr"/>
                      <a:endParaRPr lang="en-US" sz="1050" b="1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Шаран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16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Змиорка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92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Нилски костур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Пангасиус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noProof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03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Тилапия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89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2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Други сладководни риби</a:t>
                      </a:r>
                      <a:endParaRPr lang="en-US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CCFB5767-C355-48F3-B66A-7B42739BE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31861"/>
              </p:ext>
            </p:extLst>
          </p:nvPr>
        </p:nvGraphicFramePr>
        <p:xfrm>
          <a:off x="7071842" y="3269115"/>
          <a:ext cx="3319661" cy="255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Най-важни продукти</a:t>
                      </a:r>
                      <a:b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2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CN-8 </a:t>
                      </a:r>
                      <a:r>
                        <a:rPr lang="bg-BG" sz="12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код</a:t>
                      </a:r>
                      <a:endParaRPr lang="it-IT" sz="1200" i="1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03027300 –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Шаран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(Cyprinus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carpio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…),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пресен или охладен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9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03032600 –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Змиорки </a:t>
                      </a:r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(Anguilla spp.),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замразени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2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03046300 –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Нилски костур </a:t>
                      </a:r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(Lates niloticus),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филе</a:t>
                      </a:r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замразен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2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03042903 -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Пангасиус</a:t>
                      </a:r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(Pangasius spp.),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филе</a:t>
                      </a:r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замразен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9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9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03032300 -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Тилапия</a:t>
                      </a:r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(Oreochromis spp.), </a:t>
                      </a:r>
                      <a:r>
                        <a:rPr lang="bg-BG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замразена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9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338A0F0D-6B17-4F3D-984E-125BA11AD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03368"/>
              </p:ext>
            </p:extLst>
          </p:nvPr>
        </p:nvGraphicFramePr>
        <p:xfrm>
          <a:off x="4205279" y="3256100"/>
          <a:ext cx="1372420" cy="2600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MCS</a:t>
                      </a:r>
                    </a:p>
                    <a:p>
                      <a:pPr algn="ctr" rtl="0" fontAlgn="ctr"/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Шаран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Змиорка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Нилски костур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Пангасиус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Щука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Бяла риба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Тилапия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Други сладководни риби</a:t>
                      </a:r>
                      <a:endParaRPr lang="en-US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ttangolo 16">
            <a:extLst>
              <a:ext uri="{FF2B5EF4-FFF2-40B4-BE49-F238E27FC236}">
                <a16:creationId xmlns:a16="http://schemas.microsoft.com/office/drawing/2014/main" id="{290B8F45-F6DE-4EC1-8134-C50A5BCC1768}"/>
              </a:ext>
            </a:extLst>
          </p:cNvPr>
          <p:cNvSpPr/>
          <p:nvPr/>
        </p:nvSpPr>
        <p:spPr>
          <a:xfrm>
            <a:off x="1459030" y="5764551"/>
            <a:ext cx="856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N.B.: </a:t>
            </a:r>
            <a:r>
              <a:rPr lang="bg-BG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продуктите определени като </a:t>
            </a: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релевантни</a:t>
            </a: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bg-BG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първа продажба не могат да бъдат еднакво важни при търговията и обратно.</a:t>
            </a:r>
            <a:endParaRPr lang="en-GB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BBCA8D-45DE-4F3A-8E3D-86CFC367EAF3}"/>
              </a:ext>
            </a:extLst>
          </p:cNvPr>
          <p:cNvSpPr txBox="1"/>
          <p:nvPr/>
        </p:nvSpPr>
        <p:spPr>
          <a:xfrm>
            <a:off x="0" y="251118"/>
            <a:ext cx="448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Обосновка на хармонизацията</a:t>
            </a:r>
            <a:endParaRPr lang="en-US" sz="2400" b="1" dirty="0">
              <a:solidFill>
                <a:srgbClr val="0038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B354BB-D920-407D-A8C6-BDE8FE3DF292}"/>
              </a:ext>
            </a:extLst>
          </p:cNvPr>
          <p:cNvSpPr/>
          <p:nvPr/>
        </p:nvSpPr>
        <p:spPr>
          <a:xfrm>
            <a:off x="1293200" y="6015844"/>
            <a:ext cx="9144000" cy="809439"/>
          </a:xfrm>
          <a:prstGeom prst="rect">
            <a:avLst/>
          </a:prstGeom>
          <a:solidFill>
            <a:srgbClr val="4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300"/>
              </a:spcBef>
            </a:pPr>
            <a:r>
              <a:rPr lang="bg-BG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Когато е уместно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потребителите се предоставя </a:t>
            </a:r>
            <a:r>
              <a:rPr lang="bg-BG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дезагрегирани данни</a:t>
            </a:r>
            <a:endParaRPr lang="en-GB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.e.</a:t>
            </a:r>
            <a:r>
              <a:rPr lang="bg-BG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месечни данни за първоначална продажва и внос-износ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ttangolo arrotondato 25">
            <a:extLst>
              <a:ext uri="{FF2B5EF4-FFF2-40B4-BE49-F238E27FC236}">
                <a16:creationId xmlns:a16="http://schemas.microsoft.com/office/drawing/2014/main" id="{EBF0FD7F-B5CC-49BA-A211-09D067E91E1F}"/>
              </a:ext>
            </a:extLst>
          </p:cNvPr>
          <p:cNvSpPr/>
          <p:nvPr/>
        </p:nvSpPr>
        <p:spPr>
          <a:xfrm>
            <a:off x="4403704" y="4057650"/>
            <a:ext cx="2959381" cy="551373"/>
          </a:xfrm>
          <a:prstGeom prst="roundRect">
            <a:avLst/>
          </a:prstGeom>
          <a:solidFill>
            <a:srgbClr val="30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 вида Представяне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(PR)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вида Състояние на съхранение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(PS)</a:t>
            </a:r>
          </a:p>
        </p:txBody>
      </p:sp>
      <p:sp>
        <p:nvSpPr>
          <p:cNvPr id="7" name="Rettangolo arrotondato 26">
            <a:extLst>
              <a:ext uri="{FF2B5EF4-FFF2-40B4-BE49-F238E27FC236}">
                <a16:creationId xmlns:a16="http://schemas.microsoft.com/office/drawing/2014/main" id="{8E648AB2-3AC9-4349-8A4E-4D69C700ACDD}"/>
              </a:ext>
            </a:extLst>
          </p:cNvPr>
          <p:cNvSpPr/>
          <p:nvPr/>
        </p:nvSpPr>
        <p:spPr>
          <a:xfrm>
            <a:off x="7616524" y="5033581"/>
            <a:ext cx="2451904" cy="763929"/>
          </a:xfrm>
          <a:prstGeom prst="roundRect">
            <a:avLst/>
          </a:prstGeom>
          <a:solidFill>
            <a:srgbClr val="E59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Спецификации на продуктите, включени в описанието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CN-8</a:t>
            </a:r>
          </a:p>
        </p:txBody>
      </p:sp>
      <p:sp>
        <p:nvSpPr>
          <p:cNvPr id="8" name="Rettangolo arrotondato 27">
            <a:extLst>
              <a:ext uri="{FF2B5EF4-FFF2-40B4-BE49-F238E27FC236}">
                <a16:creationId xmlns:a16="http://schemas.microsoft.com/office/drawing/2014/main" id="{8AC970CD-EAC3-4D9E-910F-415C0A3CA452}"/>
              </a:ext>
            </a:extLst>
          </p:cNvPr>
          <p:cNvSpPr/>
          <p:nvPr/>
        </p:nvSpPr>
        <p:spPr>
          <a:xfrm>
            <a:off x="4655334" y="5033581"/>
            <a:ext cx="2451904" cy="763929"/>
          </a:xfrm>
          <a:prstGeom prst="roundRect">
            <a:avLst/>
          </a:prstGeom>
          <a:solidFill>
            <a:srgbClr val="5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Кодове ЕВРОСТАТ за представяне и съхранение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arrotondato 28">
            <a:extLst>
              <a:ext uri="{FF2B5EF4-FFF2-40B4-BE49-F238E27FC236}">
                <a16:creationId xmlns:a16="http://schemas.microsoft.com/office/drawing/2014/main" id="{6D9F6171-A07D-4841-A68A-B2648AD77F37}"/>
              </a:ext>
            </a:extLst>
          </p:cNvPr>
          <p:cNvSpPr/>
          <p:nvPr/>
        </p:nvSpPr>
        <p:spPr>
          <a:xfrm>
            <a:off x="1694144" y="5033581"/>
            <a:ext cx="2451904" cy="763929"/>
          </a:xfrm>
          <a:prstGeom prst="roundRect">
            <a:avLst/>
          </a:prstGeom>
          <a:solidFill>
            <a:srgbClr val="5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Кодове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ERS (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 за електронно отчитане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3-alpha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за представяне и състояние на съхранение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4 32">
            <a:extLst>
              <a:ext uri="{FF2B5EF4-FFF2-40B4-BE49-F238E27FC236}">
                <a16:creationId xmlns:a16="http://schemas.microsoft.com/office/drawing/2014/main" id="{C1E9AAA9-0654-4F2F-ABC6-EE177CECE475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16200000" flipV="1">
            <a:off x="7150657" y="3341761"/>
            <a:ext cx="424558" cy="2959081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33">
            <a:extLst>
              <a:ext uri="{FF2B5EF4-FFF2-40B4-BE49-F238E27FC236}">
                <a16:creationId xmlns:a16="http://schemas.microsoft.com/office/drawing/2014/main" id="{705AA11C-F065-415C-A6C9-C6FAE22EF3CE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rot="5400000" flipH="1" flipV="1">
            <a:off x="5670061" y="4820248"/>
            <a:ext cx="424558" cy="21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36">
            <a:extLst>
              <a:ext uri="{FF2B5EF4-FFF2-40B4-BE49-F238E27FC236}">
                <a16:creationId xmlns:a16="http://schemas.microsoft.com/office/drawing/2014/main" id="{0EA5B3A8-1973-41BE-8681-71C544D76247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rot="5400000" flipH="1" flipV="1">
            <a:off x="4189466" y="3339653"/>
            <a:ext cx="424558" cy="2963299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984CC1-2A22-41F8-9F7F-65BA72AFB0D0}"/>
              </a:ext>
            </a:extLst>
          </p:cNvPr>
          <p:cNvSpPr txBox="1"/>
          <p:nvPr/>
        </p:nvSpPr>
        <p:spPr>
          <a:xfrm>
            <a:off x="2794774" y="1112699"/>
            <a:ext cx="122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 на</a:t>
            </a:r>
          </a:p>
          <a:p>
            <a:pPr algn="ctr"/>
            <a:r>
              <a:rPr lang="it-IT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</a:t>
            </a:r>
          </a:p>
        </p:txBody>
      </p:sp>
      <p:cxnSp>
        <p:nvCxnSpPr>
          <p:cNvPr id="14" name="Connettore 4 3">
            <a:extLst>
              <a:ext uri="{FF2B5EF4-FFF2-40B4-BE49-F238E27FC236}">
                <a16:creationId xmlns:a16="http://schemas.microsoft.com/office/drawing/2014/main" id="{DBC1E509-DA61-43C3-84C9-F20F2FEB2B74}"/>
              </a:ext>
            </a:extLst>
          </p:cNvPr>
          <p:cNvCxnSpPr>
            <a:stCxn id="13" idx="2"/>
            <a:endCxn id="16" idx="1"/>
          </p:cNvCxnSpPr>
          <p:nvPr/>
        </p:nvCxnSpPr>
        <p:spPr>
          <a:xfrm rot="16200000" flipH="1">
            <a:off x="3860905" y="1304899"/>
            <a:ext cx="75168" cy="983430"/>
          </a:xfrm>
          <a:prstGeom prst="bentConnector2">
            <a:avLst/>
          </a:prstGeom>
          <a:ln w="381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25">
            <a:extLst>
              <a:ext uri="{FF2B5EF4-FFF2-40B4-BE49-F238E27FC236}">
                <a16:creationId xmlns:a16="http://schemas.microsoft.com/office/drawing/2014/main" id="{90051BEF-6E25-4F93-8A9F-53F3576E8551}"/>
              </a:ext>
            </a:extLst>
          </p:cNvPr>
          <p:cNvCxnSpPr>
            <a:cxnSpLocks/>
            <a:stCxn id="23" idx="2"/>
            <a:endCxn id="6" idx="1"/>
          </p:cNvCxnSpPr>
          <p:nvPr/>
        </p:nvCxnSpPr>
        <p:spPr>
          <a:xfrm rot="16200000" flipH="1">
            <a:off x="3846930" y="3776562"/>
            <a:ext cx="37521" cy="1076028"/>
          </a:xfrm>
          <a:prstGeom prst="bentConnector2">
            <a:avLst/>
          </a:prstGeom>
          <a:ln w="381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40">
            <a:extLst>
              <a:ext uri="{FF2B5EF4-FFF2-40B4-BE49-F238E27FC236}">
                <a16:creationId xmlns:a16="http://schemas.microsoft.com/office/drawing/2014/main" id="{5DF96E86-F6A6-400F-A01B-314098A9F9F1}"/>
              </a:ext>
            </a:extLst>
          </p:cNvPr>
          <p:cNvSpPr/>
          <p:nvPr/>
        </p:nvSpPr>
        <p:spPr>
          <a:xfrm>
            <a:off x="4390204" y="1528198"/>
            <a:ext cx="2951543" cy="612000"/>
          </a:xfrm>
          <a:prstGeom prst="roundRect">
            <a:avLst/>
          </a:prstGeom>
          <a:solidFill>
            <a:srgbClr val="305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Стокови групи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(CG)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Основни видове обект на търгоски риболов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(MCS)</a:t>
            </a:r>
          </a:p>
        </p:txBody>
      </p:sp>
      <p:sp>
        <p:nvSpPr>
          <p:cNvPr id="17" name="Rettangolo arrotondato 41">
            <a:extLst>
              <a:ext uri="{FF2B5EF4-FFF2-40B4-BE49-F238E27FC236}">
                <a16:creationId xmlns:a16="http://schemas.microsoft.com/office/drawing/2014/main" id="{D953299E-9ECC-4594-A052-64EC99D5AB2E}"/>
              </a:ext>
            </a:extLst>
          </p:cNvPr>
          <p:cNvSpPr/>
          <p:nvPr/>
        </p:nvSpPr>
        <p:spPr>
          <a:xfrm>
            <a:off x="7603023" y="2527481"/>
            <a:ext cx="2596053" cy="763929"/>
          </a:xfrm>
          <a:prstGeom prst="roundRect">
            <a:avLst/>
          </a:prstGeom>
          <a:solidFill>
            <a:srgbClr val="C9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Избрани продукти на национално ниво/ниво ЕС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включващи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 месечни панелни данни за домакинствата)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arrotondato 42">
            <a:extLst>
              <a:ext uri="{FF2B5EF4-FFF2-40B4-BE49-F238E27FC236}">
                <a16:creationId xmlns:a16="http://schemas.microsoft.com/office/drawing/2014/main" id="{4805BD3B-33DC-4DD8-BFE9-70A3B2D67828}"/>
              </a:ext>
            </a:extLst>
          </p:cNvPr>
          <p:cNvSpPr/>
          <p:nvPr/>
        </p:nvSpPr>
        <p:spPr>
          <a:xfrm>
            <a:off x="4641834" y="2527481"/>
            <a:ext cx="2451904" cy="763929"/>
          </a:xfrm>
          <a:prstGeom prst="roundRect">
            <a:avLst/>
          </a:prstGeom>
          <a:solidFill>
            <a:srgbClr val="E59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цифрова комбинирана номенклатура (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CN)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 актуализирана ежегодно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arrotondato 43">
            <a:extLst>
              <a:ext uri="{FF2B5EF4-FFF2-40B4-BE49-F238E27FC236}">
                <a16:creationId xmlns:a16="http://schemas.microsoft.com/office/drawing/2014/main" id="{0D130601-1B8C-4289-80CF-7628931F432B}"/>
              </a:ext>
            </a:extLst>
          </p:cNvPr>
          <p:cNvSpPr/>
          <p:nvPr/>
        </p:nvSpPr>
        <p:spPr>
          <a:xfrm>
            <a:off x="1680644" y="2527481"/>
            <a:ext cx="2451904" cy="763929"/>
          </a:xfrm>
          <a:prstGeom prst="roundRect">
            <a:avLst/>
          </a:prstGeom>
          <a:solidFill>
            <a:srgbClr val="5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Кодове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ERS (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 за електронно отчитане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базирани на кодовете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FAO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 3-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0" name="Connettore 4 44">
            <a:extLst>
              <a:ext uri="{FF2B5EF4-FFF2-40B4-BE49-F238E27FC236}">
                <a16:creationId xmlns:a16="http://schemas.microsoft.com/office/drawing/2014/main" id="{8B70AB61-8848-45B3-BA48-3D026B8037EC}"/>
              </a:ext>
            </a:extLst>
          </p:cNvPr>
          <p:cNvCxnSpPr>
            <a:stCxn id="19" idx="0"/>
            <a:endCxn id="16" idx="2"/>
          </p:cNvCxnSpPr>
          <p:nvPr/>
        </p:nvCxnSpPr>
        <p:spPr>
          <a:xfrm rot="5400000" flipH="1" flipV="1">
            <a:off x="4192645" y="854150"/>
            <a:ext cx="387283" cy="29593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47">
            <a:extLst>
              <a:ext uri="{FF2B5EF4-FFF2-40B4-BE49-F238E27FC236}">
                <a16:creationId xmlns:a16="http://schemas.microsoft.com/office/drawing/2014/main" id="{AA96460D-9F5A-456E-94DA-755E81CCA717}"/>
              </a:ext>
            </a:extLst>
          </p:cNvPr>
          <p:cNvCxnSpPr>
            <a:stCxn id="18" idx="0"/>
            <a:endCxn id="16" idx="2"/>
          </p:cNvCxnSpPr>
          <p:nvPr/>
        </p:nvCxnSpPr>
        <p:spPr>
          <a:xfrm rot="16200000" flipV="1">
            <a:off x="5673240" y="2332935"/>
            <a:ext cx="387283" cy="181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48">
            <a:extLst>
              <a:ext uri="{FF2B5EF4-FFF2-40B4-BE49-F238E27FC236}">
                <a16:creationId xmlns:a16="http://schemas.microsoft.com/office/drawing/2014/main" id="{8220FC21-7292-4F51-9B44-56B4F9996043}"/>
              </a:ext>
            </a:extLst>
          </p:cNvPr>
          <p:cNvCxnSpPr/>
          <p:nvPr/>
        </p:nvCxnSpPr>
        <p:spPr>
          <a:xfrm rot="16200000" flipV="1">
            <a:off x="7153835" y="852339"/>
            <a:ext cx="387283" cy="29630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1EAA08F-9937-41BB-BE03-33AB2681671A}"/>
              </a:ext>
            </a:extLst>
          </p:cNvPr>
          <p:cNvSpPr txBox="1"/>
          <p:nvPr/>
        </p:nvSpPr>
        <p:spPr>
          <a:xfrm>
            <a:off x="2715676" y="3649485"/>
            <a:ext cx="122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 на</a:t>
            </a:r>
          </a:p>
          <a:p>
            <a:pPr algn="ctr"/>
            <a:r>
              <a:rPr lang="it-IT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E6B52AE-433C-4452-AF7C-2D14BB26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5">
            <a:extLst>
              <a:ext uri="{FF2B5EF4-FFF2-40B4-BE49-F238E27FC236}">
                <a16:creationId xmlns:a16="http://schemas.microsoft.com/office/drawing/2014/main" id="{CBF798F3-C29A-4065-8C95-FCE645D54963}"/>
              </a:ext>
            </a:extLst>
          </p:cNvPr>
          <p:cNvSpPr/>
          <p:nvPr/>
        </p:nvSpPr>
        <p:spPr>
          <a:xfrm>
            <a:off x="2982410" y="1634179"/>
            <a:ext cx="6227180" cy="4201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bg-BG" sz="6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данните</a:t>
            </a:r>
            <a:endParaRPr lang="en-US" sz="66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AC12F9-B303-4CE3-BF61-ECA6D26B2831}"/>
              </a:ext>
            </a:extLst>
          </p:cNvPr>
          <p:cNvSpPr txBox="1"/>
          <p:nvPr/>
        </p:nvSpPr>
        <p:spPr>
          <a:xfrm>
            <a:off x="-41092" y="60332"/>
            <a:ext cx="450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Преглед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предоставяните текущи и бъдещи услиги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7923CA-21C5-4FC8-9344-9FC97957E349}"/>
              </a:ext>
            </a:extLst>
          </p:cNvPr>
          <p:cNvSpPr/>
          <p:nvPr/>
        </p:nvSpPr>
        <p:spPr>
          <a:xfrm>
            <a:off x="315267" y="1355624"/>
            <a:ext cx="1129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solidFill>
                  <a:srgbClr val="00A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Проучването на пазара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основава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откриването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разбирането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основните явления, свързани с конкретен продукт (или група продукти) в даден период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D84C61-F7FC-497F-98E1-3366A1266AFD}"/>
              </a:ext>
            </a:extLst>
          </p:cNvPr>
          <p:cNvSpPr/>
          <p:nvPr/>
        </p:nvSpPr>
        <p:spPr>
          <a:xfrm>
            <a:off x="2676322" y="1940399"/>
            <a:ext cx="6668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няколко различни и диференцирани анализа на различни нива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A2825CEE-713D-499E-84B0-51D6D041C1A6}"/>
              </a:ext>
            </a:extLst>
          </p:cNvPr>
          <p:cNvSpPr/>
          <p:nvPr/>
        </p:nvSpPr>
        <p:spPr>
          <a:xfrm>
            <a:off x="5866364" y="1743886"/>
            <a:ext cx="288032" cy="21602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C645E28-1EBF-4048-8F0F-9E4D720CF963}"/>
              </a:ext>
            </a:extLst>
          </p:cNvPr>
          <p:cNvSpPr/>
          <p:nvPr/>
        </p:nvSpPr>
        <p:spPr>
          <a:xfrm>
            <a:off x="476045" y="2508301"/>
            <a:ext cx="5040000" cy="4165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2BB6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 предоставяни услуги</a:t>
            </a:r>
            <a:endParaRPr lang="en-GB" sz="1600" b="1" dirty="0">
              <a:solidFill>
                <a:srgbClr val="2BB6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на доставките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подробности за внесени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изнасяни продукти по отношение на производтвения метод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отглеждани във ферми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на държавите-членки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на рибните и морски видове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da-DK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данни</a:t>
            </a:r>
            <a:r>
              <a:rPr lang="da-DK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първоначална продажба в ЕС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Макроикономическо информационно табло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Дезагрегирани данни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 на ценовата структура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i="1" dirty="0">
                <a:solidFill>
                  <a:srgbClr val="2BB6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много други</a:t>
            </a:r>
            <a:r>
              <a:rPr lang="it-IT" sz="1600" b="1" i="1" dirty="0">
                <a:solidFill>
                  <a:srgbClr val="2BB6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F5B90FF-7A91-4622-BA90-03B2B6EDAE00}"/>
              </a:ext>
            </a:extLst>
          </p:cNvPr>
          <p:cNvSpPr/>
          <p:nvPr/>
        </p:nvSpPr>
        <p:spPr>
          <a:xfrm>
            <a:off x="6826427" y="2508301"/>
            <a:ext cx="5036021" cy="3908762"/>
          </a:xfrm>
          <a:prstGeom prst="rect">
            <a:avLst/>
          </a:prstGeom>
          <a:solidFill>
            <a:srgbClr val="D0E5EC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които ще бъдат на разположение скоро или са в процес на разработка</a:t>
            </a: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 табло за мониторинг на разходите на суровините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цена на филе от риба тон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на консерви и енергия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разходи за труд и др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 табло за мониторинг на цени и обем на международно равнище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цената на червена риба тон в Япония на едро и при внос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производството на нехранителни продукти в ЕС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много други</a:t>
            </a:r>
            <a:r>
              <a:rPr lang="it-IT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69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0" y="6174000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0A65D-9373-472C-A4B3-1E362C72E0B2}"/>
              </a:ext>
            </a:extLst>
          </p:cNvPr>
          <p:cNvSpPr txBox="1"/>
          <p:nvPr/>
        </p:nvSpPr>
        <p:spPr>
          <a:xfrm>
            <a:off x="0" y="121404"/>
            <a:ext cx="390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на държавите-членки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0F232C1-1BAC-4FB4-804F-A6B77040A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920" y="3284950"/>
            <a:ext cx="7777049" cy="294053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BB28375-A300-44A1-84FB-A2134F128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19" y="1742440"/>
            <a:ext cx="7730524" cy="1440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5A639C89-C98C-47DB-98B3-E67E08B293F7}"/>
              </a:ext>
            </a:extLst>
          </p:cNvPr>
          <p:cNvSpPr txBox="1">
            <a:spLocks/>
          </p:cNvSpPr>
          <p:nvPr/>
        </p:nvSpPr>
        <p:spPr>
          <a:xfrm>
            <a:off x="108314" y="2539078"/>
            <a:ext cx="3689408" cy="4314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</a:t>
            </a: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страници,</a:t>
            </a:r>
            <a:r>
              <a:rPr lang="en-US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предоставящи ключови данни и информация </a:t>
            </a:r>
            <a:endParaRPr lang="en-GB" sz="2000" b="1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всички етапи по снабдителната верига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разтоварвания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аквакултури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първоначална продажба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търговия на едро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преработка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търговия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дистрибуция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потребление</a:t>
            </a:r>
            <a:r>
              <a:rPr lang="it-IT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Позициониране на страната в ЕС и света</a:t>
            </a:r>
            <a:endParaRPr lang="it-IT" sz="19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Риболовна флота</a:t>
            </a:r>
            <a:endParaRPr lang="it-IT" sz="19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19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на производителите</a:t>
            </a:r>
            <a:endParaRPr lang="en-GB" sz="19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9B93B77-B396-43EB-9841-00A93F8ACE6C}"/>
              </a:ext>
            </a:extLst>
          </p:cNvPr>
          <p:cNvSpPr txBox="1"/>
          <p:nvPr/>
        </p:nvSpPr>
        <p:spPr>
          <a:xfrm>
            <a:off x="117231" y="164336"/>
            <a:ext cx="379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 на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EUMOFA</a:t>
            </a:r>
            <a:r>
              <a:rPr lang="bg-BG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състоянието и днес</a:t>
            </a:r>
            <a:r>
              <a:rPr lang="bg-BG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asellaDiTesto 39"/>
          <p:cNvSpPr txBox="1"/>
          <p:nvPr/>
        </p:nvSpPr>
        <p:spPr>
          <a:xfrm>
            <a:off x="1161331" y="1159551"/>
            <a:ext cx="19731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</a:br>
            <a:r>
              <a:rPr lang="bg-BG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Фаза 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bg-BG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проучване възможностите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bg-BG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за изпълнимост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2009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274398" y="3092213"/>
            <a:ext cx="839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2015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849133" y="1159551"/>
            <a:ext cx="1566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</a:b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Стартиране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пилотния проект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2013</a:t>
            </a:r>
          </a:p>
        </p:txBody>
      </p:sp>
      <p:sp>
        <p:nvSpPr>
          <p:cNvPr id="44" name="Goccia 43"/>
          <p:cNvSpPr/>
          <p:nvPr/>
        </p:nvSpPr>
        <p:spPr>
          <a:xfrm rot="8064446">
            <a:off x="2013503" y="2649425"/>
            <a:ext cx="287079" cy="28707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685570" y="4067044"/>
            <a:ext cx="6351233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 Обща организация на пазарите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ООП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EUMOFA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допринася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към ангажимента, поет от Европейската комисия,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 с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проучване на пазара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съгласно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член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Регламент (ЕС)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1379/2013</a:t>
            </a:r>
            <a:r>
              <a:rPr kumimoji="0" lang="bg-BG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като цяло е част от пазарно-ориентирания подход за управление на дейностите от сектора за рибаство и аквакултури към ООП.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ccia 45"/>
          <p:cNvSpPr/>
          <p:nvPr/>
        </p:nvSpPr>
        <p:spPr>
          <a:xfrm rot="8064446">
            <a:off x="3547507" y="2649424"/>
            <a:ext cx="287079" cy="28707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4947353" y="1668031"/>
            <a:ext cx="5350194" cy="18998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Goccia 47"/>
          <p:cNvSpPr/>
          <p:nvPr/>
        </p:nvSpPr>
        <p:spPr>
          <a:xfrm rot="8064446">
            <a:off x="6550828" y="2637223"/>
            <a:ext cx="287079" cy="28707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4947351" y="1672132"/>
            <a:ext cx="5350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EUMOFA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ccia a destra 49"/>
          <p:cNvSpPr/>
          <p:nvPr/>
        </p:nvSpPr>
        <p:spPr>
          <a:xfrm>
            <a:off x="1877859" y="2979187"/>
            <a:ext cx="8748000" cy="156019"/>
          </a:xfrm>
          <a:prstGeom prst="rightArrow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ccia in giù 50"/>
          <p:cNvSpPr/>
          <p:nvPr/>
        </p:nvSpPr>
        <p:spPr>
          <a:xfrm>
            <a:off x="3950087" y="3327793"/>
            <a:ext cx="728606" cy="74232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947352" y="1901466"/>
            <a:ext cx="535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bg-BG" b="1" spc="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Реализация</a:t>
            </a:r>
            <a:r>
              <a:rPr lang="en-GB" b="1" spc="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bg-BG" b="1" spc="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и приложение на напълно развита обсерватория</a:t>
            </a:r>
            <a:endParaRPr kumimoji="0" lang="en-GB" sz="1800" b="1" i="0" u="none" strike="noStrike" kern="1200" cap="none" spc="10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32918800-BC21-4183-B72F-9EF6FA9E2D33}"/>
              </a:ext>
            </a:extLst>
          </p:cNvPr>
          <p:cNvSpPr/>
          <p:nvPr/>
        </p:nvSpPr>
        <p:spPr>
          <a:xfrm>
            <a:off x="3969651" y="2649145"/>
            <a:ext cx="684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ADE9101-F43A-49D1-B1BD-F69FC11ECFE6}"/>
              </a:ext>
            </a:extLst>
          </p:cNvPr>
          <p:cNvSpPr txBox="1"/>
          <p:nvPr/>
        </p:nvSpPr>
        <p:spPr>
          <a:xfrm>
            <a:off x="8832375" y="3089867"/>
            <a:ext cx="839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2019</a:t>
            </a:r>
          </a:p>
        </p:txBody>
      </p:sp>
      <p:sp>
        <p:nvSpPr>
          <p:cNvPr id="55" name="Goccia 54">
            <a:extLst>
              <a:ext uri="{FF2B5EF4-FFF2-40B4-BE49-F238E27FC236}">
                <a16:creationId xmlns:a16="http://schemas.microsoft.com/office/drawing/2014/main" id="{75ADD2F9-310C-4ADC-B8C9-3B24AB1AE386}"/>
              </a:ext>
            </a:extLst>
          </p:cNvPr>
          <p:cNvSpPr/>
          <p:nvPr/>
        </p:nvSpPr>
        <p:spPr>
          <a:xfrm rot="8064446">
            <a:off x="9108805" y="2621430"/>
            <a:ext cx="287079" cy="287079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umetto: rettangolo 5">
            <a:extLst>
              <a:ext uri="{FF2B5EF4-FFF2-40B4-BE49-F238E27FC236}">
                <a16:creationId xmlns:a16="http://schemas.microsoft.com/office/drawing/2014/main" id="{9EB86052-F255-48CB-BD90-A3089A25CDD7}"/>
              </a:ext>
            </a:extLst>
          </p:cNvPr>
          <p:cNvSpPr/>
          <p:nvPr/>
        </p:nvSpPr>
        <p:spPr>
          <a:xfrm>
            <a:off x="8832375" y="4621684"/>
            <a:ext cx="1674055" cy="956057"/>
          </a:xfrm>
          <a:prstGeom prst="wedgeRectCallout">
            <a:avLst>
              <a:gd name="adj1" fmla="val -23279"/>
              <a:gd name="adj2" fmla="val -177906"/>
            </a:avLst>
          </a:prstGeom>
          <a:solidFill>
            <a:srgbClr val="B6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Какво следва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34" y="6174000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0A65D-9373-472C-A4B3-1E362C72E0B2}"/>
              </a:ext>
            </a:extLst>
          </p:cNvPr>
          <p:cNvSpPr txBox="1"/>
          <p:nvPr/>
        </p:nvSpPr>
        <p:spPr>
          <a:xfrm>
            <a:off x="0" y="126533"/>
            <a:ext cx="390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на рибните и морски видове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A639C89-C98C-47DB-98B3-E67E08B293F7}"/>
              </a:ext>
            </a:extLst>
          </p:cNvPr>
          <p:cNvSpPr txBox="1">
            <a:spLocks/>
          </p:cNvSpPr>
          <p:nvPr/>
        </p:nvSpPr>
        <p:spPr>
          <a:xfrm>
            <a:off x="301288" y="1845211"/>
            <a:ext cx="6140452" cy="4314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</a:t>
            </a: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профила на рибните и морски видове, предоставящи основни данни и информация</a:t>
            </a:r>
            <a:r>
              <a:rPr lang="en-US" sz="2000" b="1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n-GB" sz="2000" b="1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Биологични аспекти и мерки за управление</a:t>
            </a:r>
            <a:endParaRPr lang="it-IT" sz="20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улов и аквакултури</a:t>
            </a:r>
            <a:endParaRPr lang="it-IT" sz="20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Търговия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Цени по снабдителната верига</a:t>
            </a:r>
            <a:endParaRPr lang="it-IT" sz="20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Маркетингови аспекти</a:t>
            </a:r>
            <a:endParaRPr lang="it-IT" sz="20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Потребление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0538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BC4F1E-3BDA-4BCB-8ED3-2D92C7732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60" y="1083896"/>
            <a:ext cx="4177530" cy="56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AF71E4D-BE73-4D63-8D1D-330031F95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/>
          <a:stretch/>
        </p:blipFill>
        <p:spPr>
          <a:xfrm>
            <a:off x="3526971" y="1386970"/>
            <a:ext cx="8525329" cy="4156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0A65D-9373-472C-A4B3-1E362C72E0B2}"/>
              </a:ext>
            </a:extLst>
          </p:cNvPr>
          <p:cNvSpPr txBox="1"/>
          <p:nvPr/>
        </p:nvSpPr>
        <p:spPr>
          <a:xfrm>
            <a:off x="156754" y="144744"/>
            <a:ext cx="390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ценовата структура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2C702F-D16D-4AA3-A843-931AFA3497F6}"/>
              </a:ext>
            </a:extLst>
          </p:cNvPr>
          <p:cNvSpPr/>
          <p:nvPr/>
        </p:nvSpPr>
        <p:spPr>
          <a:xfrm>
            <a:off x="156754" y="1395508"/>
            <a:ext cx="6033031" cy="83099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r>
              <a:rPr lang="bg-BG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Отглеждан пресен лаврак, </a:t>
            </a:r>
            <a:r>
              <a:rPr lang="en-GB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400-600 </a:t>
            </a:r>
            <a:r>
              <a:rPr lang="bg-BG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продаван на едро в Гърция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февруари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A83538A-1C7C-45ED-92C4-40B1C12E0372}"/>
              </a:ext>
            </a:extLst>
          </p:cNvPr>
          <p:cNvSpPr/>
          <p:nvPr/>
        </p:nvSpPr>
        <p:spPr>
          <a:xfrm>
            <a:off x="207018" y="2310998"/>
            <a:ext cx="326969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резултати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последните 10 години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(2007-2016)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производството се е увеличило много по-бързо в Турция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(+93%)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сравнение с ЕС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(+35%).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Основните три пазара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Франция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представляват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от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общото за ЕС потребление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5EFBA11-8E10-4EF9-A1DB-DA5A13A3B490}"/>
              </a:ext>
            </a:extLst>
          </p:cNvPr>
          <p:cNvSpPr/>
          <p:nvPr/>
        </p:nvSpPr>
        <p:spPr>
          <a:xfrm>
            <a:off x="93505" y="5627553"/>
            <a:ext cx="8716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пресния лаврак, отглеждан в Гърция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цената на дребно в супермаркетите без ДДС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от два пъти по-голяма от цената на закупуване от фермата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Маржът на търговеца на дребно представлява приблизително 12% от цената на дребно 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ДДС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5">
            <a:extLst>
              <a:ext uri="{FF2B5EF4-FFF2-40B4-BE49-F238E27FC236}">
                <a16:creationId xmlns:a16="http://schemas.microsoft.com/office/drawing/2014/main" id="{042E2B28-6741-4808-A4D4-47E42C467993}"/>
              </a:ext>
            </a:extLst>
          </p:cNvPr>
          <p:cNvSpPr/>
          <p:nvPr/>
        </p:nvSpPr>
        <p:spPr>
          <a:xfrm>
            <a:off x="2032840" y="1631099"/>
            <a:ext cx="7462852" cy="4201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bg-BG" sz="60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Разпространение на данни</a:t>
            </a:r>
            <a:endParaRPr lang="en-US" sz="60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60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60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60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комуникации</a:t>
            </a:r>
            <a:endParaRPr lang="en-US" sz="60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74DB917-1C2B-4E53-9FBA-6F7549E4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4192" y="2068453"/>
            <a:ext cx="4496569" cy="329873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FD40E29-FDA1-4C76-8C8B-4DF0D29A5FCE}"/>
              </a:ext>
            </a:extLst>
          </p:cNvPr>
          <p:cNvSpPr txBox="1">
            <a:spLocks/>
          </p:cNvSpPr>
          <p:nvPr/>
        </p:nvSpPr>
        <p:spPr>
          <a:xfrm>
            <a:off x="6235341" y="1212339"/>
            <a:ext cx="5695427" cy="417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buBlip>
                <a:blip r:embed="rId5"/>
              </a:buBlip>
              <a:defRPr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Широк,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лесен за четене преглед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пазарните явления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bg-BG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en-US" sz="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Месечни акценти</a:t>
            </a: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Пазарът на рибните продукти в ЕС</a:t>
            </a: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 на ценовата структура</a:t>
            </a: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 А</a:t>
            </a: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d-hoc.</a:t>
            </a:r>
          </a:p>
          <a:p>
            <a:pPr marL="342900" indent="-342900" algn="just">
              <a:spcAft>
                <a:spcPts val="1200"/>
              </a:spcAft>
              <a:buBlip>
                <a:blip r:embed="rId5"/>
              </a:buBlip>
              <a:defRPr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Изчерпателна база данни с четири инструмента за извличане на данни</a:t>
            </a:r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4375" indent="-35242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bg-BG" sz="1500" b="1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Опростени таблици</a:t>
            </a:r>
            <a:r>
              <a:rPr kumimoji="0" lang="en-GB" sz="1500" b="1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14375" indent="-35242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bg-BG" sz="1500" b="1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Разширени таблици </a:t>
            </a:r>
            <a:r>
              <a:rPr kumimoji="0" lang="en-GB" sz="1500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bg-BG" sz="1500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ниво основни видове, обект на търговски риболов, както и на дезагрегирано ниво</a:t>
            </a:r>
            <a:r>
              <a:rPr kumimoji="0" lang="en-GB" sz="1500" i="0" u="none" strike="noStrike" kern="1200" cap="none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kumimoji="0" lang="en-GB" sz="1500" b="1" i="0" u="none" strike="noStrike" kern="1200" cap="none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bg-BG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изтегляне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14375" indent="-35242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bg-BG" sz="1500" b="1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Карта, която геореферира данните за първоначална продажба на ЕС</a:t>
            </a:r>
            <a:r>
              <a:rPr kumimoji="0" lang="it-IT" sz="1500" b="1" i="0" u="none" strike="noStrike" kern="1200" cap="none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1500" b="1" i="0" u="none" strike="noStrike" kern="1200" cap="none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Blip>
                <a:blip r:embed="rId5"/>
              </a:buBlip>
              <a:defRPr/>
            </a:pPr>
            <a:r>
              <a:rPr lang="bg-BG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Поддръжка на потребителите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разположение е екип, достъпен по електронна поща и телефон.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5BB123-5A9E-4CF3-8AE6-BC72D83BB6F1}"/>
              </a:ext>
            </a:extLst>
          </p:cNvPr>
          <p:cNvSpPr txBox="1"/>
          <p:nvPr/>
        </p:nvSpPr>
        <p:spPr>
          <a:xfrm>
            <a:off x="121920" y="98694"/>
            <a:ext cx="435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Преглед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предоставяните услиги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575A509-4788-4F39-B919-73A293D922B4}"/>
              </a:ext>
            </a:extLst>
          </p:cNvPr>
          <p:cNvSpPr txBox="1">
            <a:spLocks/>
          </p:cNvSpPr>
          <p:nvPr/>
        </p:nvSpPr>
        <p:spPr>
          <a:xfrm>
            <a:off x="0" y="46655"/>
            <a:ext cx="5295531" cy="791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Месечни и годишни публикации</a:t>
            </a:r>
            <a:endParaRPr lang="en-US" sz="2400" b="1" spc="-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C373DC4-E264-4223-8776-C95E5074510A}"/>
              </a:ext>
            </a:extLst>
          </p:cNvPr>
          <p:cNvGrpSpPr/>
          <p:nvPr/>
        </p:nvGrpSpPr>
        <p:grpSpPr>
          <a:xfrm>
            <a:off x="475489" y="1202953"/>
            <a:ext cx="4717134" cy="2042798"/>
            <a:chOff x="1" y="788425"/>
            <a:chExt cx="4717134" cy="204279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F754D6E-24F1-4C68-B727-387DA2FFC000}"/>
                </a:ext>
              </a:extLst>
            </p:cNvPr>
            <p:cNvSpPr txBox="1"/>
            <p:nvPr/>
          </p:nvSpPr>
          <p:spPr>
            <a:xfrm>
              <a:off x="1" y="788425"/>
              <a:ext cx="3276600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/>
          </p:spPr>
          <p:txBody>
            <a:bodyPr wrap="square" rIns="324000">
              <a:spAutoFit/>
            </a:bodyPr>
            <a:lstStyle>
              <a:defPPr>
                <a:defRPr lang="it-IT"/>
              </a:defPPr>
              <a:lvl1pPr algn="r">
                <a:spcBef>
                  <a:spcPct val="20000"/>
                </a:spcBef>
                <a:defRPr sz="2800" b="1">
                  <a:solidFill>
                    <a:schemeClr val="tx2"/>
                  </a:soli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bg-BG" sz="1800" dirty="0">
                  <a:latin typeface="Arial" panose="020B0604020202020204" pitchFamily="34" charset="0"/>
                  <a:cs typeface="Arial" panose="020B0604020202020204" pitchFamily="34" charset="0"/>
                </a:rPr>
                <a:t>Месечни акценти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ttangolo arrotondato 6">
              <a:extLst>
                <a:ext uri="{FF2B5EF4-FFF2-40B4-BE49-F238E27FC236}">
                  <a16:creationId xmlns:a16="http://schemas.microsoft.com/office/drawing/2014/main" id="{B8951A82-A741-42EF-96FE-08C53F230F8F}"/>
                </a:ext>
              </a:extLst>
            </p:cNvPr>
            <p:cNvSpPr/>
            <p:nvPr/>
          </p:nvSpPr>
          <p:spPr>
            <a:xfrm>
              <a:off x="1601242" y="1186984"/>
              <a:ext cx="3115893" cy="1644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Първоначални продажби в ЕС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Внос от страни извън ЕС</a:t>
              </a:r>
              <a:endParaRPr lang="en-GB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Потребление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Два казуса на месеца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Акценти от света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Макроикономически контекст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8537A7D-ADF0-497A-AFFD-7DDF422E6538}"/>
              </a:ext>
            </a:extLst>
          </p:cNvPr>
          <p:cNvGrpSpPr/>
          <p:nvPr/>
        </p:nvGrpSpPr>
        <p:grpSpPr>
          <a:xfrm>
            <a:off x="4768865" y="2157340"/>
            <a:ext cx="3445556" cy="976364"/>
            <a:chOff x="3935071" y="2018507"/>
            <a:chExt cx="3445556" cy="97636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DB55336-6E04-432C-ABED-80968FF0C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37" y="2108485"/>
              <a:ext cx="2587172" cy="42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4D80B88-81C0-4D7F-8996-23358D510652}"/>
                </a:ext>
              </a:extLst>
            </p:cNvPr>
            <p:cNvSpPr txBox="1"/>
            <p:nvPr/>
          </p:nvSpPr>
          <p:spPr>
            <a:xfrm>
              <a:off x="4359999" y="2018507"/>
              <a:ext cx="22575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Казуси на месеца</a:t>
              </a:r>
              <a:endParaRPr lang="it-IT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0622D43-B664-4E39-A06E-7A9CF71CF12C}"/>
                </a:ext>
              </a:extLst>
            </p:cNvPr>
            <p:cNvSpPr txBox="1"/>
            <p:nvPr/>
          </p:nvSpPr>
          <p:spPr>
            <a:xfrm>
              <a:off x="3935071" y="2410096"/>
              <a:ext cx="3445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Рибно брашно</a:t>
              </a: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рибно масло</a:t>
              </a:r>
              <a:endPara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(MH 4-201</a:t>
              </a:r>
              <a:r>
                <a:rPr lang="bg-BG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GB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9ED1AB7-B94F-4707-92E3-B7386C2EDCE1}"/>
              </a:ext>
            </a:extLst>
          </p:cNvPr>
          <p:cNvGrpSpPr/>
          <p:nvPr/>
        </p:nvGrpSpPr>
        <p:grpSpPr>
          <a:xfrm>
            <a:off x="475489" y="4009061"/>
            <a:ext cx="4717134" cy="2562069"/>
            <a:chOff x="239895" y="3856661"/>
            <a:chExt cx="4309049" cy="2562069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6787C4E-4A2F-4302-885C-FDC6B9F1DF71}"/>
                </a:ext>
              </a:extLst>
            </p:cNvPr>
            <p:cNvSpPr txBox="1"/>
            <p:nvPr/>
          </p:nvSpPr>
          <p:spPr>
            <a:xfrm>
              <a:off x="239895" y="3856661"/>
              <a:ext cx="3921951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/>
          </p:spPr>
          <p:txBody>
            <a:bodyPr wrap="square" rIns="324000">
              <a:spAutoFit/>
            </a:bodyPr>
            <a:lstStyle>
              <a:defPPr>
                <a:defRPr lang="it-IT"/>
              </a:defPPr>
              <a:lvl1pPr>
                <a:spcBef>
                  <a:spcPct val="20000"/>
                </a:spcBef>
                <a:defRPr sz="2800" b="1">
                  <a:solidFill>
                    <a:schemeClr val="tx2"/>
                  </a:solidFill>
                  <a:latin typeface="Agency FB" panose="020B0503020202020204" pitchFamily="34" charset="0"/>
                </a:defRPr>
              </a:lvl1pPr>
            </a:lstStyle>
            <a:p>
              <a:r>
                <a:rPr lang="bg-BG" sz="1800" dirty="0">
                  <a:latin typeface="Arial" panose="020B0604020202020204" pitchFamily="34" charset="0"/>
                  <a:cs typeface="Arial" panose="020B0604020202020204" pitchFamily="34" charset="0"/>
                </a:rPr>
                <a:t>Пазарът на рибни продукти в ЕС 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ttangolo arrotondato 17">
              <a:extLst>
                <a:ext uri="{FF2B5EF4-FFF2-40B4-BE49-F238E27FC236}">
                  <a16:creationId xmlns:a16="http://schemas.microsoft.com/office/drawing/2014/main" id="{5957D86F-A3DA-407E-89DE-63EA9922C9AD}"/>
                </a:ext>
              </a:extLst>
            </p:cNvPr>
            <p:cNvSpPr/>
            <p:nvPr/>
          </p:nvSpPr>
          <p:spPr>
            <a:xfrm>
              <a:off x="1689631" y="4402730"/>
              <a:ext cx="2859313" cy="201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Акценти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 в света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Предлагане на пазара в ЕС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Потребление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Внос</a:t>
              </a:r>
              <a:r>
                <a:rPr lang="en-GB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износ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Разтоварвания в ЕС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>
                <a:buSzPct val="65000"/>
                <a:buFont typeface="+mj-lt"/>
                <a:buAutoNum type="arabicPeriod"/>
              </a:pPr>
              <a:r>
                <a:rPr lang="bg-BG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Аквакултури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6A15206A-8BB4-4EA3-A474-A716B1806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3" y="1680613"/>
            <a:ext cx="1424938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ECF5001-F255-4487-9EE2-ABEE000AB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9" y="4454217"/>
            <a:ext cx="1422684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6A892239-75FB-4787-A92E-96639F84F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68" y="4299195"/>
            <a:ext cx="2918652" cy="2527870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62F5D57E-AAFD-4354-B8B9-331BA83DFE70}"/>
              </a:ext>
            </a:extLst>
          </p:cNvPr>
          <p:cNvGrpSpPr/>
          <p:nvPr/>
        </p:nvGrpSpPr>
        <p:grpSpPr>
          <a:xfrm>
            <a:off x="4937226" y="4980659"/>
            <a:ext cx="2918652" cy="482817"/>
            <a:chOff x="5192622" y="6198046"/>
            <a:chExt cx="2918652" cy="482817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0C15B460-D6B6-4D25-8F29-AEA732633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622" y="6259570"/>
              <a:ext cx="2918652" cy="42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74C37D74-2E57-4A01-A748-11BCAA07F040}"/>
                </a:ext>
              </a:extLst>
            </p:cNvPr>
            <p:cNvSpPr txBox="1"/>
            <p:nvPr/>
          </p:nvSpPr>
          <p:spPr>
            <a:xfrm>
              <a:off x="5192623" y="6198046"/>
              <a:ext cx="2860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Аквакултури</a:t>
              </a:r>
              <a:endParaRPr lang="it-IT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Immagine 32">
            <a:extLst>
              <a:ext uri="{FF2B5EF4-FFF2-40B4-BE49-F238E27FC236}">
                <a16:creationId xmlns:a16="http://schemas.microsoft.com/office/drawing/2014/main" id="{07E47410-EDFE-4C93-80EF-C5BAD041C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421" y="1317071"/>
            <a:ext cx="3276599" cy="260999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0A8AFC91-DF2D-4CF5-A193-6E9588944131}"/>
              </a:ext>
            </a:extLst>
          </p:cNvPr>
          <p:cNvSpPr/>
          <p:nvPr/>
        </p:nvSpPr>
        <p:spPr>
          <a:xfrm>
            <a:off x="7649794" y="1066626"/>
            <a:ext cx="4629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на рибно брашно и рибно масло в ЕС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6986FC3-F252-4197-8E35-26DC8CC1C085}"/>
              </a:ext>
            </a:extLst>
          </p:cNvPr>
          <p:cNvSpPr/>
          <p:nvPr/>
        </p:nvSpPr>
        <p:spPr>
          <a:xfrm>
            <a:off x="8071613" y="4037732"/>
            <a:ext cx="378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bg-BG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на аквакултури в ЕС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8E1B38C-7135-4AAD-A2DF-442E7D973417}"/>
              </a:ext>
            </a:extLst>
          </p:cNvPr>
          <p:cNvSpPr txBox="1">
            <a:spLocks/>
          </p:cNvSpPr>
          <p:nvPr/>
        </p:nvSpPr>
        <p:spPr>
          <a:xfrm>
            <a:off x="0" y="46655"/>
            <a:ext cx="3454463" cy="791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Тематични анализи</a:t>
            </a:r>
            <a:endParaRPr lang="en-US" sz="2400" b="1" spc="-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33D7237-B54A-4B37-9464-F8ECBF83AF12}"/>
              </a:ext>
            </a:extLst>
          </p:cNvPr>
          <p:cNvGrpSpPr/>
          <p:nvPr/>
        </p:nvGrpSpPr>
        <p:grpSpPr>
          <a:xfrm>
            <a:off x="0" y="1117609"/>
            <a:ext cx="5460039" cy="1929072"/>
            <a:chOff x="0" y="788425"/>
            <a:chExt cx="5460039" cy="1929072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42B6323-9930-45C7-B25F-2B8B2CBF2E26}"/>
                </a:ext>
              </a:extLst>
            </p:cNvPr>
            <p:cNvSpPr txBox="1"/>
            <p:nvPr/>
          </p:nvSpPr>
          <p:spPr>
            <a:xfrm>
              <a:off x="0" y="788425"/>
              <a:ext cx="3746499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/>
          </p:spPr>
          <p:txBody>
            <a:bodyPr wrap="square" rIns="324000">
              <a:spAutoFit/>
            </a:bodyPr>
            <a:lstStyle>
              <a:defPPr>
                <a:defRPr lang="it-IT"/>
              </a:defPPr>
              <a:lvl1pPr algn="r">
                <a:spcBef>
                  <a:spcPct val="20000"/>
                </a:spcBef>
                <a:defRPr sz="2800" b="1">
                  <a:solidFill>
                    <a:schemeClr val="tx2"/>
                  </a:soli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bg-BG" sz="1800" dirty="0">
                  <a:latin typeface="Arial" panose="020B0604020202020204" pitchFamily="34" charset="0"/>
                  <a:cs typeface="Arial" panose="020B0604020202020204" pitchFamily="34" charset="0"/>
                </a:rPr>
                <a:t>Пазарът за хайвер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tangolo arrotondato 6">
              <a:extLst>
                <a:ext uri="{FF2B5EF4-FFF2-40B4-BE49-F238E27FC236}">
                  <a16:creationId xmlns:a16="http://schemas.microsoft.com/office/drawing/2014/main" id="{E4915189-0127-4543-AF65-A27B00790CC0}"/>
                </a:ext>
              </a:extLst>
            </p:cNvPr>
            <p:cNvSpPr/>
            <p:nvPr/>
          </p:nvSpPr>
          <p:spPr>
            <a:xfrm>
              <a:off x="2329937" y="1073258"/>
              <a:ext cx="3130102" cy="1644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Тенценции в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производството в ЕС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света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Потребление</a:t>
              </a: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ЕС</a:t>
              </a: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 света</a:t>
              </a: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според дистрибуционните канали</a:t>
              </a:r>
              <a:endPara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Внос</a:t>
              </a: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износ</a:t>
              </a:r>
              <a:endPara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Бъдещи</a:t>
              </a: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перспективи</a:t>
              </a:r>
              <a:endPara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ttangolo 26">
            <a:extLst>
              <a:ext uri="{FF2B5EF4-FFF2-40B4-BE49-F238E27FC236}">
                <a16:creationId xmlns:a16="http://schemas.microsoft.com/office/drawing/2014/main" id="{E2250A1F-9250-4255-990B-F49BFAAA3DF9}"/>
              </a:ext>
            </a:extLst>
          </p:cNvPr>
          <p:cNvSpPr/>
          <p:nvPr/>
        </p:nvSpPr>
        <p:spPr>
          <a:xfrm>
            <a:off x="5950512" y="1615846"/>
            <a:ext cx="2052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bg-BG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на хайвер в страните от ЕС</a:t>
            </a:r>
            <a:endParaRPr lang="en-GB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509FAC6-5A0C-4319-BFEC-C747927D86B7}"/>
              </a:ext>
            </a:extLst>
          </p:cNvPr>
          <p:cNvGrpSpPr/>
          <p:nvPr/>
        </p:nvGrpSpPr>
        <p:grpSpPr>
          <a:xfrm>
            <a:off x="394770" y="3774478"/>
            <a:ext cx="5667597" cy="2983013"/>
            <a:chOff x="46971" y="3726768"/>
            <a:chExt cx="5177286" cy="2983013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AB17B663-FE18-4B69-9B01-6E15336F4124}"/>
                </a:ext>
              </a:extLst>
            </p:cNvPr>
            <p:cNvSpPr txBox="1"/>
            <p:nvPr/>
          </p:nvSpPr>
          <p:spPr>
            <a:xfrm>
              <a:off x="46971" y="3726768"/>
              <a:ext cx="3486578" cy="3693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/>
          </p:spPr>
          <p:txBody>
            <a:bodyPr wrap="square" rIns="324000">
              <a:spAutoFit/>
            </a:bodyPr>
            <a:lstStyle>
              <a:defPPr>
                <a:defRPr lang="it-IT"/>
              </a:defPPr>
              <a:lvl1pPr>
                <a:spcBef>
                  <a:spcPct val="20000"/>
                </a:spcBef>
                <a:defRPr sz="2800" b="1">
                  <a:solidFill>
                    <a:schemeClr val="tx2"/>
                  </a:solidFill>
                  <a:latin typeface="Agency FB" panose="020B0503020202020204" pitchFamily="34" charset="0"/>
                </a:defRPr>
              </a:lvl1pPr>
            </a:lstStyle>
            <a:p>
              <a:r>
                <a:rPr lang="bg-BG" sz="1800" dirty="0">
                  <a:latin typeface="Arial" panose="020B0604020202020204" pitchFamily="34" charset="0"/>
                  <a:cs typeface="Arial" panose="020B0604020202020204" pitchFamily="34" charset="0"/>
                </a:rPr>
                <a:t>Синя биоикономика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ttangolo arrotondato 17">
              <a:extLst>
                <a:ext uri="{FF2B5EF4-FFF2-40B4-BE49-F238E27FC236}">
                  <a16:creationId xmlns:a16="http://schemas.microsoft.com/office/drawing/2014/main" id="{08136E7C-D4B5-49C3-AC16-07B92573711B}"/>
                </a:ext>
              </a:extLst>
            </p:cNvPr>
            <p:cNvSpPr/>
            <p:nvPr/>
          </p:nvSpPr>
          <p:spPr>
            <a:xfrm>
              <a:off x="1801872" y="4105914"/>
              <a:ext cx="3422385" cy="26038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285750" indent="-285750">
                <a:buSzPct val="65000"/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Картографиране на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нехранителните употреби</a:t>
              </a:r>
              <a:r>
                <a:rPr lang="en-GB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биомаса от рибарство и аквакултури</a:t>
              </a:r>
              <a:endPara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65000"/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Анализиране на размера на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търсене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ЕС и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основните участници в ЕС</a:t>
              </a:r>
              <a:endPara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65000"/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Основни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продукти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употреби</a:t>
              </a:r>
              <a:endPara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65000"/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Преглед на основни инвестиции</a:t>
              </a:r>
              <a:endParaRPr lang="en-GB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65000"/>
                <a:buFont typeface="Arial" panose="020B0604020202020204" pitchFamily="34" charset="0"/>
                <a:buChar char="•"/>
              </a:pP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Национални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стратегии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подкрепа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синята биоикономика</a:t>
              </a:r>
              <a:r>
                <a:rPr lang="en-GB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F0F70E04-56AC-4505-8361-89A5DD23E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" y="1615846"/>
            <a:ext cx="1372236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33F74AE8-EF9D-4016-84D2-710512F74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56" y="1302275"/>
            <a:ext cx="2715001" cy="2736048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FA3D98B9-FDFE-416C-B1A3-5A254C980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" y="4143810"/>
            <a:ext cx="14176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8268F567-4689-41AA-9329-57EB7C01D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883" y="4207478"/>
            <a:ext cx="3880710" cy="2603867"/>
          </a:xfrm>
          <a:prstGeom prst="rect">
            <a:avLst/>
          </a:prstGeom>
        </p:spPr>
      </p:pic>
      <p:sp>
        <p:nvSpPr>
          <p:cNvPr id="70" name="Rettangolo 69">
            <a:extLst>
              <a:ext uri="{FF2B5EF4-FFF2-40B4-BE49-F238E27FC236}">
                <a16:creationId xmlns:a16="http://schemas.microsoft.com/office/drawing/2014/main" id="{ACF7A958-6C72-444B-B42F-C9AE4EEB0DE8}"/>
              </a:ext>
            </a:extLst>
          </p:cNvPr>
          <p:cNvSpPr/>
          <p:nvPr/>
        </p:nvSpPr>
        <p:spPr>
          <a:xfrm>
            <a:off x="5950513" y="4501411"/>
            <a:ext cx="2052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bg-BG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Вътрешният пазар за водорасли</a:t>
            </a:r>
            <a:endParaRPr lang="en-GB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183B152-7011-4A5E-A525-3DE14450D091}"/>
              </a:ext>
            </a:extLst>
          </p:cNvPr>
          <p:cNvSpPr/>
          <p:nvPr/>
        </p:nvSpPr>
        <p:spPr>
          <a:xfrm>
            <a:off x="395119" y="1457759"/>
            <a:ext cx="461585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100000"/>
            </a:pPr>
            <a:r>
              <a:rPr lang="bg-B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Тематични анализи</a:t>
            </a:r>
            <a:endParaRPr lang="it-IT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47CAD0-E7BF-4F5C-9257-99A3C29FC231}"/>
              </a:ext>
            </a:extLst>
          </p:cNvPr>
          <p:cNvSpPr/>
          <p:nvPr/>
        </p:nvSpPr>
        <p:spPr>
          <a:xfrm>
            <a:off x="696774" y="1799287"/>
            <a:ext cx="45495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Потребителски навици относно рибни продукти и такива от аквакултури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аквакултури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Кръстосани инвестиции при аквакултурите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Пазарът за хайвер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Синя биоикономика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6BDB942-881F-4E0F-B315-0EC372156E62}"/>
              </a:ext>
            </a:extLst>
          </p:cNvPr>
          <p:cNvSpPr/>
          <p:nvPr/>
        </p:nvSpPr>
        <p:spPr>
          <a:xfrm>
            <a:off x="6028591" y="1457759"/>
            <a:ext cx="461585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100000"/>
            </a:pPr>
            <a:r>
              <a:rPr lang="bg-B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анализи А</a:t>
            </a:r>
            <a:r>
              <a:rPr lang="da-DK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d-hoc</a:t>
            </a:r>
            <a:endParaRPr lang="it-IT" sz="1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06EBE94-6307-4B8D-859B-6D2678A6816F}"/>
              </a:ext>
            </a:extLst>
          </p:cNvPr>
          <p:cNvSpPr/>
          <p:nvPr/>
        </p:nvSpPr>
        <p:spPr>
          <a:xfrm>
            <a:off x="6637229" y="1799287"/>
            <a:ext cx="5220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Целеви проучвания в подкрепа на плановете за управление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 анализи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международни споразумения 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(RFMOs, SFPAs)</a:t>
            </a: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Изледвания върху иновационни сектори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пазарни ниши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tabLst>
                <a:tab pos="990575" algn="l"/>
                <a:tab pos="5754544" algn="r"/>
              </a:tabLst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Задълбочаване върху рибния пазар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 извън ЕС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Виетнам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 и др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928873-59DE-4C2D-BCFB-1864E58F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05" y="6174000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2A34699D-5210-4E59-815A-6C4065342FE2}"/>
              </a:ext>
            </a:extLst>
          </p:cNvPr>
          <p:cNvSpPr/>
          <p:nvPr/>
        </p:nvSpPr>
        <p:spPr>
          <a:xfrm>
            <a:off x="705360" y="4382745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E10AA51-D7CA-4DEC-8D85-571021C9EB2C}"/>
              </a:ext>
            </a:extLst>
          </p:cNvPr>
          <p:cNvSpPr/>
          <p:nvPr/>
        </p:nvSpPr>
        <p:spPr>
          <a:xfrm>
            <a:off x="1199636" y="4394174"/>
            <a:ext cx="4262198" cy="4160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3" indent="-166946">
              <a:lnSpc>
                <a:spcPct val="150000"/>
              </a:lnSpc>
              <a:spcAft>
                <a:spcPts val="3000"/>
              </a:spcAft>
            </a:pP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Сладководни аквакултури в ЕС</a:t>
            </a:r>
            <a:endParaRPr lang="en-GB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DF85BC6-1B89-403C-9428-71AC3A19C8CE}"/>
              </a:ext>
            </a:extLst>
          </p:cNvPr>
          <p:cNvSpPr/>
          <p:nvPr/>
        </p:nvSpPr>
        <p:spPr>
          <a:xfrm>
            <a:off x="695530" y="4966217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F920357-525F-4316-BB2B-5301082E937B}"/>
              </a:ext>
            </a:extLst>
          </p:cNvPr>
          <p:cNvSpPr/>
          <p:nvPr/>
        </p:nvSpPr>
        <p:spPr>
          <a:xfrm>
            <a:off x="1197607" y="4864857"/>
            <a:ext cx="363362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3" indent="-166946">
              <a:spcAft>
                <a:spcPts val="3000"/>
              </a:spcAft>
            </a:pP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Рециркулираща система за аквакултури</a:t>
            </a:r>
            <a:endParaRPr lang="en-GB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46E8F81-3764-43CB-9387-B0EB85C16922}"/>
              </a:ext>
            </a:extLst>
          </p:cNvPr>
          <p:cNvSpPr/>
          <p:nvPr/>
        </p:nvSpPr>
        <p:spPr>
          <a:xfrm>
            <a:off x="705360" y="6171814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0A51D88-14DD-4AA9-B3A0-E9348965647C}"/>
              </a:ext>
            </a:extLst>
          </p:cNvPr>
          <p:cNvSpPr/>
          <p:nvPr/>
        </p:nvSpPr>
        <p:spPr>
          <a:xfrm>
            <a:off x="1199636" y="6194673"/>
            <a:ext cx="4262198" cy="4160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3" indent="-166946">
              <a:lnSpc>
                <a:spcPct val="150000"/>
              </a:lnSpc>
              <a:spcAft>
                <a:spcPts val="3000"/>
              </a:spcAft>
            </a:pP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Рибно брашно и рибно масло</a:t>
            </a:r>
            <a:endParaRPr lang="en-GB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66D564A0-1D51-4B5C-A290-5E1242B6C8E4}"/>
              </a:ext>
            </a:extLst>
          </p:cNvPr>
          <p:cNvSpPr/>
          <p:nvPr/>
        </p:nvSpPr>
        <p:spPr>
          <a:xfrm>
            <a:off x="5050952" y="4469830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7045C5C-D70C-4404-962F-5406222AEE6A}"/>
              </a:ext>
            </a:extLst>
          </p:cNvPr>
          <p:cNvSpPr/>
          <p:nvPr/>
        </p:nvSpPr>
        <p:spPr>
          <a:xfrm>
            <a:off x="5572676" y="4442070"/>
            <a:ext cx="4784159" cy="4160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3" indent="-166946">
              <a:lnSpc>
                <a:spcPct val="150000"/>
              </a:lnSpc>
              <a:spcAft>
                <a:spcPts val="3000"/>
              </a:spcAft>
            </a:pP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вноса върху малкия риболов</a:t>
            </a:r>
            <a:endParaRPr lang="en-GB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EDAF3A18-3F9C-49F8-A3D4-9237318775A2}"/>
              </a:ext>
            </a:extLst>
          </p:cNvPr>
          <p:cNvSpPr/>
          <p:nvPr/>
        </p:nvSpPr>
        <p:spPr>
          <a:xfrm>
            <a:off x="5050952" y="5262310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EACBFD0-32EB-45CE-9265-C5F1B6C80DC6}"/>
              </a:ext>
            </a:extLst>
          </p:cNvPr>
          <p:cNvSpPr/>
          <p:nvPr/>
        </p:nvSpPr>
        <p:spPr>
          <a:xfrm>
            <a:off x="5572676" y="5223120"/>
            <a:ext cx="4947998" cy="7853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3" indent="-166946">
              <a:lnSpc>
                <a:spcPct val="150000"/>
              </a:lnSpc>
              <a:spcAft>
                <a:spcPts val="3000"/>
              </a:spcAft>
            </a:pP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предизвикателства пред търговците</a:t>
            </a:r>
            <a:r>
              <a:rPr lang="en-GB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продажби</a:t>
            </a:r>
            <a:endParaRPr lang="en-GB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22742C31-3ABC-4CE3-B340-60EC98CE627E}"/>
              </a:ext>
            </a:extLst>
          </p:cNvPr>
          <p:cNvSpPr/>
          <p:nvPr/>
        </p:nvSpPr>
        <p:spPr>
          <a:xfrm>
            <a:off x="5050952" y="6089080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1609F96-9136-42D4-952F-0BA29B78E4C9}"/>
              </a:ext>
            </a:extLst>
          </p:cNvPr>
          <p:cNvSpPr/>
          <p:nvPr/>
        </p:nvSpPr>
        <p:spPr>
          <a:xfrm>
            <a:off x="5572676" y="5997472"/>
            <a:ext cx="426219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3" indent="-166946"/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субсидиите върху обновяването на флота</a:t>
            </a:r>
            <a:r>
              <a:rPr lang="en-GB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пазара и потенциални смущения</a:t>
            </a:r>
            <a:endParaRPr lang="en-GB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A433E5EB-7E4E-4625-81EE-8EF4E263C2C1}"/>
              </a:ext>
            </a:extLst>
          </p:cNvPr>
          <p:cNvSpPr/>
          <p:nvPr/>
        </p:nvSpPr>
        <p:spPr>
          <a:xfrm>
            <a:off x="687941" y="5579632"/>
            <a:ext cx="453405" cy="448952"/>
          </a:xfrm>
          <a:prstGeom prst="rightArrow">
            <a:avLst/>
          </a:prstGeom>
          <a:solidFill>
            <a:srgbClr val="82DE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485799B-23E6-49E8-8CB9-3BB87DDB9B77}"/>
              </a:ext>
            </a:extLst>
          </p:cNvPr>
          <p:cNvSpPr/>
          <p:nvPr/>
        </p:nvSpPr>
        <p:spPr>
          <a:xfrm>
            <a:off x="1199636" y="5633126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Пазарни обекти за нежелан улов</a:t>
            </a:r>
            <a:r>
              <a:rPr lang="en-GB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7F73B42D-04DB-4E21-A6CE-AD06EF28049A}"/>
              </a:ext>
            </a:extLst>
          </p:cNvPr>
          <p:cNvSpPr txBox="1">
            <a:spLocks/>
          </p:cNvSpPr>
          <p:nvPr/>
        </p:nvSpPr>
        <p:spPr>
          <a:xfrm>
            <a:off x="0" y="46655"/>
            <a:ext cx="4340352" cy="791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Извършени и </a:t>
            </a:r>
            <a:r>
              <a:rPr lang="bg-BG" sz="2000" b="1" spc="-3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 на разработване</a:t>
            </a:r>
            <a:r>
              <a:rPr lang="bg-BG" sz="20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тематични анализи</a:t>
            </a:r>
            <a:endParaRPr lang="en-US" sz="2000" b="1" spc="-38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804CCDE-1749-42AF-A809-206828D68DC4}"/>
              </a:ext>
            </a:extLst>
          </p:cNvPr>
          <p:cNvSpPr/>
          <p:nvPr/>
        </p:nvSpPr>
        <p:spPr>
          <a:xfrm>
            <a:off x="114683" y="1357859"/>
            <a:ext cx="5328000" cy="25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0" lvl="4" algn="ctr"/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за лесно използване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ОПРОСТЕНИ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таблици</a:t>
            </a: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algn="ctr"/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D321AAA-6B60-4605-A153-312C824A10F7}"/>
              </a:ext>
            </a:extLst>
          </p:cNvPr>
          <p:cNvSpPr txBox="1">
            <a:spLocks/>
          </p:cNvSpPr>
          <p:nvPr/>
        </p:nvSpPr>
        <p:spPr>
          <a:xfrm>
            <a:off x="390144" y="89260"/>
            <a:ext cx="3454463" cy="791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 данни</a:t>
            </a:r>
            <a:r>
              <a:rPr lang="en-US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нужди</a:t>
            </a:r>
            <a:r>
              <a:rPr lang="en-US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инструменти</a:t>
            </a:r>
            <a:endParaRPr lang="en-US" sz="2400" b="1" spc="-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006683B-71C5-4FE3-B93A-B00B637C3003}"/>
              </a:ext>
            </a:extLst>
          </p:cNvPr>
          <p:cNvGrpSpPr/>
          <p:nvPr/>
        </p:nvGrpSpPr>
        <p:grpSpPr>
          <a:xfrm>
            <a:off x="981065" y="1729005"/>
            <a:ext cx="3996881" cy="1971950"/>
            <a:chOff x="2142573" y="2443025"/>
            <a:chExt cx="3996881" cy="1971950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CDE9D5D1-F33F-40F0-9C11-DCE62812B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45"/>
            <a:stretch/>
          </p:blipFill>
          <p:spPr>
            <a:xfrm>
              <a:off x="2142573" y="2443025"/>
              <a:ext cx="2661075" cy="1971950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4C02A91B-D630-4469-828B-D5C5F2F82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75"/>
            <a:stretch/>
          </p:blipFill>
          <p:spPr>
            <a:xfrm>
              <a:off x="4809090" y="2443025"/>
              <a:ext cx="1330364" cy="1971950"/>
            </a:xfrm>
            <a:prstGeom prst="rect">
              <a:avLst/>
            </a:prstGeom>
          </p:spPr>
        </p:pic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FB6E813E-2AD1-43AA-961B-BA210EE0C325}"/>
              </a:ext>
            </a:extLst>
          </p:cNvPr>
          <p:cNvSpPr/>
          <p:nvPr/>
        </p:nvSpPr>
        <p:spPr>
          <a:xfrm>
            <a:off x="6597748" y="1364892"/>
            <a:ext cx="5328000" cy="25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0" lvl="4" algn="ctr"/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пълен достъп и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съставяне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извадки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РАЗШИРЕНИ таблици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350FDB23-996E-4BE2-B2C6-1502DCBD6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259" r="45767"/>
          <a:stretch/>
        </p:blipFill>
        <p:spPr>
          <a:xfrm>
            <a:off x="7557684" y="2028501"/>
            <a:ext cx="3341812" cy="1789582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5CBFEEE7-89FF-466F-A841-A7245A7CDEE1}"/>
              </a:ext>
            </a:extLst>
          </p:cNvPr>
          <p:cNvGrpSpPr/>
          <p:nvPr/>
        </p:nvGrpSpPr>
        <p:grpSpPr>
          <a:xfrm>
            <a:off x="118929" y="3996934"/>
            <a:ext cx="5328000" cy="2520000"/>
            <a:chOff x="3730225" y="3145389"/>
            <a:chExt cx="5328000" cy="2813786"/>
          </a:xfrm>
        </p:grpSpPr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C88F198B-4ED1-45A3-A756-31289ABF3481}"/>
                </a:ext>
              </a:extLst>
            </p:cNvPr>
            <p:cNvSpPr/>
            <p:nvPr/>
          </p:nvSpPr>
          <p:spPr>
            <a:xfrm>
              <a:off x="3730225" y="3145389"/>
              <a:ext cx="5328000" cy="28137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marL="0" lvl="4" algn="ctr"/>
              <a:r>
                <a:rPr lang="bg-BG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за изтегляне на необработени данни</a:t>
              </a:r>
              <a:r>
                <a:rPr lang="en-GB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GB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4" algn="ctr"/>
              <a:r>
                <a:rPr lang="bg-BG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Общо изтегляне</a:t>
              </a:r>
              <a:endPara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C040E520-79FA-49B0-92AD-D3835B15C52E}"/>
                </a:ext>
              </a:extLst>
            </p:cNvPr>
            <p:cNvGrpSpPr/>
            <p:nvPr/>
          </p:nvGrpSpPr>
          <p:grpSpPr>
            <a:xfrm>
              <a:off x="3934282" y="3861021"/>
              <a:ext cx="4869282" cy="1533740"/>
              <a:chOff x="311629" y="5005631"/>
              <a:chExt cx="4869282" cy="1533740"/>
            </a:xfrm>
          </p:grpSpPr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0B59792C-F798-44CE-821B-BA359DCA03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327"/>
              <a:stretch/>
            </p:blipFill>
            <p:spPr>
              <a:xfrm>
                <a:off x="311629" y="5005632"/>
                <a:ext cx="3199667" cy="1533739"/>
              </a:xfrm>
              <a:prstGeom prst="rect">
                <a:avLst/>
              </a:prstGeom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6DB6B588-166E-45F2-BD6D-3A1FD2A38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36"/>
              <a:stretch/>
            </p:blipFill>
            <p:spPr>
              <a:xfrm>
                <a:off x="3511296" y="5005631"/>
                <a:ext cx="1669615" cy="1533739"/>
              </a:xfrm>
              <a:prstGeom prst="rect">
                <a:avLst/>
              </a:prstGeom>
            </p:spPr>
          </p:pic>
        </p:grpSp>
      </p:grpSp>
      <p:sp>
        <p:nvSpPr>
          <p:cNvPr id="36" name="Rettangolo 35">
            <a:extLst>
              <a:ext uri="{FF2B5EF4-FFF2-40B4-BE49-F238E27FC236}">
                <a16:creationId xmlns:a16="http://schemas.microsoft.com/office/drawing/2014/main" id="{ED64B173-D041-435A-8479-C4FD3BA60403}"/>
              </a:ext>
            </a:extLst>
          </p:cNvPr>
          <p:cNvSpPr/>
          <p:nvPr/>
        </p:nvSpPr>
        <p:spPr>
          <a:xfrm>
            <a:off x="6564590" y="4019620"/>
            <a:ext cx="5361158" cy="25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0" lvl="4" algn="ctr"/>
            <a:r>
              <a:rPr lang="bg-BG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географска карта на първоначалните продажби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lvl="4" algn="ctr"/>
            <a:r>
              <a:rPr lang="bg-BG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на първоначалните продажби в ЕС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5FF942F8-BC35-4848-97E8-310E224DC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4970368"/>
            <a:ext cx="2436792" cy="15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FECF-308F-49D4-B998-88752125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0" y="6174000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0A65D-9373-472C-A4B3-1E362C72E0B2}"/>
              </a:ext>
            </a:extLst>
          </p:cNvPr>
          <p:cNvSpPr txBox="1"/>
          <p:nvPr/>
        </p:nvSpPr>
        <p:spPr>
          <a:xfrm>
            <a:off x="0" y="118085"/>
            <a:ext cx="436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Макроикономическо информационно табло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96C455A-AEAF-4696-AC8D-37B734CE3B03}"/>
              </a:ext>
            </a:extLst>
          </p:cNvPr>
          <p:cNvSpPr/>
          <p:nvPr/>
        </p:nvSpPr>
        <p:spPr>
          <a:xfrm>
            <a:off x="126639" y="1625898"/>
            <a:ext cx="2858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Разходи</a:t>
            </a:r>
            <a:r>
              <a:rPr lang="it-IT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it-IT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инфлация</a:t>
            </a:r>
            <a:r>
              <a:rPr lang="it-IT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</a:t>
            </a:r>
            <a:r>
              <a:rPr lang="it-IT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GB" sz="2000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 на горивата</a:t>
            </a:r>
            <a:endParaRPr lang="en-GB" sz="2000" b="1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Валутни курсове</a:t>
            </a:r>
            <a:endParaRPr lang="it-IT" sz="2000" b="1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на цените на храните в ЕС 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хляб, риба и месо</a:t>
            </a:r>
          </a:p>
          <a:p>
            <a:endParaRPr lang="it-IT" sz="2000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 </a:t>
            </a:r>
            <a:r>
              <a:rPr lang="bg-BG" sz="2000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прясна риба </a:t>
            </a:r>
            <a:r>
              <a:rPr lang="bg-BG" sz="2000" b="1" dirty="0">
                <a:solidFill>
                  <a:srgbClr val="053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домакинствата</a:t>
            </a:r>
            <a:endParaRPr lang="en-GB" sz="2000" b="1" dirty="0">
              <a:solidFill>
                <a:srgbClr val="053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8413FE2-DEFD-413F-AB28-A64229199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34" y="1540888"/>
            <a:ext cx="9300266" cy="42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1D321AAA-6B60-4605-A153-312C824A10F7}"/>
              </a:ext>
            </a:extLst>
          </p:cNvPr>
          <p:cNvSpPr txBox="1">
            <a:spLocks/>
          </p:cNvSpPr>
          <p:nvPr/>
        </p:nvSpPr>
        <p:spPr>
          <a:xfrm>
            <a:off x="267824" y="249212"/>
            <a:ext cx="4324731" cy="791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Комуникации</a:t>
            </a:r>
            <a:r>
              <a:rPr lang="en-US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bg-BG" sz="2400" b="1" spc="-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bg-BG" sz="2400" b="1" spc="-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доближаване до нуждите на потребителите</a:t>
            </a:r>
            <a:endParaRPr lang="en-US" sz="2400" b="1" spc="-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SpPr/>
          <p:nvPr/>
        </p:nvSpPr>
        <p:spPr>
          <a:xfrm>
            <a:off x="350767" y="1637808"/>
            <a:ext cx="11291805" cy="6869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5299" tIns="52649" rIns="105299" bIns="5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Предоставяне на услуги за проузване на пазара на целеви групи по достъпен и разбираем начин</a:t>
            </a:r>
            <a:r>
              <a:rPr lang="en-GB" sz="1700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2193" y="3134565"/>
            <a:ext cx="3827832" cy="877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Достъп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до познание и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разбиране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на пазара за рибни продукти и продукти от аквакултури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0051" y="3140225"/>
            <a:ext cx="3468309" cy="877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Целенасочени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за комуникация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повишаване на осведомеността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027911" y="3102558"/>
            <a:ext cx="3721863" cy="877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Диалог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b="1" dirty="0">
                <a:latin typeface="Arial" panose="020B0604020202020204" pitchFamily="34" charset="0"/>
                <a:cs typeface="Arial" panose="020B0604020202020204" pitchFamily="34" charset="0"/>
              </a:rPr>
              <a:t>сътрудничество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потребителите и заинтересованите страни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4280051" y="4633055"/>
            <a:ext cx="3468309" cy="1223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Прессъобщения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Целеви бюлетини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Социални мрежи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ГД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орско дело </a:t>
            </a:r>
            <a:r>
              <a:rPr lang="bg-BG" sz="1700">
                <a:latin typeface="Arial" panose="020B0604020202020204" pitchFamily="34" charset="0"/>
                <a:cs typeface="Arial" panose="020B0604020202020204" pitchFamily="34" charset="0"/>
              </a:rPr>
              <a:t>и рибарство“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8279799" y="4623530"/>
            <a:ext cx="3362772" cy="9621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Срещи 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семинари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Отзиви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и искания</a:t>
            </a:r>
          </a:p>
          <a:p>
            <a:pPr algn="ctr"/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за изпълнение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856343" y="5933448"/>
            <a:ext cx="10099717" cy="909855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288000" tIns="36000" rIns="36000" bIns="36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600" b="0" dirty="0">
                <a:latin typeface="Arial" panose="020B0604020202020204" pitchFamily="34" charset="0"/>
                <a:cs typeface="Arial" panose="020B0604020202020204" pitchFamily="34" charset="0"/>
              </a:rPr>
              <a:t>Участие в секторни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събития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Обучителни сесии с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0" dirty="0">
                <a:latin typeface="Arial" panose="020B0604020202020204" pitchFamily="34" charset="0"/>
                <a:cs typeface="Arial" panose="020B0604020202020204" pitchFamily="34" charset="0"/>
              </a:rPr>
              <a:t>държави-членки и заинтересовани страни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Осведомено сътрудничество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b="0" dirty="0">
                <a:latin typeface="Arial" panose="020B0604020202020204" pitchFamily="34" charset="0"/>
                <a:cs typeface="Arial" panose="020B0604020202020204" pitchFamily="34" charset="0"/>
              </a:rPr>
              <a:t>Публични администрации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0" dirty="0">
                <a:latin typeface="Arial" panose="020B0604020202020204" pitchFamily="34" charset="0"/>
                <a:cs typeface="Arial" panose="020B0604020202020204" pitchFamily="34" charset="0"/>
              </a:rPr>
              <a:t>медии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82193" y="2764423"/>
            <a:ext cx="3827832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РАЗПРОСТРАНЕНИЕ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271736" y="2764423"/>
            <a:ext cx="34498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КОМУНИКАЦИИ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018387" y="2753034"/>
            <a:ext cx="37218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УСЛУГИТЕ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0" y="2282462"/>
            <a:ext cx="4592555" cy="34970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Три ключови стълба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0" y="4197390"/>
            <a:ext cx="6023429" cy="34970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Инструменти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0" y="1281840"/>
            <a:ext cx="3377698" cy="349702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</p:spPr>
        <p:txBody>
          <a:bodyPr wrap="square" lIns="36000" tIns="36000" rIns="36000" bIns="36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Основни цели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2B6323-9930-45C7-B25F-2B8B2CBF2E26}"/>
              </a:ext>
            </a:extLst>
          </p:cNvPr>
          <p:cNvSpPr txBox="1"/>
          <p:nvPr/>
        </p:nvSpPr>
        <p:spPr>
          <a:xfrm>
            <a:off x="549429" y="4562291"/>
            <a:ext cx="3362772" cy="13388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Ins="324000">
            <a:spAutoFit/>
          </a:bodyPr>
          <a:lstStyle>
            <a:defPPr>
              <a:defRPr lang="it-IT"/>
            </a:defPPr>
            <a:lvl1pPr algn="r">
              <a:spcBef>
                <a:spcPct val="20000"/>
              </a:spcBef>
              <a:defRPr sz="2800" b="1">
                <a:solidFill>
                  <a:schemeClr val="tx2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Уеб страница на 24 езика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Нови инструменти за достъп до информация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Метаданни и ръководства на потребителя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33FE6E-AFC9-4F5F-87B7-C9D4D0F0AD03}"/>
              </a:ext>
            </a:extLst>
          </p:cNvPr>
          <p:cNvSpPr txBox="1"/>
          <p:nvPr/>
        </p:nvSpPr>
        <p:spPr>
          <a:xfrm>
            <a:off x="89874" y="-37071"/>
            <a:ext cx="4866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 на </a:t>
            </a:r>
            <a:r>
              <a:rPr lang="en-GB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EUMOFA: </a:t>
            </a:r>
            <a:endParaRPr lang="bg-BG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Защо инструмент за проучване на пазара на Европейско ниво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246BEC-4CC1-422D-9CC1-E480C42B5B8B}"/>
              </a:ext>
            </a:extLst>
          </p:cNvPr>
          <p:cNvSpPr/>
          <p:nvPr/>
        </p:nvSpPr>
        <p:spPr>
          <a:xfrm>
            <a:off x="761658" y="3464749"/>
            <a:ext cx="1095098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 връзка с горепосоченото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целите на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30338" indent="-514350">
              <a:spcBef>
                <a:spcPts val="1200"/>
              </a:spcBef>
              <a:buAutoNum type="alphaLcParenR"/>
            </a:pP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</a:t>
            </a:r>
            <a:r>
              <a:rPr lang="bg-BG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прозрачността</a:t>
            </a: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ефективността</a:t>
            </a: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пазарите;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0338" indent="-514350">
              <a:spcBef>
                <a:spcPts val="600"/>
              </a:spcBef>
              <a:buAutoNum type="alphaLcParenR"/>
            </a:pP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Анализиране и разбиране </a:t>
            </a:r>
            <a:r>
              <a:rPr lang="bg-BG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динамиките на пазара</a:t>
            </a: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0338" indent="-514350">
              <a:spcBef>
                <a:spcPts val="600"/>
              </a:spcBef>
              <a:buAutoNum type="alphaLcParenR"/>
            </a:pP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Подпомагане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основаната на факти политика.</a:t>
            </a:r>
            <a:endParaRPr lang="en-GB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9337F18-3836-477F-8495-C8FA5DA506D9}"/>
              </a:ext>
            </a:extLst>
          </p:cNvPr>
          <p:cNvSpPr/>
          <p:nvPr/>
        </p:nvSpPr>
        <p:spPr>
          <a:xfrm>
            <a:off x="448266" y="1580002"/>
            <a:ext cx="11295467" cy="1445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200"/>
              </a:spcBef>
              <a:spcAft>
                <a:spcPts val="1200"/>
              </a:spcAft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Реформираната ООП изисква Комисията заедно с участието на държавите-членки да спомагат за проучването на пазара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Целта е да се подобри събирането, обработката и разпространението на икономическа информация за пазарите в полза на всички заинтересовани лица.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0AE6BB-EA52-4354-9781-E0966F20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contenuto 2"/>
          <p:cNvSpPr>
            <a:spLocks noGrp="1"/>
          </p:cNvSpPr>
          <p:nvPr>
            <p:ph idx="1"/>
          </p:nvPr>
        </p:nvSpPr>
        <p:spPr>
          <a:xfrm>
            <a:off x="969413" y="1879470"/>
            <a:ext cx="10253171" cy="996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ЗАПИШЕТЕ СЕ ЗА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БЮЛЕТИНА НА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EUMOFA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http://www.eumofa.eu/mailing-list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95774" y="5453532"/>
            <a:ext cx="36004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www.eumofa.eu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contact-us@eumofa.eu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@EU_MARE #EUMOFA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61BC105-2084-4B61-95F3-6B8ABC809904}"/>
              </a:ext>
            </a:extLst>
          </p:cNvPr>
          <p:cNvGrpSpPr/>
          <p:nvPr/>
        </p:nvGrpSpPr>
        <p:grpSpPr>
          <a:xfrm>
            <a:off x="4472154" y="4108877"/>
            <a:ext cx="3247688" cy="888146"/>
            <a:chOff x="4540849" y="4022829"/>
            <a:chExt cx="3247688" cy="88814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849" y="4022829"/>
              <a:ext cx="1009284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8458" r="2367" b="4221"/>
            <a:stretch/>
          </p:blipFill>
          <p:spPr bwMode="auto">
            <a:xfrm>
              <a:off x="5649942" y="4050571"/>
              <a:ext cx="2067127" cy="82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ttangolo 18"/>
            <p:cNvSpPr/>
            <p:nvPr/>
          </p:nvSpPr>
          <p:spPr>
            <a:xfrm>
              <a:off x="4548537" y="4865256"/>
              <a:ext cx="3240000" cy="45719"/>
            </a:xfrm>
            <a:prstGeom prst="rect">
              <a:avLst/>
            </a:prstGeom>
            <a:solidFill>
              <a:srgbClr val="FBB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2" y="258217"/>
            <a:ext cx="1960195" cy="13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0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950E8CFA-8134-4874-A5F8-904099FC611A}"/>
              </a:ext>
            </a:extLst>
          </p:cNvPr>
          <p:cNvSpPr/>
          <p:nvPr/>
        </p:nvSpPr>
        <p:spPr>
          <a:xfrm>
            <a:off x="126940" y="1833339"/>
            <a:ext cx="3757312" cy="443299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4800"/>
              </a:spcBef>
            </a:pP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Свободен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персолизиран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една</a:t>
            </a:r>
            <a:r>
              <a:rPr lang="da-DK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данни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една уеб страница</a:t>
            </a:r>
            <a:endParaRPr lang="en-GB" sz="15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Достъпна на всички </a:t>
            </a:r>
            <a:r>
              <a:rPr lang="en-GB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официални</a:t>
            </a:r>
            <a:r>
              <a:rPr lang="en-GB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езика в ЕС</a:t>
            </a:r>
            <a:endParaRPr lang="en-GB" sz="15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Данните обхващат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по-голямата част от Европейския пазар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рибни продукти и продукти от аквакултури по снабдителната верига</a:t>
            </a:r>
            <a:endParaRPr lang="da-DK" sz="15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за международна търговия на рибни продукти и продукти от аквакултури за</a:t>
            </a:r>
            <a:r>
              <a:rPr lang="bg-BG" sz="15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страни-партньори на ЕС в света</a:t>
            </a:r>
            <a:endParaRPr lang="en-GB" sz="15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r>
              <a:rPr lang="en-GB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потребителите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непрекъснато взаимодействие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 заинтересованите страни от сектора</a:t>
            </a:r>
            <a:endParaRPr lang="it-IT" sz="15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962D5F2-D57F-4F98-B7A9-609F1D6AA348}"/>
              </a:ext>
            </a:extLst>
          </p:cNvPr>
          <p:cNvSpPr txBox="1"/>
          <p:nvPr/>
        </p:nvSpPr>
        <p:spPr>
          <a:xfrm>
            <a:off x="591822" y="6435258"/>
            <a:ext cx="11403849" cy="400110"/>
          </a:xfrm>
          <a:prstGeom prst="rect">
            <a:avLst/>
          </a:prstGeom>
          <a:solidFill>
            <a:srgbClr val="B0D2DE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една от най-пълните обсерватории в света за хранителни стоки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AACEDE8-CF08-4D00-AD3C-93D4E3AA81A8}"/>
              </a:ext>
            </a:extLst>
          </p:cNvPr>
          <p:cNvSpPr/>
          <p:nvPr/>
        </p:nvSpPr>
        <p:spPr>
          <a:xfrm>
            <a:off x="4147779" y="1927796"/>
            <a:ext cx="3824646" cy="442774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anchor="b">
            <a:noAutofit/>
          </a:bodyPr>
          <a:lstStyle/>
          <a:p>
            <a:pPr marL="0" lvl="3" indent="-166946">
              <a:spcBef>
                <a:spcPts val="1200"/>
              </a:spcBef>
            </a:pPr>
            <a:r>
              <a:rPr lang="it-IT" sz="1500" kern="0" spc="-9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годишни доклада </a:t>
            </a:r>
            <a:r>
              <a:rPr lang="it-IT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(2014 - 2018)</a:t>
            </a:r>
          </a:p>
          <a:p>
            <a:pPr marL="0" lvl="3" indent="-166946">
              <a:spcBef>
                <a:spcPts val="1200"/>
              </a:spcBef>
            </a:pPr>
            <a:r>
              <a:rPr lang="it-IT" sz="1500" kern="0" spc="-9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bg-BG" sz="1500" kern="0" spc="-9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„Месечни акценти"</a:t>
            </a:r>
            <a:br>
              <a:rPr lang="bg-BG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(2016 - 2019)</a:t>
            </a:r>
          </a:p>
          <a:p>
            <a:pPr marL="0" lvl="3" indent="-166946">
              <a:spcBef>
                <a:spcPts val="1200"/>
              </a:spcBef>
            </a:pPr>
            <a:r>
              <a:rPr lang="en-GB" sz="1500" kern="0" spc="-9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bg-BG" sz="1500" kern="0" spc="-9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казуса, анализиращи </a:t>
            </a:r>
            <a:r>
              <a:rPr lang="bg-BG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ценовата структура по снабдителната верига</a:t>
            </a:r>
            <a:endParaRPr lang="en-GB" sz="15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-166946">
              <a:spcBef>
                <a:spcPts val="1200"/>
              </a:spcBef>
            </a:pPr>
            <a:r>
              <a:rPr lang="en-GB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Тематични анализа според снабдителната верига</a:t>
            </a:r>
            <a:b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(2015 - 2019)</a:t>
            </a:r>
          </a:p>
          <a:p>
            <a:pPr marL="0" lvl="3" indent="-166946">
              <a:spcBef>
                <a:spcPts val="1200"/>
              </a:spcBef>
            </a:pPr>
            <a:r>
              <a:rPr lang="en-GB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 на държавите и профил на ЕС</a:t>
            </a:r>
            <a:endParaRPr lang="en-GB" sz="15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-166946">
              <a:spcBef>
                <a:spcPts val="1200"/>
              </a:spcBef>
            </a:pPr>
            <a:r>
              <a:rPr lang="it-IT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it-IT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 на рибните и морски видове</a:t>
            </a:r>
            <a:endParaRPr lang="it-IT" sz="15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-166946">
              <a:spcBef>
                <a:spcPts val="1200"/>
              </a:spcBef>
            </a:pP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на</a:t>
            </a:r>
            <a:r>
              <a:rPr lang="it-IT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макроикономически индикатора</a:t>
            </a:r>
            <a:endParaRPr lang="en-GB" sz="15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3331818-E811-41C0-B109-B41495DE7971}"/>
              </a:ext>
            </a:extLst>
          </p:cNvPr>
          <p:cNvSpPr/>
          <p:nvPr/>
        </p:nvSpPr>
        <p:spPr>
          <a:xfrm>
            <a:off x="126941" y="1357948"/>
            <a:ext cx="3757311" cy="6129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bg-BG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прозрачността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ефективността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пазара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1343671-EB8F-4CCD-A676-80B128D1E98C}"/>
              </a:ext>
            </a:extLst>
          </p:cNvPr>
          <p:cNvSpPr/>
          <p:nvPr/>
        </p:nvSpPr>
        <p:spPr>
          <a:xfrm>
            <a:off x="4550434" y="1408746"/>
            <a:ext cx="2952000" cy="6129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Анализиране и разбиране </a:t>
            </a:r>
            <a:r>
              <a:rPr lang="bg-BG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динамиките на пазара</a:t>
            </a:r>
            <a:endParaRPr lang="en-GB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10516DA-65F5-4CDD-A3E3-007CB27DE5F5}"/>
              </a:ext>
            </a:extLst>
          </p:cNvPr>
          <p:cNvSpPr/>
          <p:nvPr/>
        </p:nvSpPr>
        <p:spPr>
          <a:xfrm>
            <a:off x="8307745" y="1912492"/>
            <a:ext cx="3757311" cy="4012948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bg-BG" sz="15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Оказване на </a:t>
            </a:r>
            <a:r>
              <a:rPr lang="bg-BG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конкретна подкрепа на </a:t>
            </a:r>
            <a:r>
              <a:rPr lang="bg-BG" sz="15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 „Морско дело и рибарство“ и заинтересованите страни </a:t>
            </a:r>
            <a:r>
              <a:rPr lang="bg-BG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изготвянето на политика </a:t>
            </a:r>
            <a:r>
              <a:rPr lang="bg-BG" sz="15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тематични анализи</a:t>
            </a:r>
            <a:r>
              <a:rPr lang="bg-BG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анализи </a:t>
            </a:r>
            <a:r>
              <a:rPr lang="fr-BE" sz="15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ad-hoc:</a:t>
            </a:r>
          </a:p>
          <a:p>
            <a:pPr marL="285750" lvl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Потребителски навици по отношение на продуктите от риболов и аквакултури</a:t>
            </a:r>
            <a:endParaRPr lang="en-GB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Органично производство на аквакултури</a:t>
            </a:r>
            <a:endParaRPr lang="en-GB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Кръстосани инвестиции в сектор аквакултури</a:t>
            </a:r>
            <a:endParaRPr lang="en-GB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Пазарът за хайвер</a:t>
            </a:r>
            <a:endParaRPr lang="en-GB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Синята биоикономика</a:t>
            </a:r>
            <a:endParaRPr lang="en-GB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bg-BG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много други</a:t>
            </a:r>
            <a:r>
              <a:rPr lang="en-GB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A0C216E-5CAA-40E7-A166-EF11EEE1C6EF}"/>
              </a:ext>
            </a:extLst>
          </p:cNvPr>
          <p:cNvSpPr/>
          <p:nvPr/>
        </p:nvSpPr>
        <p:spPr>
          <a:xfrm>
            <a:off x="8710401" y="1427796"/>
            <a:ext cx="2952000" cy="612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Подпомагане </a:t>
            </a:r>
            <a:r>
              <a:rPr lang="bg-BG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основаната на факти политика</a:t>
            </a:r>
            <a:endParaRPr lang="en-GB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7ECA3C8-3059-43F0-9E51-4876D12628C3}"/>
              </a:ext>
            </a:extLst>
          </p:cNvPr>
          <p:cNvSpPr txBox="1"/>
          <p:nvPr/>
        </p:nvSpPr>
        <p:spPr>
          <a:xfrm>
            <a:off x="176371" y="181406"/>
            <a:ext cx="4866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Основни постигнати резултати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9">
            <a:extLst>
              <a:ext uri="{FF2B5EF4-FFF2-40B4-BE49-F238E27FC236}">
                <a16:creationId xmlns:a16="http://schemas.microsoft.com/office/drawing/2014/main" id="{70539130-39AC-4191-AAF3-F6EB2F3BB511}"/>
              </a:ext>
            </a:extLst>
          </p:cNvPr>
          <p:cNvSpPr/>
          <p:nvPr/>
        </p:nvSpPr>
        <p:spPr>
          <a:xfrm>
            <a:off x="3762039" y="2028099"/>
            <a:ext cx="2254890" cy="11621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Хармонизиране</a:t>
            </a:r>
          </a:p>
          <a:p>
            <a:r>
              <a:rPr lang="bg-BG" sz="1600" b="1" spc="-110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данни</a:t>
            </a:r>
            <a:endParaRPr lang="en-US" sz="1600" b="1" spc="-110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A4BD659-8025-496D-BED6-681461047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9102" r="63548" b="18579"/>
          <a:stretch/>
        </p:blipFill>
        <p:spPr bwMode="auto">
          <a:xfrm>
            <a:off x="5511892" y="2177004"/>
            <a:ext cx="490392" cy="90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arrotondato 16">
            <a:extLst>
              <a:ext uri="{FF2B5EF4-FFF2-40B4-BE49-F238E27FC236}">
                <a16:creationId xmlns:a16="http://schemas.microsoft.com/office/drawing/2014/main" id="{29129C68-E810-4A9F-93CC-A218A1650026}"/>
              </a:ext>
            </a:extLst>
          </p:cNvPr>
          <p:cNvSpPr/>
          <p:nvPr/>
        </p:nvSpPr>
        <p:spPr>
          <a:xfrm>
            <a:off x="1591347" y="2018937"/>
            <a:ext cx="2196000" cy="11608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Събиране </a:t>
            </a:r>
          </a:p>
          <a:p>
            <a:r>
              <a:rPr lang="bg-BG" sz="1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данни</a:t>
            </a:r>
            <a:endParaRPr lang="en-US" sz="16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56BD064D-AF7E-4B47-8CD5-0F9C120D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4" y="2139799"/>
            <a:ext cx="577375" cy="6903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arrotondato 30">
            <a:extLst>
              <a:ext uri="{FF2B5EF4-FFF2-40B4-BE49-F238E27FC236}">
                <a16:creationId xmlns:a16="http://schemas.microsoft.com/office/drawing/2014/main" id="{6D8795AF-A9F8-4A20-942A-07E2EF4417FD}"/>
              </a:ext>
            </a:extLst>
          </p:cNvPr>
          <p:cNvSpPr/>
          <p:nvPr/>
        </p:nvSpPr>
        <p:spPr>
          <a:xfrm>
            <a:off x="6090514" y="2018937"/>
            <a:ext cx="2196000" cy="11608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Анализиране</a:t>
            </a:r>
          </a:p>
          <a:p>
            <a:r>
              <a:rPr lang="bg-BG" sz="1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данни</a:t>
            </a:r>
            <a:endParaRPr lang="en-US" sz="16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63B9FBED-6B7B-41DF-B411-205D8D7D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09" y="2120130"/>
            <a:ext cx="695100" cy="7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arrotondato 31">
            <a:extLst>
              <a:ext uri="{FF2B5EF4-FFF2-40B4-BE49-F238E27FC236}">
                <a16:creationId xmlns:a16="http://schemas.microsoft.com/office/drawing/2014/main" id="{23D3B647-62CB-4290-8666-C1BD40D355E3}"/>
              </a:ext>
            </a:extLst>
          </p:cNvPr>
          <p:cNvSpPr/>
          <p:nvPr/>
        </p:nvSpPr>
        <p:spPr>
          <a:xfrm>
            <a:off x="8360099" y="2018937"/>
            <a:ext cx="2196000" cy="11608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Разпространение на данни и комуникации</a:t>
            </a:r>
            <a:endParaRPr lang="en-US" sz="16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 descr="Ritaglio schermata">
            <a:extLst>
              <a:ext uri="{FF2B5EF4-FFF2-40B4-BE49-F238E27FC236}">
                <a16:creationId xmlns:a16="http://schemas.microsoft.com/office/drawing/2014/main" id="{EEFAB39F-5512-43D3-8DD8-E4F5103326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5882" r="9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28" y="2615915"/>
            <a:ext cx="349651" cy="2865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21186B5D-DB90-4AFC-B20D-E813D8AB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439" y="2430223"/>
            <a:ext cx="408115" cy="4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AB3BD-468B-4283-AC78-3E3F92BE2F19}"/>
              </a:ext>
            </a:extLst>
          </p:cNvPr>
          <p:cNvSpPr txBox="1">
            <a:spLocks/>
          </p:cNvSpPr>
          <p:nvPr/>
        </p:nvSpPr>
        <p:spPr>
          <a:xfrm>
            <a:off x="2056699" y="1464115"/>
            <a:ext cx="8136904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Дейността на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</a:t>
            </a:r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базирана на четири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активности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Gallone 24">
            <a:extLst>
              <a:ext uri="{FF2B5EF4-FFF2-40B4-BE49-F238E27FC236}">
                <a16:creationId xmlns:a16="http://schemas.microsoft.com/office/drawing/2014/main" id="{BD0A7E4D-0F04-491A-B63D-A2CEACD5CABF}"/>
              </a:ext>
            </a:extLst>
          </p:cNvPr>
          <p:cNvSpPr/>
          <p:nvPr/>
        </p:nvSpPr>
        <p:spPr>
          <a:xfrm rot="5400000">
            <a:off x="5741796" y="552338"/>
            <a:ext cx="432486" cy="6848475"/>
          </a:xfrm>
          <a:custGeom>
            <a:avLst/>
            <a:gdLst>
              <a:gd name="connsiteX0" fmla="*/ 0 w 69938"/>
              <a:gd name="connsiteY0" fmla="*/ 0 h 1156626"/>
              <a:gd name="connsiteX1" fmla="*/ 34969 w 69938"/>
              <a:gd name="connsiteY1" fmla="*/ 0 h 1156626"/>
              <a:gd name="connsiteX2" fmla="*/ 69938 w 69938"/>
              <a:gd name="connsiteY2" fmla="*/ 578313 h 1156626"/>
              <a:gd name="connsiteX3" fmla="*/ 34969 w 69938"/>
              <a:gd name="connsiteY3" fmla="*/ 1156626 h 1156626"/>
              <a:gd name="connsiteX4" fmla="*/ 0 w 69938"/>
              <a:gd name="connsiteY4" fmla="*/ 1156626 h 1156626"/>
              <a:gd name="connsiteX5" fmla="*/ 34969 w 69938"/>
              <a:gd name="connsiteY5" fmla="*/ 578313 h 1156626"/>
              <a:gd name="connsiteX6" fmla="*/ 0 w 69938"/>
              <a:gd name="connsiteY6" fmla="*/ 0 h 1156626"/>
              <a:gd name="connsiteX0" fmla="*/ 0 w 143757"/>
              <a:gd name="connsiteY0" fmla="*/ 0 h 1156626"/>
              <a:gd name="connsiteX1" fmla="*/ 34969 w 143757"/>
              <a:gd name="connsiteY1" fmla="*/ 0 h 1156626"/>
              <a:gd name="connsiteX2" fmla="*/ 143757 w 143757"/>
              <a:gd name="connsiteY2" fmla="*/ 575932 h 1156626"/>
              <a:gd name="connsiteX3" fmla="*/ 34969 w 143757"/>
              <a:gd name="connsiteY3" fmla="*/ 1156626 h 1156626"/>
              <a:gd name="connsiteX4" fmla="*/ 0 w 143757"/>
              <a:gd name="connsiteY4" fmla="*/ 1156626 h 1156626"/>
              <a:gd name="connsiteX5" fmla="*/ 34969 w 143757"/>
              <a:gd name="connsiteY5" fmla="*/ 578313 h 1156626"/>
              <a:gd name="connsiteX6" fmla="*/ 0 w 143757"/>
              <a:gd name="connsiteY6" fmla="*/ 0 h 1156626"/>
              <a:gd name="connsiteX0" fmla="*/ 0 w 143757"/>
              <a:gd name="connsiteY0" fmla="*/ 0 h 1156626"/>
              <a:gd name="connsiteX1" fmla="*/ 34969 w 143757"/>
              <a:gd name="connsiteY1" fmla="*/ 0 h 1156626"/>
              <a:gd name="connsiteX2" fmla="*/ 143757 w 143757"/>
              <a:gd name="connsiteY2" fmla="*/ 575932 h 1156626"/>
              <a:gd name="connsiteX3" fmla="*/ 34969 w 143757"/>
              <a:gd name="connsiteY3" fmla="*/ 1156626 h 1156626"/>
              <a:gd name="connsiteX4" fmla="*/ 0 w 143757"/>
              <a:gd name="connsiteY4" fmla="*/ 1156626 h 1156626"/>
              <a:gd name="connsiteX5" fmla="*/ 113550 w 143757"/>
              <a:gd name="connsiteY5" fmla="*/ 573550 h 1156626"/>
              <a:gd name="connsiteX6" fmla="*/ 0 w 143757"/>
              <a:gd name="connsiteY6" fmla="*/ 0 h 115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57" h="1156626">
                <a:moveTo>
                  <a:pt x="0" y="0"/>
                </a:moveTo>
                <a:lnTo>
                  <a:pt x="34969" y="0"/>
                </a:lnTo>
                <a:lnTo>
                  <a:pt x="143757" y="575932"/>
                </a:lnTo>
                <a:lnTo>
                  <a:pt x="34969" y="1156626"/>
                </a:lnTo>
                <a:lnTo>
                  <a:pt x="0" y="1156626"/>
                </a:lnTo>
                <a:lnTo>
                  <a:pt x="113550" y="573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4">
            <a:extLst>
              <a:ext uri="{FF2B5EF4-FFF2-40B4-BE49-F238E27FC236}">
                <a16:creationId xmlns:a16="http://schemas.microsoft.com/office/drawing/2014/main" id="{7988C7D8-9071-4370-A9E9-F1ACDA8D152F}"/>
              </a:ext>
            </a:extLst>
          </p:cNvPr>
          <p:cNvSpPr txBox="1"/>
          <p:nvPr/>
        </p:nvSpPr>
        <p:spPr>
          <a:xfrm>
            <a:off x="2521646" y="3296059"/>
            <a:ext cx="684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 </a:t>
            </a:r>
            <a:r>
              <a:rPr lang="bg-BG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непрекъснато развиващ се динамичен инструмент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arrotondato 23">
            <a:extLst>
              <a:ext uri="{FF2B5EF4-FFF2-40B4-BE49-F238E27FC236}">
                <a16:creationId xmlns:a16="http://schemas.microsoft.com/office/drawing/2014/main" id="{BC790D61-078D-4B94-BCB6-A282ACA46CEB}"/>
              </a:ext>
            </a:extLst>
          </p:cNvPr>
          <p:cNvSpPr/>
          <p:nvPr/>
        </p:nvSpPr>
        <p:spPr>
          <a:xfrm>
            <a:off x="1591347" y="4762566"/>
            <a:ext cx="2122289" cy="130108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Увеличаване обхвата на данни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24">
            <a:extLst>
              <a:ext uri="{FF2B5EF4-FFF2-40B4-BE49-F238E27FC236}">
                <a16:creationId xmlns:a16="http://schemas.microsoft.com/office/drawing/2014/main" id="{B436DB6B-3342-4607-8205-DE44529470BE}"/>
              </a:ext>
            </a:extLst>
          </p:cNvPr>
          <p:cNvSpPr txBox="1"/>
          <p:nvPr/>
        </p:nvSpPr>
        <p:spPr>
          <a:xfrm>
            <a:off x="2353321" y="4291976"/>
            <a:ext cx="718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КОНКРЕТНИ ЦЕЛИ И БЪДЕЩО РАЗВИТИЕ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ttangolo arrotondato 25">
            <a:extLst>
              <a:ext uri="{FF2B5EF4-FFF2-40B4-BE49-F238E27FC236}">
                <a16:creationId xmlns:a16="http://schemas.microsoft.com/office/drawing/2014/main" id="{A5359768-6A4C-4190-9EAB-0FE7A4546D84}"/>
              </a:ext>
            </a:extLst>
          </p:cNvPr>
          <p:cNvSpPr/>
          <p:nvPr/>
        </p:nvSpPr>
        <p:spPr>
          <a:xfrm>
            <a:off x="3823595" y="4788262"/>
            <a:ext cx="2122289" cy="130108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решения за хармонизация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arrotondato 26">
            <a:extLst>
              <a:ext uri="{FF2B5EF4-FFF2-40B4-BE49-F238E27FC236}">
                <a16:creationId xmlns:a16="http://schemas.microsoft.com/office/drawing/2014/main" id="{3140F0F6-6C93-44BF-89D0-9AC77A9AC0BB}"/>
              </a:ext>
            </a:extLst>
          </p:cNvPr>
          <p:cNvSpPr/>
          <p:nvPr/>
        </p:nvSpPr>
        <p:spPr>
          <a:xfrm>
            <a:off x="8357433" y="4730532"/>
            <a:ext cx="2122289" cy="130108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инструменти за разпространение на информация и кампания за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 на осведомеността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Rettangolo arrotondato 27">
            <a:extLst>
              <a:ext uri="{FF2B5EF4-FFF2-40B4-BE49-F238E27FC236}">
                <a16:creationId xmlns:a16="http://schemas.microsoft.com/office/drawing/2014/main" id="{53568EC3-3004-497A-959F-35ED2B5D23A9}"/>
              </a:ext>
            </a:extLst>
          </p:cNvPr>
          <p:cNvSpPr/>
          <p:nvPr/>
        </p:nvSpPr>
        <p:spPr>
          <a:xfrm>
            <a:off x="6090514" y="4769030"/>
            <a:ext cx="2122289" cy="130108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подходи за анализ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B5DAFE-E512-4A6B-A276-7C57E36A3FDB}"/>
              </a:ext>
            </a:extLst>
          </p:cNvPr>
          <p:cNvSpPr txBox="1"/>
          <p:nvPr/>
        </p:nvSpPr>
        <p:spPr>
          <a:xfrm>
            <a:off x="176371" y="181406"/>
            <a:ext cx="486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 дейности и подход за развитие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DD13294-C817-430E-85C1-93082882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4">
            <a:extLst>
              <a:ext uri="{FF2B5EF4-FFF2-40B4-BE49-F238E27FC236}">
                <a16:creationId xmlns:a16="http://schemas.microsoft.com/office/drawing/2014/main" id="{545B6576-DF1C-4C90-81A9-B8C3E734BB71}"/>
              </a:ext>
            </a:extLst>
          </p:cNvPr>
          <p:cNvSpPr/>
          <p:nvPr/>
        </p:nvSpPr>
        <p:spPr>
          <a:xfrm>
            <a:off x="2982410" y="1621117"/>
            <a:ext cx="6227180" cy="4201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0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bg-BG" sz="6600" b="1" dirty="0">
                <a:solidFill>
                  <a:srgbClr val="1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Събиране на данни</a:t>
            </a:r>
            <a:endParaRPr lang="en-US" sz="6600" b="1" dirty="0">
              <a:solidFill>
                <a:srgbClr val="1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E3B80C-B539-46A0-B3BF-8DF14DAF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C643F6-F6F2-4277-A61F-6D839BE0495C}"/>
              </a:ext>
            </a:extLst>
          </p:cNvPr>
          <p:cNvSpPr txBox="1"/>
          <p:nvPr/>
        </p:nvSpPr>
        <p:spPr>
          <a:xfrm>
            <a:off x="62226" y="200815"/>
            <a:ext cx="405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на източниците на данни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качеството им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56CC322-ECE0-4AC5-A3C1-7E4F4537AFE1}"/>
              </a:ext>
            </a:extLst>
          </p:cNvPr>
          <p:cNvSpPr txBox="1">
            <a:spLocks/>
          </p:cNvSpPr>
          <p:nvPr/>
        </p:nvSpPr>
        <p:spPr>
          <a:xfrm>
            <a:off x="2155622" y="1635477"/>
            <a:ext cx="3168352" cy="16189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 комисия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0" algn="just">
              <a:spcBef>
                <a:spcPct val="20000"/>
              </a:spcBef>
              <a:buBlip>
                <a:blip r:embed="rId4"/>
              </a:buBlip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„Морско дело </a:t>
            </a:r>
          </a:p>
          <a:p>
            <a:pPr marL="809625" lvl="0" algn="just">
              <a:spcBef>
                <a:spcPct val="20000"/>
              </a:spcBef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рибарство“</a:t>
            </a:r>
          </a:p>
          <a:p>
            <a:pPr marL="809625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ЕВРОСТАТ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 „Данъчно облагане и митнически съюз“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A58FE0-BE58-4BA4-91D7-63D26F57BF24}"/>
              </a:ext>
            </a:extLst>
          </p:cNvPr>
          <p:cNvSpPr/>
          <p:nvPr/>
        </p:nvSpPr>
        <p:spPr>
          <a:xfrm>
            <a:off x="2155622" y="3346676"/>
            <a:ext cx="288032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Blip>
                <a:blip r:embed="rId3"/>
              </a:buBlip>
              <a:defRPr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Страни-членки на ЕС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0" algn="just">
              <a:spcBef>
                <a:spcPct val="20000"/>
              </a:spcBef>
              <a:defRPr/>
            </a:pP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9625" indent="0" algn="just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/>
            </a:pP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Норвегия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0" algn="just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/>
            </a:pP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Исландия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B218BB-5ADF-4A49-AFCE-A4A5263CA5D1}"/>
              </a:ext>
            </a:extLst>
          </p:cNvPr>
          <p:cNvSpPr/>
          <p:nvPr/>
        </p:nvSpPr>
        <p:spPr>
          <a:xfrm>
            <a:off x="2155622" y="4713973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Blip>
                <a:blip r:embed="rId3"/>
              </a:buBlip>
              <a:defRPr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Данни, предоставени от частни източници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C940304-B6C6-4274-97C9-52E1D995BD02}"/>
              </a:ext>
            </a:extLst>
          </p:cNvPr>
          <p:cNvSpPr txBox="1">
            <a:spLocks/>
          </p:cNvSpPr>
          <p:nvPr/>
        </p:nvSpPr>
        <p:spPr>
          <a:xfrm>
            <a:off x="6274338" y="1468086"/>
            <a:ext cx="4372473" cy="413036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Качеството на данните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bg-BG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публикувани от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EUMOFA</a:t>
            </a:r>
            <a:r>
              <a:rPr kumimoji="0" lang="bg-BG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е гарантирано от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>
              <a:spcBef>
                <a:spcPts val="600"/>
              </a:spcBef>
              <a:buBlip>
                <a:blip r:embed="rId5"/>
              </a:buBlip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Надеждността на включените национални и частни източници на информация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-447675" algn="just">
              <a:spcBef>
                <a:spcPts val="600"/>
              </a:spcBef>
              <a:buBlip>
                <a:blip r:embed="rId5"/>
              </a:buBlip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Съответствието на източниците със споразуменията за доставка на данни и свързаното с тях непрекъснато актуализиране на данни;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800" spc="-12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-447675" algn="just" defTabSz="914400" rtl="0" eaLnBrk="1" fontAlgn="auto" latinLnBrk="0" hangingPunct="1"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Редовните проверки, извършвани от анализаторите на </a:t>
            </a:r>
            <a:r>
              <a:rPr lang="da-D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EUMOFA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етапите на събиране и разпространение.</a:t>
            </a:r>
            <a:endParaRPr kumimoji="0" lang="it-IT" b="0" i="0" u="none" strike="noStrike" kern="1200" cap="none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arentesi quadra chiusa 7">
            <a:extLst>
              <a:ext uri="{FF2B5EF4-FFF2-40B4-BE49-F238E27FC236}">
                <a16:creationId xmlns:a16="http://schemas.microsoft.com/office/drawing/2014/main" id="{89776839-80C7-4955-B19D-1600B18D3626}"/>
              </a:ext>
            </a:extLst>
          </p:cNvPr>
          <p:cNvSpPr/>
          <p:nvPr/>
        </p:nvSpPr>
        <p:spPr>
          <a:xfrm>
            <a:off x="4891926" y="1491115"/>
            <a:ext cx="360040" cy="4080400"/>
          </a:xfrm>
          <a:prstGeom prst="rightBracke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BB321E48-F4AA-4010-B4A1-F3A5C3DBE746}"/>
              </a:ext>
            </a:extLst>
          </p:cNvPr>
          <p:cNvSpPr/>
          <p:nvPr/>
        </p:nvSpPr>
        <p:spPr>
          <a:xfrm>
            <a:off x="5539998" y="3579347"/>
            <a:ext cx="576064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30EF38-3CEC-48CD-8B13-661596D5DBDE}"/>
              </a:ext>
            </a:extLst>
          </p:cNvPr>
          <p:cNvSpPr txBox="1"/>
          <p:nvPr/>
        </p:nvSpPr>
        <p:spPr>
          <a:xfrm>
            <a:off x="-20623" y="5495740"/>
            <a:ext cx="178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снабдителната верига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E53905CE-3E5F-43EA-8F90-8C5E62A504F2}"/>
              </a:ext>
            </a:extLst>
          </p:cNvPr>
          <p:cNvSpPr/>
          <p:nvPr/>
        </p:nvSpPr>
        <p:spPr>
          <a:xfrm>
            <a:off x="1504950" y="6019230"/>
            <a:ext cx="9167002" cy="30359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32CB5AC-B7A9-4E83-B472-C80D4401E4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85" y="5826187"/>
            <a:ext cx="720000" cy="720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4E2AC8C-CE3E-4812-A5B2-22529326A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952" y="5803246"/>
            <a:ext cx="720000" cy="72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90F3F77-3364-4B35-AFD8-0C950AAD17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82" y="5765437"/>
            <a:ext cx="720000" cy="720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EDC0A3E-AC48-4B02-89CB-040DD4C42A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48" y="5803246"/>
            <a:ext cx="720000" cy="7200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1904C84-9E01-4DAD-890C-6FA8243158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52" y="5786454"/>
            <a:ext cx="720000" cy="720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8F9F2C1-14AC-4D9D-94C2-83F0504CBD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27" y="5765437"/>
            <a:ext cx="720000" cy="7200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C873027-DBED-4718-B4A1-600E5B6AEE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35" y="5796750"/>
            <a:ext cx="720000" cy="720000"/>
          </a:xfrm>
          <a:prstGeom prst="rect">
            <a:avLst/>
          </a:prstGeom>
        </p:spPr>
      </p:pic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1EEBC065-9B66-4E49-8922-D93B3A0AD5EB}"/>
              </a:ext>
            </a:extLst>
          </p:cNvPr>
          <p:cNvSpPr txBox="1">
            <a:spLocks/>
          </p:cNvSpPr>
          <p:nvPr/>
        </p:nvSpPr>
        <p:spPr>
          <a:xfrm>
            <a:off x="1335186" y="6419021"/>
            <a:ext cx="1531563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Първоначална продажба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471EE913-928D-462C-9098-39D2F29E8201}"/>
              </a:ext>
            </a:extLst>
          </p:cNvPr>
          <p:cNvSpPr txBox="1">
            <a:spLocks/>
          </p:cNvSpPr>
          <p:nvPr/>
        </p:nvSpPr>
        <p:spPr>
          <a:xfrm>
            <a:off x="2876053" y="6528482"/>
            <a:ext cx="1574821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Разтоварвания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86E3703C-A1EE-46F1-A1E4-83FE11883105}"/>
              </a:ext>
            </a:extLst>
          </p:cNvPr>
          <p:cNvSpPr txBox="1">
            <a:spLocks/>
          </p:cNvSpPr>
          <p:nvPr/>
        </p:nvSpPr>
        <p:spPr>
          <a:xfrm>
            <a:off x="4544369" y="6516750"/>
            <a:ext cx="13636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Аквакултури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D78EBBD5-A457-4493-A3FC-5B884423E304}"/>
              </a:ext>
            </a:extLst>
          </p:cNvPr>
          <p:cNvSpPr txBox="1">
            <a:spLocks/>
          </p:cNvSpPr>
          <p:nvPr/>
        </p:nvSpPr>
        <p:spPr>
          <a:xfrm>
            <a:off x="5736046" y="6528482"/>
            <a:ext cx="179110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Търговия на едро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E015C051-5E6F-4718-9505-0BBCA09591D1}"/>
              </a:ext>
            </a:extLst>
          </p:cNvPr>
          <p:cNvSpPr txBox="1">
            <a:spLocks/>
          </p:cNvSpPr>
          <p:nvPr/>
        </p:nvSpPr>
        <p:spPr>
          <a:xfrm>
            <a:off x="7590491" y="6538812"/>
            <a:ext cx="13636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E03DDB33-E0B1-454E-AAB6-A4166FCEEE95}"/>
              </a:ext>
            </a:extLst>
          </p:cNvPr>
          <p:cNvSpPr txBox="1">
            <a:spLocks/>
          </p:cNvSpPr>
          <p:nvPr/>
        </p:nvSpPr>
        <p:spPr>
          <a:xfrm>
            <a:off x="9026294" y="6528482"/>
            <a:ext cx="136363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Преработка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2BE4C5D9-826D-418C-8355-C0360C740046}"/>
              </a:ext>
            </a:extLst>
          </p:cNvPr>
          <p:cNvSpPr txBox="1">
            <a:spLocks/>
          </p:cNvSpPr>
          <p:nvPr/>
        </p:nvSpPr>
        <p:spPr>
          <a:xfrm>
            <a:off x="10381099" y="6530954"/>
            <a:ext cx="183600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61D212-3C82-4294-A4AC-5871195EC59F}"/>
              </a:ext>
            </a:extLst>
          </p:cNvPr>
          <p:cNvSpPr txBox="1"/>
          <p:nvPr/>
        </p:nvSpPr>
        <p:spPr>
          <a:xfrm>
            <a:off x="109005" y="294571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бхват на събирането на данни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B07B03-D56A-4C28-9083-0698DE4E072D}"/>
              </a:ext>
            </a:extLst>
          </p:cNvPr>
          <p:cNvSpPr txBox="1"/>
          <p:nvPr/>
        </p:nvSpPr>
        <p:spPr>
          <a:xfrm>
            <a:off x="9886950" y="294570"/>
            <a:ext cx="216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Първоначална продажба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72BA50-05AE-4304-9924-A9263D39AA2B}"/>
              </a:ext>
            </a:extLst>
          </p:cNvPr>
          <p:cNvSpPr/>
          <p:nvPr/>
        </p:nvSpPr>
        <p:spPr>
          <a:xfrm>
            <a:off x="6168252" y="2744012"/>
            <a:ext cx="4381176" cy="1738938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данни 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Седмични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стойност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избрани видове риба на определени места за продажба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Месечни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стойност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всеки вид риба, продаден</a:t>
            </a:r>
            <a:r>
              <a:rPr lang="en-GB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всяко място за продажба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C7DEB75-83B0-486A-A36D-7707F04FE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695" r="1111" b="1333"/>
          <a:stretch/>
        </p:blipFill>
        <p:spPr>
          <a:xfrm>
            <a:off x="1003977" y="1567404"/>
            <a:ext cx="4697790" cy="470713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967A553-B4ED-41E9-B8E0-3A4E37C10735}"/>
              </a:ext>
            </a:extLst>
          </p:cNvPr>
          <p:cNvSpPr/>
          <p:nvPr/>
        </p:nvSpPr>
        <p:spPr>
          <a:xfrm>
            <a:off x="6178338" y="4802504"/>
            <a:ext cx="4381176" cy="877163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 разширения</a:t>
            </a:r>
            <a:r>
              <a:rPr lang="en-GB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подобрения</a:t>
            </a:r>
            <a:endParaRPr lang="en-GB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Финландия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Гърция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Кипър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Хърватска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Исландия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Фарьорските острови</a:t>
            </a:r>
            <a:endParaRPr lang="en-GB" sz="16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DC8C9A7-7EA8-49F9-AF02-C83484C4C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85" y="146417"/>
            <a:ext cx="720000" cy="720000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2B61CE7C-D7DE-4768-AC1B-C45D93D108D0}"/>
              </a:ext>
            </a:extLst>
          </p:cNvPr>
          <p:cNvSpPr/>
          <p:nvPr/>
        </p:nvSpPr>
        <p:spPr>
          <a:xfrm>
            <a:off x="7080739" y="5815987"/>
            <a:ext cx="2370968" cy="30777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lang="en-GB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r>
              <a:rPr lang="en-GB" sz="2000" b="1" i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i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2A64FD8-25D5-43CC-A830-FF6F6CCB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4363F256-D294-4566-9DBB-4124B3EF2555}"/>
              </a:ext>
            </a:extLst>
          </p:cNvPr>
          <p:cNvSpPr/>
          <p:nvPr/>
        </p:nvSpPr>
        <p:spPr>
          <a:xfrm>
            <a:off x="6168252" y="1648537"/>
            <a:ext cx="4381176" cy="600164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 на данни</a:t>
            </a:r>
            <a:endParaRPr lang="en-GB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6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Държавни администрации</a:t>
            </a:r>
            <a:endParaRPr lang="en-GB" sz="16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61D212-3C82-4294-A4AC-5871195EC59F}"/>
              </a:ext>
            </a:extLst>
          </p:cNvPr>
          <p:cNvSpPr txBox="1"/>
          <p:nvPr/>
        </p:nvSpPr>
        <p:spPr>
          <a:xfrm>
            <a:off x="109005" y="294571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Обхват на събирането на данни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B07B03-D56A-4C28-9083-0698DE4E072D}"/>
              </a:ext>
            </a:extLst>
          </p:cNvPr>
          <p:cNvSpPr txBox="1"/>
          <p:nvPr/>
        </p:nvSpPr>
        <p:spPr>
          <a:xfrm>
            <a:off x="7667873" y="94516"/>
            <a:ext cx="220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Разтоварвания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E72BA50-05AE-4304-9924-A9263D39AA2B}"/>
              </a:ext>
            </a:extLst>
          </p:cNvPr>
          <p:cNvSpPr/>
          <p:nvPr/>
        </p:nvSpPr>
        <p:spPr>
          <a:xfrm>
            <a:off x="6156920" y="3019076"/>
            <a:ext cx="4381176" cy="1569660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данни</a:t>
            </a:r>
            <a:endParaRPr lang="en-GB" sz="20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bg-BG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Годишни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цена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всеки вид риба или продукт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преработка</a:t>
            </a:r>
            <a:r>
              <a:rPr lang="en-GB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продаден в различни държави</a:t>
            </a:r>
            <a:endParaRPr lang="en-GB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2A64FD8-25D5-43CC-A830-FF6F6CCB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28" y="6076329"/>
            <a:ext cx="15028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4363F256-D294-4566-9DBB-4124B3EF2555}"/>
              </a:ext>
            </a:extLst>
          </p:cNvPr>
          <p:cNvSpPr/>
          <p:nvPr/>
        </p:nvSpPr>
        <p:spPr>
          <a:xfrm>
            <a:off x="6168252" y="2010063"/>
            <a:ext cx="4381176" cy="661720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 на данни</a:t>
            </a:r>
            <a:endParaRPr lang="en-GB" sz="20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ВРОСТАТ</a:t>
            </a:r>
            <a:endParaRPr lang="en-GB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C56C5F-F7D9-4AF3-8E4F-790366EF4EE0}"/>
              </a:ext>
            </a:extLst>
          </p:cNvPr>
          <p:cNvSpPr txBox="1"/>
          <p:nvPr/>
        </p:nvSpPr>
        <p:spPr>
          <a:xfrm>
            <a:off x="10359872" y="131894"/>
            <a:ext cx="188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Аквакултури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C43611A-1FBE-446A-9659-48C0B2B90A1A}"/>
              </a:ext>
            </a:extLst>
          </p:cNvPr>
          <p:cNvSpPr txBox="1"/>
          <p:nvPr/>
        </p:nvSpPr>
        <p:spPr>
          <a:xfrm>
            <a:off x="9048445" y="516666"/>
            <a:ext cx="188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Преработка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BE7090A-7CB1-4B22-BB7C-D5EB17979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06" y="54445"/>
            <a:ext cx="540000" cy="54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4932D50-8F07-4241-BB74-10ABBD0AE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27" y="61949"/>
            <a:ext cx="540000" cy="540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5A10C82-781A-48F5-ACD8-A25A83025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52" y="451195"/>
            <a:ext cx="540000" cy="54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DF719D-CD1D-4A0F-8AFA-2CCDD7CF15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1370079"/>
            <a:ext cx="4700162" cy="468000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982A4005-3661-45F4-B150-D199298807E0}"/>
              </a:ext>
            </a:extLst>
          </p:cNvPr>
          <p:cNvSpPr/>
          <p:nvPr/>
        </p:nvSpPr>
        <p:spPr>
          <a:xfrm>
            <a:off x="6156919" y="4708080"/>
            <a:ext cx="4909665" cy="938719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4800"/>
              </a:spcBef>
            </a:pPr>
            <a:r>
              <a:rPr lang="bg-BG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 разширения</a:t>
            </a:r>
            <a:r>
              <a:rPr lang="en-GB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подобрения</a:t>
            </a:r>
            <a:endParaRPr lang="en-GB" sz="20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Съкращаване на периода,</a:t>
            </a:r>
            <a:r>
              <a:rPr lang="en-GB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който данните за аквакултури се отнасят</a:t>
            </a:r>
            <a:endParaRPr lang="en-GB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6046</TotalTime>
  <Words>2371</Words>
  <Application>Microsoft Office PowerPoint</Application>
  <PresentationFormat>Widescreen</PresentationFormat>
  <Paragraphs>431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Wingdings</vt:lpstr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CURRENT COVERAGE ?</dc:title>
  <dc:creator>cogea Cogea</dc:creator>
  <cp:lastModifiedBy>Neli Madzharova</cp:lastModifiedBy>
  <cp:revision>950</cp:revision>
  <cp:lastPrinted>2019-05-27T11:49:29Z</cp:lastPrinted>
  <dcterms:created xsi:type="dcterms:W3CDTF">2017-05-23T08:54:48Z</dcterms:created>
  <dcterms:modified xsi:type="dcterms:W3CDTF">2019-05-27T12:59:39Z</dcterms:modified>
</cp:coreProperties>
</file>