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4"/>
    <p:sldMasterId id="2147483684" r:id="rId5"/>
    <p:sldMasterId id="2147485230" r:id="rId6"/>
    <p:sldMasterId id="2147485246" r:id="rId7"/>
    <p:sldMasterId id="2147485324" r:id="rId8"/>
  </p:sldMasterIdLst>
  <p:notesMasterIdLst>
    <p:notesMasterId r:id="rId83"/>
  </p:notesMasterIdLst>
  <p:handoutMasterIdLst>
    <p:handoutMasterId r:id="rId84"/>
  </p:handoutMasterIdLst>
  <p:sldIdLst>
    <p:sldId id="320" r:id="rId9"/>
    <p:sldId id="607" r:id="rId10"/>
    <p:sldId id="541" r:id="rId11"/>
    <p:sldId id="543" r:id="rId12"/>
    <p:sldId id="558" r:id="rId13"/>
    <p:sldId id="561" r:id="rId14"/>
    <p:sldId id="562" r:id="rId15"/>
    <p:sldId id="563" r:id="rId16"/>
    <p:sldId id="545" r:id="rId17"/>
    <p:sldId id="546" r:id="rId18"/>
    <p:sldId id="548" r:id="rId19"/>
    <p:sldId id="549" r:id="rId20"/>
    <p:sldId id="550" r:id="rId21"/>
    <p:sldId id="551" r:id="rId22"/>
    <p:sldId id="552" r:id="rId23"/>
    <p:sldId id="553" r:id="rId24"/>
    <p:sldId id="555" r:id="rId25"/>
    <p:sldId id="556" r:id="rId26"/>
    <p:sldId id="557" r:id="rId27"/>
    <p:sldId id="559" r:id="rId28"/>
    <p:sldId id="560" r:id="rId29"/>
    <p:sldId id="567" r:id="rId30"/>
    <p:sldId id="565" r:id="rId31"/>
    <p:sldId id="566" r:id="rId32"/>
    <p:sldId id="570" r:id="rId33"/>
    <p:sldId id="612" r:id="rId34"/>
    <p:sldId id="614" r:id="rId35"/>
    <p:sldId id="615" r:id="rId36"/>
    <p:sldId id="616" r:id="rId37"/>
    <p:sldId id="539" r:id="rId38"/>
    <p:sldId id="470" r:id="rId39"/>
    <p:sldId id="601" r:id="rId40"/>
    <p:sldId id="463" r:id="rId41"/>
    <p:sldId id="456" r:id="rId42"/>
    <p:sldId id="577" r:id="rId43"/>
    <p:sldId id="457" r:id="rId44"/>
    <p:sldId id="458" r:id="rId45"/>
    <p:sldId id="578" r:id="rId46"/>
    <p:sldId id="459" r:id="rId47"/>
    <p:sldId id="579" r:id="rId48"/>
    <p:sldId id="580" r:id="rId49"/>
    <p:sldId id="461" r:id="rId50"/>
    <p:sldId id="581" r:id="rId51"/>
    <p:sldId id="460" r:id="rId52"/>
    <p:sldId id="596" r:id="rId53"/>
    <p:sldId id="450" r:id="rId54"/>
    <p:sldId id="469" r:id="rId55"/>
    <p:sldId id="597" r:id="rId56"/>
    <p:sldId id="618" r:id="rId57"/>
    <p:sldId id="619" r:id="rId58"/>
    <p:sldId id="620" r:id="rId59"/>
    <p:sldId id="621" r:id="rId60"/>
    <p:sldId id="622" r:id="rId61"/>
    <p:sldId id="634" r:id="rId62"/>
    <p:sldId id="625" r:id="rId63"/>
    <p:sldId id="627" r:id="rId64"/>
    <p:sldId id="635" r:id="rId65"/>
    <p:sldId id="465" r:id="rId66"/>
    <p:sldId id="466" r:id="rId67"/>
    <p:sldId id="600" r:id="rId68"/>
    <p:sldId id="509" r:id="rId69"/>
    <p:sldId id="636" r:id="rId70"/>
    <p:sldId id="584" r:id="rId71"/>
    <p:sldId id="637" r:id="rId72"/>
    <p:sldId id="585" r:id="rId73"/>
    <p:sldId id="586" r:id="rId74"/>
    <p:sldId id="587" r:id="rId75"/>
    <p:sldId id="588" r:id="rId76"/>
    <p:sldId id="589" r:id="rId77"/>
    <p:sldId id="638" r:id="rId78"/>
    <p:sldId id="591" r:id="rId79"/>
    <p:sldId id="592" r:id="rId80"/>
    <p:sldId id="593" r:id="rId81"/>
    <p:sldId id="594" r:id="rId82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ksandra Mecilosek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42A62A"/>
    <a:srgbClr val="D78C05"/>
    <a:srgbClr val="67909F"/>
    <a:srgbClr val="2C6E1C"/>
    <a:srgbClr val="3166CF"/>
    <a:srgbClr val="0066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73" autoAdjust="0"/>
    <p:restoredTop sz="95010" autoAdjust="0"/>
  </p:normalViewPr>
  <p:slideViewPr>
    <p:cSldViewPr>
      <p:cViewPr>
        <p:scale>
          <a:sx n="118" d="100"/>
          <a:sy n="118" d="100"/>
        </p:scale>
        <p:origin x="-14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2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3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viewProps" Target="viewProp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04T12:07:23.824" idx="7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04T12:07:23.824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04T12:07:23.824" idx="3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48949-BE07-471B-92F5-383665A0E64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9E5C48C1-54A2-4130-8D66-3C8FAFC575E5}">
      <dgm:prSet custT="1"/>
      <dgm:spPr/>
      <dgm:t>
        <a:bodyPr/>
        <a:lstStyle/>
        <a:p>
          <a:pPr rtl="0"/>
          <a:r>
            <a:rPr lang="bg-BG" sz="1600" dirty="0" smtClean="0"/>
            <a:t>Инструмент за определяне на стратегията за насърчаване</a:t>
          </a:r>
          <a:endParaRPr lang="fr-FR" sz="1600" dirty="0"/>
        </a:p>
      </dgm:t>
    </dgm:pt>
    <dgm:pt modelId="{5A99701E-088A-4370-BDD8-0FC9CE5DBD9D}" type="parTrans" cxnId="{2C2DAE06-03B6-4515-A1F4-EFF9C5F5532D}">
      <dgm:prSet/>
      <dgm:spPr/>
      <dgm:t>
        <a:bodyPr/>
        <a:lstStyle/>
        <a:p>
          <a:endParaRPr lang="fr-FR" sz="1600"/>
        </a:p>
      </dgm:t>
    </dgm:pt>
    <dgm:pt modelId="{A6A9526F-821D-4E7E-85AF-DCBCFC3AD81F}" type="sibTrans" cxnId="{2C2DAE06-03B6-4515-A1F4-EFF9C5F5532D}">
      <dgm:prSet/>
      <dgm:spPr/>
      <dgm:t>
        <a:bodyPr/>
        <a:lstStyle/>
        <a:p>
          <a:endParaRPr lang="fr-FR" sz="1600"/>
        </a:p>
      </dgm:t>
    </dgm:pt>
    <dgm:pt modelId="{927CB935-3631-40CE-8556-C808F3D7B014}">
      <dgm:prSet custT="1"/>
      <dgm:spPr/>
      <dgm:t>
        <a:bodyPr/>
        <a:lstStyle/>
        <a:p>
          <a:pPr rtl="0"/>
          <a:r>
            <a:rPr lang="bg-BG" sz="1600" dirty="0" smtClean="0"/>
            <a:t>С участие на сектора</a:t>
          </a:r>
          <a:endParaRPr lang="fr-FR" sz="1600" dirty="0"/>
        </a:p>
      </dgm:t>
    </dgm:pt>
    <dgm:pt modelId="{509836F8-5E54-4A94-981F-DEEDE584E987}" type="parTrans" cxnId="{DF56422C-BF70-449D-B9CF-1E5B3B8D34F7}">
      <dgm:prSet/>
      <dgm:spPr/>
      <dgm:t>
        <a:bodyPr/>
        <a:lstStyle/>
        <a:p>
          <a:endParaRPr lang="fr-FR" sz="1600"/>
        </a:p>
      </dgm:t>
    </dgm:pt>
    <dgm:pt modelId="{0B9490DB-7E05-45C4-B80C-5E6D17B771B7}" type="sibTrans" cxnId="{DF56422C-BF70-449D-B9CF-1E5B3B8D34F7}">
      <dgm:prSet/>
      <dgm:spPr/>
      <dgm:t>
        <a:bodyPr/>
        <a:lstStyle/>
        <a:p>
          <a:endParaRPr lang="fr-FR" sz="1600"/>
        </a:p>
      </dgm:t>
    </dgm:pt>
    <dgm:pt modelId="{78CA202E-CD08-46AD-85EE-592F91694CD1}">
      <dgm:prSet custT="1"/>
      <dgm:spPr/>
      <dgm:t>
        <a:bodyPr/>
        <a:lstStyle/>
        <a:p>
          <a:pPr rtl="0"/>
          <a:r>
            <a:rPr lang="bg-BG" sz="1600" dirty="0" smtClean="0"/>
            <a:t>Определя приоритетите в рамките на определен бюджет</a:t>
          </a:r>
          <a:endParaRPr lang="fr-FR" sz="1600" dirty="0"/>
        </a:p>
      </dgm:t>
    </dgm:pt>
    <dgm:pt modelId="{21304AA6-28DB-4B9E-B2E8-74C3C1870268}" type="parTrans" cxnId="{1EB58336-4479-4FD3-B519-4C9A043C6867}">
      <dgm:prSet/>
      <dgm:spPr/>
      <dgm:t>
        <a:bodyPr/>
        <a:lstStyle/>
        <a:p>
          <a:endParaRPr lang="fr-FR" sz="1600"/>
        </a:p>
      </dgm:t>
    </dgm:pt>
    <dgm:pt modelId="{0D76588A-A67D-42ED-9D7C-DD587A593E0A}" type="sibTrans" cxnId="{1EB58336-4479-4FD3-B519-4C9A043C6867}">
      <dgm:prSet/>
      <dgm:spPr/>
      <dgm:t>
        <a:bodyPr/>
        <a:lstStyle/>
        <a:p>
          <a:endParaRPr lang="fr-FR" sz="1600"/>
        </a:p>
      </dgm:t>
    </dgm:pt>
    <dgm:pt modelId="{49880196-46C3-4D4B-B35F-32972F235056}">
      <dgm:prSet custT="1"/>
      <dgm:spPr/>
      <dgm:t>
        <a:bodyPr/>
        <a:lstStyle/>
        <a:p>
          <a:pPr rtl="0"/>
          <a:r>
            <a:rPr lang="bg-BG" sz="1600" dirty="0" smtClean="0"/>
            <a:t>Приема се годишно</a:t>
          </a:r>
          <a:endParaRPr lang="fr-FR" sz="1600" dirty="0"/>
        </a:p>
      </dgm:t>
    </dgm:pt>
    <dgm:pt modelId="{92036CB1-D285-4EE6-899E-4DAB848555B9}" type="parTrans" cxnId="{60147E1F-92CD-43F3-B2F0-2861EC384981}">
      <dgm:prSet/>
      <dgm:spPr/>
      <dgm:t>
        <a:bodyPr/>
        <a:lstStyle/>
        <a:p>
          <a:endParaRPr lang="fr-FR" sz="1600"/>
        </a:p>
      </dgm:t>
    </dgm:pt>
    <dgm:pt modelId="{F2BA5C07-3856-4F42-BDEB-5FF78E756C69}" type="sibTrans" cxnId="{60147E1F-92CD-43F3-B2F0-2861EC384981}">
      <dgm:prSet/>
      <dgm:spPr/>
      <dgm:t>
        <a:bodyPr/>
        <a:lstStyle/>
        <a:p>
          <a:endParaRPr lang="fr-FR" sz="1600"/>
        </a:p>
      </dgm:t>
    </dgm:pt>
    <dgm:pt modelId="{C3C964D6-FF29-4776-8E5A-31B922ED3986}">
      <dgm:prSet custT="1"/>
      <dgm:spPr/>
      <dgm:t>
        <a:bodyPr/>
        <a:lstStyle/>
        <a:p>
          <a:pPr rtl="0"/>
          <a:r>
            <a:rPr lang="en-GB" sz="1600" dirty="0" smtClean="0"/>
            <a:t>=&gt; </a:t>
          </a:r>
          <a:r>
            <a:rPr lang="bg-BG" sz="1600" dirty="0" smtClean="0"/>
            <a:t>Динамична политика на насърчаване</a:t>
          </a:r>
          <a:r>
            <a:rPr lang="en-GB" sz="1600" dirty="0" smtClean="0"/>
            <a:t> </a:t>
          </a:r>
          <a:endParaRPr lang="fr-FR" sz="1600" dirty="0"/>
        </a:p>
      </dgm:t>
    </dgm:pt>
    <dgm:pt modelId="{ECE1FC69-C7E6-4748-996C-683DF8885EA0}" type="parTrans" cxnId="{99767C16-18EE-402D-89E4-59B401D3BBA9}">
      <dgm:prSet/>
      <dgm:spPr/>
      <dgm:t>
        <a:bodyPr/>
        <a:lstStyle/>
        <a:p>
          <a:endParaRPr lang="fr-FR" sz="1600"/>
        </a:p>
      </dgm:t>
    </dgm:pt>
    <dgm:pt modelId="{D7ECC55A-A24F-4052-8EE3-E770C0465D86}" type="sibTrans" cxnId="{99767C16-18EE-402D-89E4-59B401D3BBA9}">
      <dgm:prSet/>
      <dgm:spPr/>
      <dgm:t>
        <a:bodyPr/>
        <a:lstStyle/>
        <a:p>
          <a:endParaRPr lang="fr-FR" sz="1600"/>
        </a:p>
      </dgm:t>
    </dgm:pt>
    <dgm:pt modelId="{3FB606A0-C1E0-4543-8BAF-D96301F00705}">
      <dgm:prSet custT="1"/>
      <dgm:spPr/>
      <dgm:t>
        <a:bodyPr/>
        <a:lstStyle/>
        <a:p>
          <a:pPr rtl="0"/>
          <a:r>
            <a:rPr lang="en-GB" sz="1600" dirty="0" smtClean="0"/>
            <a:t>=&gt; </a:t>
          </a:r>
          <a:r>
            <a:rPr lang="bg-BG" sz="1600" dirty="0" smtClean="0"/>
            <a:t>Политика, отчитаща нуждите на сектора</a:t>
          </a:r>
          <a:endParaRPr lang="fr-FR" sz="1600" dirty="0"/>
        </a:p>
      </dgm:t>
    </dgm:pt>
    <dgm:pt modelId="{49A5D8E1-69CA-4EF2-BF1C-9AEAD6042EF1}" type="parTrans" cxnId="{46C5586E-297A-4E0E-B0AC-0A028574FDE7}">
      <dgm:prSet/>
      <dgm:spPr/>
      <dgm:t>
        <a:bodyPr/>
        <a:lstStyle/>
        <a:p>
          <a:endParaRPr lang="fr-FR" sz="1600"/>
        </a:p>
      </dgm:t>
    </dgm:pt>
    <dgm:pt modelId="{596CC398-5626-4925-A385-E0AD7F148BC1}" type="sibTrans" cxnId="{46C5586E-297A-4E0E-B0AC-0A028574FDE7}">
      <dgm:prSet/>
      <dgm:spPr/>
      <dgm:t>
        <a:bodyPr/>
        <a:lstStyle/>
        <a:p>
          <a:endParaRPr lang="fr-FR" sz="1600"/>
        </a:p>
      </dgm:t>
    </dgm:pt>
    <dgm:pt modelId="{A3737EA5-A672-4283-9FD9-D765798008F0}">
      <dgm:prSet custT="1"/>
      <dgm:spPr/>
      <dgm:t>
        <a:bodyPr/>
        <a:lstStyle/>
        <a:p>
          <a:pPr rtl="0"/>
          <a:r>
            <a:rPr lang="en-GB" sz="1600" dirty="0" smtClean="0"/>
            <a:t>=&gt; </a:t>
          </a:r>
          <a:r>
            <a:rPr lang="bg-BG" sz="1600" dirty="0" smtClean="0"/>
            <a:t>Определени приоритети, но с известна гъвкавост</a:t>
          </a:r>
          <a:endParaRPr lang="fr-FR" sz="1600" dirty="0"/>
        </a:p>
      </dgm:t>
    </dgm:pt>
    <dgm:pt modelId="{4CA703A1-3446-4A2E-94C6-C2DD5C09D208}" type="parTrans" cxnId="{1B6469EB-E4F4-4662-B44D-3C52E2678BC9}">
      <dgm:prSet/>
      <dgm:spPr/>
      <dgm:t>
        <a:bodyPr/>
        <a:lstStyle/>
        <a:p>
          <a:endParaRPr lang="fr-FR" sz="1600"/>
        </a:p>
      </dgm:t>
    </dgm:pt>
    <dgm:pt modelId="{B91035B2-C98A-47A4-A33C-FC7435C717AB}" type="sibTrans" cxnId="{1B6469EB-E4F4-4662-B44D-3C52E2678BC9}">
      <dgm:prSet/>
      <dgm:spPr/>
      <dgm:t>
        <a:bodyPr/>
        <a:lstStyle/>
        <a:p>
          <a:endParaRPr lang="fr-FR" sz="1600"/>
        </a:p>
      </dgm:t>
    </dgm:pt>
    <dgm:pt modelId="{7612A245-D986-47BC-8990-41BC8BC8BE84}">
      <dgm:prSet custT="1"/>
      <dgm:spPr/>
      <dgm:t>
        <a:bodyPr/>
        <a:lstStyle/>
        <a:p>
          <a:pPr rtl="0"/>
          <a:r>
            <a:rPr lang="en-GB" sz="1600" dirty="0" smtClean="0"/>
            <a:t>=&gt; </a:t>
          </a:r>
          <a:r>
            <a:rPr lang="bg-BG" sz="1600" dirty="0" smtClean="0"/>
            <a:t>Възможност за адаптирането й всяка година</a:t>
          </a:r>
          <a:endParaRPr lang="fr-FR" sz="1600" dirty="0"/>
        </a:p>
      </dgm:t>
    </dgm:pt>
    <dgm:pt modelId="{45389475-9F3C-49EC-8173-B973345DFF20}" type="parTrans" cxnId="{A61F5C9E-0EAE-40C3-A00E-48D084A86E3C}">
      <dgm:prSet/>
      <dgm:spPr/>
      <dgm:t>
        <a:bodyPr/>
        <a:lstStyle/>
        <a:p>
          <a:endParaRPr lang="fr-FR" sz="1600"/>
        </a:p>
      </dgm:t>
    </dgm:pt>
    <dgm:pt modelId="{72AB5611-A1E9-43F0-AB57-5ADD0A810570}" type="sibTrans" cxnId="{A61F5C9E-0EAE-40C3-A00E-48D084A86E3C}">
      <dgm:prSet/>
      <dgm:spPr/>
      <dgm:t>
        <a:bodyPr/>
        <a:lstStyle/>
        <a:p>
          <a:endParaRPr lang="fr-FR" sz="1600"/>
        </a:p>
      </dgm:t>
    </dgm:pt>
    <dgm:pt modelId="{640FC15B-BD66-4F1B-B8D4-D2E50A555EA9}" type="pres">
      <dgm:prSet presAssocID="{AD848949-BE07-471B-92F5-383665A0E64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3836130-D95B-4604-91E1-1139FAFE04AB}" type="pres">
      <dgm:prSet presAssocID="{9E5C48C1-54A2-4130-8D66-3C8FAFC575E5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41A2AE-5CDC-4ADB-A017-8F12FBA188DA}" type="pres">
      <dgm:prSet presAssocID="{9E5C48C1-54A2-4130-8D66-3C8FAFC575E5}" presName="childText1" presStyleLbl="solidAlignAcc1" presStyleIdx="0" presStyleCnt="4" custScaleX="101617" custScaleY="55078" custLinFactNeighborX="756" custLinFactNeighborY="-23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7E785B-81BA-4A16-AC92-5821197BF555}" type="pres">
      <dgm:prSet presAssocID="{927CB935-3631-40CE-8556-C808F3D7B014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F82E48-C0C8-47B1-A164-4DB26B7D8344}" type="pres">
      <dgm:prSet presAssocID="{927CB935-3631-40CE-8556-C808F3D7B014}" presName="childText2" presStyleLbl="solidAlignAcc1" presStyleIdx="1" presStyleCnt="4" custScaleY="52326" custLinFactNeighborX="585" custLinFactNeighborY="-244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1906C7-8FA2-417D-AF04-23AA9D5EEB3A}" type="pres">
      <dgm:prSet presAssocID="{78CA202E-CD08-46AD-85EE-592F91694CD1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E7D926-5220-4FCC-A155-C1E127F51AFD}" type="pres">
      <dgm:prSet presAssocID="{78CA202E-CD08-46AD-85EE-592F91694CD1}" presName="childText3" presStyleLbl="solidAlignAcc1" presStyleIdx="2" presStyleCnt="4" custScaleY="55181" custLinFactNeighborX="628" custLinFactNeighborY="-23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D9AD09-322F-4EEA-B4D8-FC6EE2BCA146}" type="pres">
      <dgm:prSet presAssocID="{49880196-46C3-4D4B-B35F-32972F235056}" presName="parentText4" presStyleLbl="node1" presStyleIdx="3" presStyleCnt="4" custLinFactNeighborX="2431" custLinFactNeighborY="1225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00F854-069D-4D02-AA0D-118B246AA91D}" type="pres">
      <dgm:prSet presAssocID="{49880196-46C3-4D4B-B35F-32972F235056}" presName="childText4" presStyleLbl="solidAlignAcc1" presStyleIdx="3" presStyleCnt="4" custScaleY="47261" custLinFactNeighborX="265" custLinFactNeighborY="-26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2DAE06-03B6-4515-A1F4-EFF9C5F5532D}" srcId="{AD848949-BE07-471B-92F5-383665A0E642}" destId="{9E5C48C1-54A2-4130-8D66-3C8FAFC575E5}" srcOrd="0" destOrd="0" parTransId="{5A99701E-088A-4370-BDD8-0FC9CE5DBD9D}" sibTransId="{A6A9526F-821D-4E7E-85AF-DCBCFC3AD81F}"/>
    <dgm:cxn modelId="{108512C2-B581-4A80-B9AB-685F4DFD4C63}" type="presOf" srcId="{49880196-46C3-4D4B-B35F-32972F235056}" destId="{44D9AD09-322F-4EEA-B4D8-FC6EE2BCA146}" srcOrd="0" destOrd="0" presId="urn:microsoft.com/office/officeart/2009/3/layout/IncreasingArrowsProcess"/>
    <dgm:cxn modelId="{46B82984-8092-4511-9D49-FAEE5292D07B}" type="presOf" srcId="{7612A245-D986-47BC-8990-41BC8BC8BE84}" destId="{8700F854-069D-4D02-AA0D-118B246AA91D}" srcOrd="0" destOrd="0" presId="urn:microsoft.com/office/officeart/2009/3/layout/IncreasingArrowsProcess"/>
    <dgm:cxn modelId="{99767C16-18EE-402D-89E4-59B401D3BBA9}" srcId="{9E5C48C1-54A2-4130-8D66-3C8FAFC575E5}" destId="{C3C964D6-FF29-4776-8E5A-31B922ED3986}" srcOrd="0" destOrd="0" parTransId="{ECE1FC69-C7E6-4748-996C-683DF8885EA0}" sibTransId="{D7ECC55A-A24F-4052-8EE3-E770C0465D86}"/>
    <dgm:cxn modelId="{F9758224-AED9-4D85-9948-F52887E6C63D}" type="presOf" srcId="{927CB935-3631-40CE-8556-C808F3D7B014}" destId="{2B7E785B-81BA-4A16-AC92-5821197BF555}" srcOrd="0" destOrd="0" presId="urn:microsoft.com/office/officeart/2009/3/layout/IncreasingArrowsProcess"/>
    <dgm:cxn modelId="{19DB1FDC-475A-46A0-AD78-E1B879418FE6}" type="presOf" srcId="{78CA202E-CD08-46AD-85EE-592F91694CD1}" destId="{481906C7-8FA2-417D-AF04-23AA9D5EEB3A}" srcOrd="0" destOrd="0" presId="urn:microsoft.com/office/officeart/2009/3/layout/IncreasingArrowsProcess"/>
    <dgm:cxn modelId="{A61F5C9E-0EAE-40C3-A00E-48D084A86E3C}" srcId="{49880196-46C3-4D4B-B35F-32972F235056}" destId="{7612A245-D986-47BC-8990-41BC8BC8BE84}" srcOrd="0" destOrd="0" parTransId="{45389475-9F3C-49EC-8173-B973345DFF20}" sibTransId="{72AB5611-A1E9-43F0-AB57-5ADD0A810570}"/>
    <dgm:cxn modelId="{1EB58336-4479-4FD3-B519-4C9A043C6867}" srcId="{AD848949-BE07-471B-92F5-383665A0E642}" destId="{78CA202E-CD08-46AD-85EE-592F91694CD1}" srcOrd="2" destOrd="0" parTransId="{21304AA6-28DB-4B9E-B2E8-74C3C1870268}" sibTransId="{0D76588A-A67D-42ED-9D7C-DD587A593E0A}"/>
    <dgm:cxn modelId="{DF56422C-BF70-449D-B9CF-1E5B3B8D34F7}" srcId="{AD848949-BE07-471B-92F5-383665A0E642}" destId="{927CB935-3631-40CE-8556-C808F3D7B014}" srcOrd="1" destOrd="0" parTransId="{509836F8-5E54-4A94-981F-DEEDE584E987}" sibTransId="{0B9490DB-7E05-45C4-B80C-5E6D17B771B7}"/>
    <dgm:cxn modelId="{48021E03-9706-405A-BE96-6615C1A574B6}" type="presOf" srcId="{AD848949-BE07-471B-92F5-383665A0E642}" destId="{640FC15B-BD66-4F1B-B8D4-D2E50A555EA9}" srcOrd="0" destOrd="0" presId="urn:microsoft.com/office/officeart/2009/3/layout/IncreasingArrowsProcess"/>
    <dgm:cxn modelId="{F8A46105-182C-4878-BDCC-80C2DCED5438}" type="presOf" srcId="{A3737EA5-A672-4283-9FD9-D765798008F0}" destId="{0DE7D926-5220-4FCC-A155-C1E127F51AFD}" srcOrd="0" destOrd="0" presId="urn:microsoft.com/office/officeart/2009/3/layout/IncreasingArrowsProcess"/>
    <dgm:cxn modelId="{CC1B34C6-E1DC-480B-A4C0-8F3CE8164340}" type="presOf" srcId="{C3C964D6-FF29-4776-8E5A-31B922ED3986}" destId="{BF41A2AE-5CDC-4ADB-A017-8F12FBA188DA}" srcOrd="0" destOrd="0" presId="urn:microsoft.com/office/officeart/2009/3/layout/IncreasingArrowsProcess"/>
    <dgm:cxn modelId="{07712231-02D2-47C2-8694-44D51CC882A4}" type="presOf" srcId="{3FB606A0-C1E0-4543-8BAF-D96301F00705}" destId="{FCF82E48-C0C8-47B1-A164-4DB26B7D8344}" srcOrd="0" destOrd="0" presId="urn:microsoft.com/office/officeart/2009/3/layout/IncreasingArrowsProcess"/>
    <dgm:cxn modelId="{46C5586E-297A-4E0E-B0AC-0A028574FDE7}" srcId="{927CB935-3631-40CE-8556-C808F3D7B014}" destId="{3FB606A0-C1E0-4543-8BAF-D96301F00705}" srcOrd="0" destOrd="0" parTransId="{49A5D8E1-69CA-4EF2-BF1C-9AEAD6042EF1}" sibTransId="{596CC398-5626-4925-A385-E0AD7F148BC1}"/>
    <dgm:cxn modelId="{B96EF438-8483-4693-863E-0793457748F4}" type="presOf" srcId="{9E5C48C1-54A2-4130-8D66-3C8FAFC575E5}" destId="{23836130-D95B-4604-91E1-1139FAFE04AB}" srcOrd="0" destOrd="0" presId="urn:microsoft.com/office/officeart/2009/3/layout/IncreasingArrowsProcess"/>
    <dgm:cxn modelId="{60147E1F-92CD-43F3-B2F0-2861EC384981}" srcId="{AD848949-BE07-471B-92F5-383665A0E642}" destId="{49880196-46C3-4D4B-B35F-32972F235056}" srcOrd="3" destOrd="0" parTransId="{92036CB1-D285-4EE6-899E-4DAB848555B9}" sibTransId="{F2BA5C07-3856-4F42-BDEB-5FF78E756C69}"/>
    <dgm:cxn modelId="{1B6469EB-E4F4-4662-B44D-3C52E2678BC9}" srcId="{78CA202E-CD08-46AD-85EE-592F91694CD1}" destId="{A3737EA5-A672-4283-9FD9-D765798008F0}" srcOrd="0" destOrd="0" parTransId="{4CA703A1-3446-4A2E-94C6-C2DD5C09D208}" sibTransId="{B91035B2-C98A-47A4-A33C-FC7435C717AB}"/>
    <dgm:cxn modelId="{D50DECD0-4BB0-4248-B80A-74D10FF60899}" type="presParOf" srcId="{640FC15B-BD66-4F1B-B8D4-D2E50A555EA9}" destId="{23836130-D95B-4604-91E1-1139FAFE04AB}" srcOrd="0" destOrd="0" presId="urn:microsoft.com/office/officeart/2009/3/layout/IncreasingArrowsProcess"/>
    <dgm:cxn modelId="{7FF380F6-4CA4-410E-BB71-F16E10F5461D}" type="presParOf" srcId="{640FC15B-BD66-4F1B-B8D4-D2E50A555EA9}" destId="{BF41A2AE-5CDC-4ADB-A017-8F12FBA188DA}" srcOrd="1" destOrd="0" presId="urn:microsoft.com/office/officeart/2009/3/layout/IncreasingArrowsProcess"/>
    <dgm:cxn modelId="{84CF2A8F-A7FD-4D16-8FE1-FE4DE8EF0397}" type="presParOf" srcId="{640FC15B-BD66-4F1B-B8D4-D2E50A555EA9}" destId="{2B7E785B-81BA-4A16-AC92-5821197BF555}" srcOrd="2" destOrd="0" presId="urn:microsoft.com/office/officeart/2009/3/layout/IncreasingArrowsProcess"/>
    <dgm:cxn modelId="{1DCC4526-56AA-47E1-8988-BAFABCD100DD}" type="presParOf" srcId="{640FC15B-BD66-4F1B-B8D4-D2E50A555EA9}" destId="{FCF82E48-C0C8-47B1-A164-4DB26B7D8344}" srcOrd="3" destOrd="0" presId="urn:microsoft.com/office/officeart/2009/3/layout/IncreasingArrowsProcess"/>
    <dgm:cxn modelId="{6F1CFBD6-4D8A-4785-B47D-28F5CEC470AC}" type="presParOf" srcId="{640FC15B-BD66-4F1B-B8D4-D2E50A555EA9}" destId="{481906C7-8FA2-417D-AF04-23AA9D5EEB3A}" srcOrd="4" destOrd="0" presId="urn:microsoft.com/office/officeart/2009/3/layout/IncreasingArrowsProcess"/>
    <dgm:cxn modelId="{1C40357B-CF4B-4F89-B419-FB4BF78368CE}" type="presParOf" srcId="{640FC15B-BD66-4F1B-B8D4-D2E50A555EA9}" destId="{0DE7D926-5220-4FCC-A155-C1E127F51AFD}" srcOrd="5" destOrd="0" presId="urn:microsoft.com/office/officeart/2009/3/layout/IncreasingArrowsProcess"/>
    <dgm:cxn modelId="{C5C00F82-D020-487F-A585-F790931DAFC3}" type="presParOf" srcId="{640FC15B-BD66-4F1B-B8D4-D2E50A555EA9}" destId="{44D9AD09-322F-4EEA-B4D8-FC6EE2BCA146}" srcOrd="6" destOrd="0" presId="urn:microsoft.com/office/officeart/2009/3/layout/IncreasingArrowsProcess"/>
    <dgm:cxn modelId="{7BD08AB6-9594-4969-8E2F-A9AAC155B5C4}" type="presParOf" srcId="{640FC15B-BD66-4F1B-B8D4-D2E50A555EA9}" destId="{8700F854-069D-4D02-AA0D-118B246AA91D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355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2" tIns="45500" rIns="91002" bIns="4550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169" y="0"/>
            <a:ext cx="2890355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2" tIns="45500" rIns="91002" bIns="4550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125"/>
            <a:ext cx="2890355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2" tIns="45500" rIns="91002" bIns="4550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169" y="9427125"/>
            <a:ext cx="2890355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2" tIns="45500" rIns="91002" bIns="4550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4AF77A-8659-49C9-B113-75A9C81DD7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5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355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2" tIns="45500" rIns="91002" bIns="4550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169" y="0"/>
            <a:ext cx="2890355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2" tIns="45500" rIns="91002" bIns="4550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848" y="4715153"/>
            <a:ext cx="5333394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2" tIns="45500" rIns="91002" bIns="4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125"/>
            <a:ext cx="2890355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2" tIns="45500" rIns="91002" bIns="4550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169" y="9427125"/>
            <a:ext cx="2890355" cy="4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2" tIns="45500" rIns="91002" bIns="4550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7EFC58-4BC0-4C7F-A343-0FDD206039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000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36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5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2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982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327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02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45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578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377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289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25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060C3-425A-40C8-96DE-44F040BD285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673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21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162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060C3-425A-40C8-96DE-44F040BD285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1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060C3-425A-40C8-96DE-44F040BD285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25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080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060C3-425A-40C8-96DE-44F040BD285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24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060C3-425A-40C8-96DE-44F040BD2858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62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Focus on simple programmes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060C3-425A-40C8-96DE-44F040BD2858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19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Focus on Multi programmes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060C3-425A-40C8-96DE-44F040BD2858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49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6135" indent="-2869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7900" indent="-22958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7060" indent="-22958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66221" indent="-22958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25380" indent="-22958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84540" indent="-22958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43701" indent="-22958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902860" indent="-22958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9E2F0D0A-6855-459B-9A3B-B9D680A5B17D}" type="slidenum">
              <a:rPr lang="en-GB" alt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29</a:t>
            </a:fld>
            <a:endParaRPr lang="en-GB" alt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93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9313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40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6DE2991A-14D3-42C8-9512-72F74021A420}" type="slidenum">
              <a:rPr lang="en-GB" altLang="en-US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31</a:t>
            </a:fld>
            <a:endParaRPr lang="en-GB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684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7FBA7646-7877-4641-BF3B-4E5AA8FA81C4}" type="slidenum">
              <a:rPr lang="en-GB" altLang="en-US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33</a:t>
            </a:fld>
            <a:endParaRPr lang="en-GB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E313359B-4DDE-43E9-A624-CBFF500847C7}" type="slidenum">
              <a:rPr lang="en-GB" altLang="en-US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34</a:t>
            </a:fld>
            <a:endParaRPr lang="en-GB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060C3-425A-40C8-96DE-44F040BD2858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251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291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428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065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8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9524" indent="-28443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7730" indent="-227546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2823" indent="-227546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7914" indent="-227546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3008" indent="-22754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8099" indent="-22754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13191" indent="-22754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8284" indent="-22754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4928F064-FACB-41D1-906A-0377C3A28DF5}" type="slidenum">
              <a:rPr lang="en-GB" sz="1200" b="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en-GB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976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4837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92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152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9838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786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7D3255B-06A9-440D-A321-D8A2293010BD}" type="slidenum">
              <a:rPr lang="en-GB" altLang="en-US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46</a:t>
            </a:fld>
            <a:endParaRPr lang="en-GB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75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887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060C3-425A-40C8-96DE-44F040BD2858}" type="slidenum">
              <a:rPr lang="en-GB" smtClean="0"/>
              <a:pPr>
                <a:defRPr/>
              </a:pPr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16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319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060C3-425A-40C8-96DE-44F040BD2858}" type="slidenum">
              <a:rPr lang="en-GB" smtClean="0"/>
              <a:pPr>
                <a:defRPr/>
              </a:pPr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0098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710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760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259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9736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317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743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455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A30F1ABB-135E-4E84-923E-A0757C968C67}" type="slidenum">
              <a:rPr lang="en-GB" altLang="en-US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58</a:t>
            </a:fld>
            <a:endParaRPr lang="en-GB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61F59708-7B79-429D-ACEC-92BC8227A8DA}" type="slidenum">
              <a:rPr lang="en-GB" altLang="en-US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59</a:t>
            </a:fld>
            <a:endParaRPr lang="en-GB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788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0493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A9BAAEB-5E87-4555-95B8-388D900A5193}" type="slidenum">
              <a:rPr lang="en-GB" altLang="en-US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61</a:t>
            </a:fld>
            <a:endParaRPr lang="en-GB" altLang="en-US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673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807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5537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063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456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592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312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060C3-425A-40C8-96DE-44F040BD2858}" type="slidenum">
              <a:rPr lang="en-GB" smtClean="0"/>
              <a:pPr>
                <a:defRPr/>
              </a:pPr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2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1709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6306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0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052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EFC58-4BC0-4C7F-A343-0FDD2060393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60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7500" y="965200"/>
            <a:ext cx="5021263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700808"/>
            <a:ext cx="424847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11960" y="4509120"/>
            <a:ext cx="4752528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0D8CFEF4-DE03-441A-8B61-31AD3D0C0E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27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1578-01B1-496C-883B-3BFD956504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26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6E16B-ECE6-4ACE-8DC7-0EA1D1843B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356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1C5AC-45F6-467B-97E0-4E024E0E30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4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1052513"/>
            <a:ext cx="2146300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1052513"/>
            <a:ext cx="62865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0499-32BE-46E4-A900-6D5D0145CC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04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-11113" y="985838"/>
            <a:ext cx="4813301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7500" y="965200"/>
            <a:ext cx="5021263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700808"/>
            <a:ext cx="424847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05094" y="4077072"/>
            <a:ext cx="4752528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6E630588-E405-41B3-B5C6-0E32948BC7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415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965200"/>
            <a:ext cx="4813300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700808"/>
            <a:ext cx="460851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03" y="4509120"/>
            <a:ext cx="4705795" cy="11525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Subtitle</a:t>
            </a:r>
            <a:endParaRPr lang="en-GB" noProof="0" dirty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08461E46-AAFD-4A27-B901-41ADC73C1B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53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65200"/>
            <a:ext cx="915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2349500"/>
            <a:ext cx="7343775" cy="1439863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508500"/>
            <a:ext cx="7343775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BC2876F0-74AB-4567-A07A-8FBC824C66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34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C199D-FFE0-436C-BEC4-1C5D1BA3B6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241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CBA7A-A744-46A8-9654-CF96347A8E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969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628775"/>
            <a:ext cx="421481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628775"/>
            <a:ext cx="421481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D5901-58AF-481F-9799-0E586B6504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01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965200"/>
            <a:ext cx="4813300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700808"/>
            <a:ext cx="460851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03" y="4509120"/>
            <a:ext cx="4705795" cy="11525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Subtitle</a:t>
            </a:r>
            <a:endParaRPr lang="en-GB" noProof="0" dirty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0B97F2C1-DBE1-49D5-B8DD-910FAAD7ED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176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4838-BECC-4714-B938-4D32C7DBFD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287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931A9-D193-49BE-A0C4-69F5CA8506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82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0D2D8-1322-4CCB-8775-21659BC63A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2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3AC8-9618-4583-9868-0294D8B9C5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453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29AC2-078B-4860-B748-A17D0BA6AF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729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99F07-0D69-46EE-8B52-600F2939C8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635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1052513"/>
            <a:ext cx="2146300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1052513"/>
            <a:ext cx="62865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F2C6-E91F-4030-AD55-26E041A544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619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-11113" y="985838"/>
            <a:ext cx="4813301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7500" y="965200"/>
            <a:ext cx="5021263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700808"/>
            <a:ext cx="424847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05094" y="4077072"/>
            <a:ext cx="4752528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0D89683C-3AC5-4C72-9E1E-B3BE704B2F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160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965200"/>
            <a:ext cx="4813300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700808"/>
            <a:ext cx="460851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03" y="4509120"/>
            <a:ext cx="4705795" cy="11525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Subtitle</a:t>
            </a:r>
            <a:endParaRPr lang="en-GB" noProof="0" dirty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0834552F-C20D-41FB-AAC5-04D53CD869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349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65200"/>
            <a:ext cx="915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2349500"/>
            <a:ext cx="7343775" cy="1439863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508500"/>
            <a:ext cx="7343775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6DA0C5D3-262F-49D7-ADEE-87E75C68D8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03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65200"/>
            <a:ext cx="915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2349500"/>
            <a:ext cx="7343775" cy="1439863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508500"/>
            <a:ext cx="7343775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33AB5371-D7DA-4110-B141-A499AC51BF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025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E0CDC-FEB3-4131-AEB8-D7FFC9F419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141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21844-C7B1-4E0E-9A22-5E5FAA2270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130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628775"/>
            <a:ext cx="421481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628775"/>
            <a:ext cx="421481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EC49-7F0F-4950-BA48-C87F1BC146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346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5E9D-D425-46F0-9F33-1E9F730B88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929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EBEB0-E491-4E61-B706-B231EA5BB9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03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FD99A-5856-40A3-BE72-372B09957D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492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BC16-EB20-44F1-BBEA-8881A71BDE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737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0A950-CF2C-4B10-A1A0-441CDE056D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196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8AEB9-F488-4386-BB49-1DD58A2AD7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16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1052513"/>
            <a:ext cx="2146300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1052513"/>
            <a:ext cx="62865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405CA-BC89-4051-951F-025AA30AEC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69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81A27-367B-4C4A-8D64-1DFF771181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03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7500" y="965200"/>
            <a:ext cx="5021263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700808"/>
            <a:ext cx="424847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11960" y="4509120"/>
            <a:ext cx="4752528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603994A4-3940-403A-81C6-F43E70E95A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362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965200"/>
            <a:ext cx="4813300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700808"/>
            <a:ext cx="460851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03" y="4509120"/>
            <a:ext cx="4705795" cy="11525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Subtitle</a:t>
            </a:r>
            <a:endParaRPr lang="en-GB" noProof="0" dirty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6EA1C08E-62FB-4386-9D9A-D299A970BE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11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65200"/>
            <a:ext cx="915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2349500"/>
            <a:ext cx="7343775" cy="1439863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508500"/>
            <a:ext cx="7343775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A3E5ECB9-9C9D-40E9-9C00-0C594340F5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334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2200-17CE-4571-B267-26A03EED27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278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1F3E-49DB-4DF4-97A2-DC8A399AD6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195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628775"/>
            <a:ext cx="421481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628775"/>
            <a:ext cx="421481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B544-911A-495A-83EF-646B3C4C13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274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2DC2E-6900-4E48-BD28-16F1254882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428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176587"/>
            <a:ext cx="85852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932CB-D6EF-41EA-9E65-5280BD1C2F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96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17E89-C358-4B9F-8E0A-20FF3BDB24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10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BA26D-F643-43CA-A713-993E7B3170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11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EFC64-F8F8-4F75-AD2E-5C95379762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190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A8AEA-A8CB-4322-8A65-6A52F5705F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002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0440E-7BFF-4307-8956-3008E84638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233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1052513"/>
            <a:ext cx="2146300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1052513"/>
            <a:ext cx="62865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01067-0D3C-46B2-89D0-65E18F8D17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635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7500" y="965200"/>
            <a:ext cx="5021263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700808"/>
            <a:ext cx="424847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11960" y="4509120"/>
            <a:ext cx="4752528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CF8F63A9-B7FA-47B5-AE80-7C728C41B7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584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965200"/>
            <a:ext cx="4813300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700808"/>
            <a:ext cx="460851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03" y="4509120"/>
            <a:ext cx="4705795" cy="11525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Subtitle</a:t>
            </a:r>
            <a:endParaRPr lang="en-GB" noProof="0" dirty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F555D173-703E-4518-9267-845DEDA7D2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657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65200"/>
            <a:ext cx="915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2349500"/>
            <a:ext cx="7343775" cy="1439863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508500"/>
            <a:ext cx="7343775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0E8EA441-4F84-43F7-B323-EF7B464838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306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CF585-D68D-421C-938A-FF2DCDCC0C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5684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B12F4-2FFA-4895-A136-DC456468DC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50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628775"/>
            <a:ext cx="421481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628775"/>
            <a:ext cx="421481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EA52-8475-4E77-A020-3A0EE12282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1285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0A49B-0D9F-458C-8D23-F17662C7E1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17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628775"/>
            <a:ext cx="421481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628775"/>
            <a:ext cx="421481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0EE35-B7E6-4761-AE20-97EAB27FCA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7858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176587"/>
            <a:ext cx="85852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A77E3-4503-4E0A-B49C-9F8B3FDCE6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9788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7E276-A5DE-4F1F-8226-6432F6E077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931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48121-A0E6-4840-AACC-CE69FDC640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915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D77B-DCA4-4E67-9843-2CD6DD309B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992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83354-61B9-4794-8E5A-8125D9C235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3242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1052513"/>
            <a:ext cx="2146300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1052513"/>
            <a:ext cx="62865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4D7C5-EB8B-4F0C-92CE-C18A0553C5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51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39D93-2528-42C0-9BD6-855D44546F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71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176587"/>
            <a:ext cx="85852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6CED4-D144-473D-8BAA-F27994A32D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10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CF93-B4BB-4DC7-BD26-4322B04523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66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5" y="1052513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628775"/>
            <a:ext cx="8582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3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188" y="6659563"/>
            <a:ext cx="611187" cy="198437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50" y="6635750"/>
            <a:ext cx="62865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EA38D71E-83D5-4B44-ADC7-7CB8BC73F0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3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9050"/>
            <a:ext cx="16208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12" r:id="rId1"/>
    <p:sldLayoutId id="2147485313" r:id="rId2"/>
    <p:sldLayoutId id="2147485314" r:id="rId3"/>
    <p:sldLayoutId id="2147485272" r:id="rId4"/>
    <p:sldLayoutId id="2147485273" r:id="rId5"/>
    <p:sldLayoutId id="2147485274" r:id="rId6"/>
    <p:sldLayoutId id="2147485275" r:id="rId7"/>
    <p:sldLayoutId id="2147485276" r:id="rId8"/>
    <p:sldLayoutId id="2147485277" r:id="rId9"/>
    <p:sldLayoutId id="2147485278" r:id="rId10"/>
    <p:sldLayoutId id="2147485279" r:id="rId11"/>
    <p:sldLayoutId id="2147485280" r:id="rId12"/>
    <p:sldLayoutId id="214748528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5" y="1052513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628775"/>
            <a:ext cx="8582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3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188" y="6659563"/>
            <a:ext cx="611187" cy="198437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50" y="6635750"/>
            <a:ext cx="62865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1FBCF2C9-C20F-45AF-A662-E5279BAADE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7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9050"/>
            <a:ext cx="16208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15" r:id="rId1"/>
    <p:sldLayoutId id="2147485316" r:id="rId2"/>
    <p:sldLayoutId id="2147485317" r:id="rId3"/>
    <p:sldLayoutId id="2147485282" r:id="rId4"/>
    <p:sldLayoutId id="2147485283" r:id="rId5"/>
    <p:sldLayoutId id="2147485284" r:id="rId6"/>
    <p:sldLayoutId id="2147485285" r:id="rId7"/>
    <p:sldLayoutId id="2147485286" r:id="rId8"/>
    <p:sldLayoutId id="2147485287" r:id="rId9"/>
    <p:sldLayoutId id="2147485288" r:id="rId10"/>
    <p:sldLayoutId id="2147485289" r:id="rId11"/>
    <p:sldLayoutId id="2147485290" r:id="rId12"/>
    <p:sldLayoutId id="214748529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5" y="1052513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628775"/>
            <a:ext cx="8582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3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188" y="6659563"/>
            <a:ext cx="611187" cy="198437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50" y="6635750"/>
            <a:ext cx="62865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E0CB418-FACB-4C9F-AB4B-0A9E9DE817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9050"/>
            <a:ext cx="16208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18" r:id="rId1"/>
    <p:sldLayoutId id="2147485319" r:id="rId2"/>
    <p:sldLayoutId id="2147485320" r:id="rId3"/>
    <p:sldLayoutId id="2147485292" r:id="rId4"/>
    <p:sldLayoutId id="2147485293" r:id="rId5"/>
    <p:sldLayoutId id="2147485294" r:id="rId6"/>
    <p:sldLayoutId id="2147485295" r:id="rId7"/>
    <p:sldLayoutId id="2147485296" r:id="rId8"/>
    <p:sldLayoutId id="2147485297" r:id="rId9"/>
    <p:sldLayoutId id="2147485298" r:id="rId10"/>
    <p:sldLayoutId id="2147485299" r:id="rId11"/>
    <p:sldLayoutId id="2147485300" r:id="rId12"/>
    <p:sldLayoutId id="214748530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5" y="1052513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628775"/>
            <a:ext cx="8582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3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188" y="6659563"/>
            <a:ext cx="611187" cy="198437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50" y="6635750"/>
            <a:ext cx="62865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226962E-2B55-45A7-9E48-6E09E15BC3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9050"/>
            <a:ext cx="16208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1" r:id="rId1"/>
    <p:sldLayoutId id="2147485322" r:id="rId2"/>
    <p:sldLayoutId id="2147485323" r:id="rId3"/>
    <p:sldLayoutId id="2147485302" r:id="rId4"/>
    <p:sldLayoutId id="2147485303" r:id="rId5"/>
    <p:sldLayoutId id="2147485304" r:id="rId6"/>
    <p:sldLayoutId id="2147485305" r:id="rId7"/>
    <p:sldLayoutId id="2147485306" r:id="rId8"/>
    <p:sldLayoutId id="2147485307" r:id="rId9"/>
    <p:sldLayoutId id="2147485308" r:id="rId10"/>
    <p:sldLayoutId id="2147485309" r:id="rId11"/>
    <p:sldLayoutId id="2147485310" r:id="rId12"/>
    <p:sldLayoutId id="214748531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5" y="1052513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628775"/>
            <a:ext cx="8582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3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188" y="6659563"/>
            <a:ext cx="611187" cy="198437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50" y="6635750"/>
            <a:ext cx="62865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F90D82-90DE-48E5-9AA2-17E2E9A6CB41}" type="slidenum">
              <a:rPr lang="en-GB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9050"/>
            <a:ext cx="16208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67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5" r:id="rId1"/>
    <p:sldLayoutId id="2147485326" r:id="rId2"/>
    <p:sldLayoutId id="2147485327" r:id="rId3"/>
    <p:sldLayoutId id="2147485328" r:id="rId4"/>
    <p:sldLayoutId id="2147485329" r:id="rId5"/>
    <p:sldLayoutId id="2147485330" r:id="rId6"/>
    <p:sldLayoutId id="2147485331" r:id="rId7"/>
    <p:sldLayoutId id="2147485332" r:id="rId8"/>
    <p:sldLayoutId id="2147485333" r:id="rId9"/>
    <p:sldLayoutId id="2147485334" r:id="rId10"/>
    <p:sldLayoutId id="2147485335" r:id="rId11"/>
    <p:sldLayoutId id="2147485336" r:id="rId12"/>
    <p:sldLayoutId id="214748533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hafea/agri/funding-opportunities/eligibility/check-too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chafea-agri-calls@ec.europa.eu" TargetMode="External"/><Relationship Id="rId4" Type="http://schemas.openxmlformats.org/officeDocument/2006/relationships/hyperlink" Target="https://ec.europa.eu/chafea/agri/faq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agriculture/promotion/member-states/national-competent-authorities/competent-authorities_en.pdf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chafea-agri-calls@ec.europa.eu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chafea/agri/" TargetMode="Externa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businessinjapan.eu/library/publication/factsheet-epa-and-spirits-beer-products" TargetMode="External"/><Relationship Id="rId2" Type="http://schemas.openxmlformats.org/officeDocument/2006/relationships/hyperlink" Target="https://www.eubusinessinjapan.eu/library/publication/factsheet-epa-wine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eubusinessinjapan.eu/library/publication/factsheet-epa-geographical-indications" TargetMode="External"/><Relationship Id="rId5" Type="http://schemas.openxmlformats.org/officeDocument/2006/relationships/hyperlink" Target="https://www.eubusinessinjapan.eu/library/publication/factsheet-epa-meat-products" TargetMode="External"/><Relationship Id="rId4" Type="http://schemas.openxmlformats.org/officeDocument/2006/relationships/hyperlink" Target="https://www.eubusinessinjapan.eu/library/publication/factsheet-epa-dairy-products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hafea/agri/newsroom-and-events/webinars/how-submit-proposal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ec.europa.eu/chafea/agri/newsroom-and-events/webinars/how-prepare-successful-participation-trade-fair" TargetMode="External"/><Relationship Id="rId4" Type="http://schemas.openxmlformats.org/officeDocument/2006/relationships/hyperlink" Target="https://ec.europa.eu/chafea/agri/newsroom-and-events/webinars/integrated-marketing-%E2%80%93-key-succes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chafea/agri/newsroom-and-events/webinars" TargetMode="Externa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participants/portal/desktop/en/opportunities/index.html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chafea-agri-calls@ec.europa.eu" TargetMode="External"/><Relationship Id="rId4" Type="http://schemas.openxmlformats.org/officeDocument/2006/relationships/hyperlink" Target="https://ec.europa.eu/chafea/agri/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75856" y="2492896"/>
            <a:ext cx="5868144" cy="2448272"/>
          </a:xfrm>
        </p:spPr>
        <p:txBody>
          <a:bodyPr/>
          <a:lstStyle/>
          <a:p>
            <a:pPr algn="r"/>
            <a:r>
              <a:rPr lang="en-GB" altLang="en-US" sz="2800" dirty="0" smtClean="0">
                <a:solidFill>
                  <a:srgbClr val="FFFFFF"/>
                </a:solidFill>
              </a:rPr>
              <a:t/>
            </a:r>
            <a:br>
              <a:rPr lang="en-GB" altLang="en-US" sz="2800" dirty="0" smtClean="0">
                <a:solidFill>
                  <a:srgbClr val="FFFFFF"/>
                </a:solidFill>
              </a:rPr>
            </a:br>
            <a:r>
              <a:rPr lang="bg-BG" altLang="en-US" sz="2800" dirty="0" smtClean="0">
                <a:solidFill>
                  <a:srgbClr val="FFC000"/>
                </a:solidFill>
              </a:rPr>
              <a:t>Политика за насърчаване на селскостопанските продукти</a:t>
            </a:r>
            <a:r>
              <a:rPr lang="en-GB" altLang="en-US" sz="2800" dirty="0" smtClean="0">
                <a:solidFill>
                  <a:srgbClr val="FFC000"/>
                </a:solidFill>
              </a:rPr>
              <a:t> </a:t>
            </a:r>
            <a:br>
              <a:rPr lang="en-GB" altLang="en-US" sz="2800" dirty="0" smtClean="0">
                <a:solidFill>
                  <a:srgbClr val="FFC000"/>
                </a:solidFill>
              </a:rPr>
            </a:br>
            <a:r>
              <a:rPr lang="en-GB" altLang="en-US" sz="2800" dirty="0" smtClean="0">
                <a:solidFill>
                  <a:srgbClr val="FFC000"/>
                </a:solidFill>
              </a:rPr>
              <a:t/>
            </a:r>
            <a:br>
              <a:rPr lang="en-GB" altLang="en-US" sz="2800" dirty="0" smtClean="0">
                <a:solidFill>
                  <a:srgbClr val="FFC000"/>
                </a:solidFill>
              </a:rPr>
            </a:br>
            <a:r>
              <a:rPr lang="bg-BG" altLang="en-US" sz="2400" dirty="0" smtClean="0"/>
              <a:t>Годишна работна програма за </a:t>
            </a:r>
            <a:r>
              <a:rPr lang="en-GB" altLang="en-US" sz="2400" dirty="0" smtClean="0">
                <a:solidFill>
                  <a:srgbClr val="FFFFFF"/>
                </a:solidFill>
              </a:rPr>
              <a:t/>
            </a:r>
            <a:br>
              <a:rPr lang="en-GB" altLang="en-US" sz="2400" dirty="0" smtClean="0">
                <a:solidFill>
                  <a:srgbClr val="FFFFFF"/>
                </a:solidFill>
              </a:rPr>
            </a:br>
            <a:r>
              <a:rPr lang="en-GB" altLang="en-US" sz="2400" dirty="0" smtClean="0">
                <a:solidFill>
                  <a:srgbClr val="FFFFFF"/>
                </a:solidFill>
              </a:rPr>
              <a:t> 201</a:t>
            </a:r>
            <a:r>
              <a:rPr lang="bg-BG" altLang="en-US" sz="2400" dirty="0" smtClean="0">
                <a:solidFill>
                  <a:srgbClr val="FFFFFF"/>
                </a:solidFill>
              </a:rPr>
              <a:t>9г.</a:t>
            </a:r>
            <a:r>
              <a:rPr lang="en-GB" altLang="en-US" sz="2400" dirty="0" smtClean="0">
                <a:solidFill>
                  <a:srgbClr val="FFFFFF"/>
                </a:solidFill>
              </a:rPr>
              <a:t/>
            </a:r>
            <a:br>
              <a:rPr lang="en-GB" altLang="en-US" sz="2400" dirty="0" smtClean="0">
                <a:solidFill>
                  <a:srgbClr val="FFFFFF"/>
                </a:solidFill>
              </a:rPr>
            </a:br>
            <a:r>
              <a:rPr lang="en-GB" altLang="en-US" sz="2000" dirty="0" smtClean="0">
                <a:solidFill>
                  <a:srgbClr val="FFFFFF"/>
                </a:solidFill>
              </a:rPr>
              <a:t/>
            </a:r>
            <a:br>
              <a:rPr lang="en-GB" altLang="en-US" sz="2000" dirty="0" smtClean="0">
                <a:solidFill>
                  <a:srgbClr val="FFFFFF"/>
                </a:solidFill>
              </a:rPr>
            </a:br>
            <a:r>
              <a:rPr lang="en-GB" altLang="en-US" sz="2000" dirty="0" smtClean="0">
                <a:solidFill>
                  <a:srgbClr val="FFFFFF"/>
                </a:solidFill>
              </a:rPr>
              <a:t/>
            </a:r>
            <a:br>
              <a:rPr lang="en-GB" altLang="en-US" sz="2000" dirty="0" smtClean="0">
                <a:solidFill>
                  <a:srgbClr val="FFFFFF"/>
                </a:solidFill>
              </a:rPr>
            </a:br>
            <a:r>
              <a:rPr lang="en-GB" altLang="en-US" sz="2000" dirty="0" smtClean="0">
                <a:solidFill>
                  <a:srgbClr val="FFFFFF"/>
                </a:solidFill>
              </a:rPr>
              <a:t/>
            </a:r>
            <a:br>
              <a:rPr lang="en-GB" altLang="en-US" sz="2000" dirty="0" smtClean="0">
                <a:solidFill>
                  <a:srgbClr val="FFFFFF"/>
                </a:solidFill>
              </a:rPr>
            </a:br>
            <a:r>
              <a:rPr lang="fr-BE" altLang="en-US" dirty="0" smtClean="0">
                <a:solidFill>
                  <a:srgbClr val="FF0000"/>
                </a:solidFill>
              </a:rPr>
              <a:t/>
            </a:r>
            <a:br>
              <a:rPr lang="fr-BE" altLang="en-US" dirty="0" smtClean="0">
                <a:solidFill>
                  <a:srgbClr val="FF0000"/>
                </a:solidFill>
              </a:rPr>
            </a:b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4653136"/>
            <a:ext cx="6336704" cy="1224136"/>
          </a:xfrm>
        </p:spPr>
        <p:txBody>
          <a:bodyPr/>
          <a:lstStyle/>
          <a:p>
            <a:pPr marL="0" indent="0" eaLnBrk="1" hangingPunct="1">
              <a:buClr>
                <a:srgbClr val="FFFFFF"/>
              </a:buClr>
            </a:pPr>
            <a:r>
              <a:rPr lang="bg-BG" altLang="en-US" dirty="0" smtClean="0">
                <a:solidFill>
                  <a:srgbClr val="FFFFFF"/>
                </a:solidFill>
              </a:rPr>
              <a:t>София, 2 април 2019г.</a:t>
            </a:r>
          </a:p>
          <a:p>
            <a:pPr marL="0" indent="0" eaLnBrk="1" hangingPunct="1">
              <a:buClr>
                <a:srgbClr val="FFFFFF"/>
              </a:buClr>
            </a:pPr>
            <a:endParaRPr lang="bg-BG" altLang="en-US" dirty="0" smtClean="0">
              <a:solidFill>
                <a:srgbClr val="FFFFFF"/>
              </a:solidFill>
            </a:endParaRPr>
          </a:p>
          <a:p>
            <a:pPr marL="0" indent="0" eaLnBrk="1" hangingPunct="1">
              <a:buClr>
                <a:srgbClr val="FFFFFF"/>
              </a:buClr>
            </a:pPr>
            <a:r>
              <a:rPr lang="bg-BG" altLang="en-US" sz="1400" dirty="0" smtClean="0">
                <a:solidFill>
                  <a:srgbClr val="FFFFFF"/>
                </a:solidFill>
              </a:rPr>
              <a:t>Камелия Палазова</a:t>
            </a:r>
          </a:p>
          <a:p>
            <a:pPr marL="0" indent="0" eaLnBrk="1" hangingPunct="1">
              <a:buClr>
                <a:srgbClr val="FFFFFF"/>
              </a:buClr>
            </a:pPr>
            <a:r>
              <a:rPr lang="en-GB" altLang="en-US" sz="1400" dirty="0">
                <a:solidFill>
                  <a:srgbClr val="FFFFFF"/>
                </a:solidFill>
              </a:rPr>
              <a:t>B</a:t>
            </a:r>
            <a:r>
              <a:rPr lang="bg-BG" altLang="en-US" sz="1400" dirty="0" smtClean="0">
                <a:solidFill>
                  <a:srgbClr val="FFFFFF"/>
                </a:solidFill>
              </a:rPr>
              <a:t>.1 "Външна комуникация и </a:t>
            </a:r>
            <a:r>
              <a:rPr lang="bg-BG" altLang="en-US" sz="1400" smtClean="0">
                <a:solidFill>
                  <a:srgbClr val="FFFFFF"/>
                </a:solidFill>
              </a:rPr>
              <a:t>политика а </a:t>
            </a:r>
            <a:r>
              <a:rPr lang="bg-BG" altLang="en-US" sz="1400" dirty="0" smtClean="0">
                <a:solidFill>
                  <a:srgbClr val="FFFFFF"/>
                </a:solidFill>
              </a:rPr>
              <a:t>насърчаване"</a:t>
            </a:r>
          </a:p>
          <a:p>
            <a:pPr marL="0" indent="0" eaLnBrk="1" hangingPunct="1">
              <a:buClr>
                <a:srgbClr val="FFFFFF"/>
              </a:buClr>
            </a:pPr>
            <a:r>
              <a:rPr lang="bg-BG" altLang="en-US" sz="1400" dirty="0" smtClean="0">
                <a:solidFill>
                  <a:srgbClr val="FFFFFF"/>
                </a:solidFill>
              </a:rPr>
              <a:t>ГД "Земеделие и развитие на селските райони"</a:t>
            </a:r>
          </a:p>
          <a:p>
            <a:pPr marL="0" indent="0" eaLnBrk="1" hangingPunct="1">
              <a:buClr>
                <a:srgbClr val="FFFFFF"/>
              </a:buClr>
            </a:pPr>
            <a:r>
              <a:rPr lang="bg-BG" altLang="en-US" sz="1400" dirty="0" smtClean="0">
                <a:solidFill>
                  <a:srgbClr val="FFFFFF"/>
                </a:solidFill>
              </a:rPr>
              <a:t>Европейска комисия </a:t>
            </a:r>
            <a:endParaRPr lang="en-US" altLang="en-US" sz="1400" dirty="0" smtClean="0">
              <a:solidFill>
                <a:srgbClr val="FFFFFF"/>
              </a:solidFill>
            </a:endParaRPr>
          </a:p>
          <a:p>
            <a:pPr marL="0" indent="0" eaLnBrk="1" hangingPunct="1">
              <a:buClr>
                <a:srgbClr val="FFFFFF"/>
              </a:buClr>
            </a:pPr>
            <a:endParaRPr lang="en-GB" altLang="en-US" sz="1400" i="0" dirty="0" smtClean="0">
              <a:solidFill>
                <a:srgbClr val="FFFFFF"/>
              </a:solidFill>
            </a:endParaRPr>
          </a:p>
          <a:p>
            <a:pPr marL="0" indent="0" eaLnBrk="1" hangingPunct="1">
              <a:buClr>
                <a:srgbClr val="FFFFFF"/>
              </a:buClr>
            </a:pPr>
            <a:endParaRPr lang="en-GB" altLang="en-US" sz="1600" i="0" dirty="0" smtClean="0">
              <a:solidFill>
                <a:srgbClr val="FFFFFF"/>
              </a:solidFill>
            </a:endParaRPr>
          </a:p>
        </p:txBody>
      </p:sp>
      <p:pic>
        <p:nvPicPr>
          <p:cNvPr id="17412" name="Picture 2" descr="C:\Users\THISSMA\AppData\Local\Microsoft\Windows\Temporary Internet Files\Content.Outlook\GPZ7LADV\ENJ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2520950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545" y="1113443"/>
            <a:ext cx="8585200" cy="504825"/>
          </a:xfrm>
        </p:spPr>
        <p:txBody>
          <a:bodyPr/>
          <a:lstStyle/>
          <a:p>
            <a:pPr eaLnBrk="1" hangingPunct="1"/>
            <a:r>
              <a:rPr lang="en-GB" dirty="0" smtClean="0"/>
              <a:t> </a:t>
            </a:r>
            <a:r>
              <a:rPr lang="bg-BG" dirty="0" smtClean="0"/>
              <a:t>Допустими продукти</a:t>
            </a:r>
            <a:r>
              <a:rPr lang="en-GB" dirty="0" smtClean="0"/>
              <a:t>/ </a:t>
            </a:r>
            <a:r>
              <a:rPr lang="bg-BG" dirty="0" smtClean="0"/>
              <a:t>схеми</a:t>
            </a:r>
            <a:r>
              <a:rPr lang="en-GB" dirty="0" smtClean="0"/>
              <a:t> </a:t>
            </a:r>
            <a:r>
              <a:rPr lang="bg-BG" dirty="0" smtClean="0"/>
              <a:t>в делегирания акт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0DE4E6F8-EC65-4C31-A8E7-337AFD60028F}" type="slidenum">
              <a:rPr lang="en-GB" sz="1000" smtClean="0">
                <a:solidFill>
                  <a:schemeClr val="bg1"/>
                </a:solidFill>
              </a:rPr>
              <a:pPr eaLnBrk="1" hangingPunct="1"/>
              <a:t>10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3852863" y="4872038"/>
            <a:ext cx="46799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endParaRPr lang="en-US" sz="1800" b="0">
              <a:solidFill>
                <a:srgbClr val="0F5494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862386" y="1651382"/>
            <a:ext cx="4391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FFFF"/>
              </a:buClr>
              <a:defRPr/>
            </a:pPr>
            <a:endParaRPr lang="en-GB" sz="1800" b="0" kern="0" dirty="0">
              <a:solidFill>
                <a:srgbClr val="0F5494"/>
              </a:solidFill>
              <a:latin typeface="Verdana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defRPr/>
            </a:pPr>
            <a:endParaRPr lang="en-GB" sz="1800" b="0" kern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399" name="Text Box 4"/>
          <p:cNvSpPr txBox="1">
            <a:spLocks noChangeArrowheads="1"/>
          </p:cNvSpPr>
          <p:nvPr/>
        </p:nvSpPr>
        <p:spPr bwMode="auto">
          <a:xfrm>
            <a:off x="683941" y="2095758"/>
            <a:ext cx="7848872" cy="238526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Посланието на ЕС</a:t>
            </a:r>
            <a:endParaRPr lang="en-GB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На вътрешния пазар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за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схемите съгласно член</a:t>
            </a:r>
            <a:r>
              <a:rPr lang="en-US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5(4)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от Регламент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(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ЕС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) </a:t>
            </a:r>
            <a:r>
              <a:rPr lang="en-US" sz="1450" b="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No 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1144/2014 :</a:t>
            </a:r>
          </a:p>
          <a:p>
            <a:pPr marL="1028700" lvl="1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Фокус върху схемата в основното послание на ЕС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1028700" lvl="1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Един или няколко продукта могат да бъдат представени като пример за тази схема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 marL="1028700" lvl="1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Продуктите следва да са представени като второстепенно послание спрямо основното на ЕС</a:t>
            </a:r>
            <a:endParaRPr lang="en-GB" sz="120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4951" y="1117635"/>
            <a:ext cx="8585200" cy="504825"/>
          </a:xfrm>
        </p:spPr>
        <p:txBody>
          <a:bodyPr/>
          <a:lstStyle/>
          <a:p>
            <a:pPr eaLnBrk="1" hangingPunct="1"/>
            <a:r>
              <a:rPr lang="bg-BG" dirty="0"/>
              <a:t>Предлагащи организации </a:t>
            </a:r>
            <a:r>
              <a:rPr lang="bg-BG" dirty="0" smtClean="0"/>
              <a:t>в делегирания акт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0DE4E6F8-EC65-4C31-A8E7-337AFD60028F}" type="slidenum">
              <a:rPr lang="en-GB" sz="1000" smtClean="0">
                <a:solidFill>
                  <a:schemeClr val="bg1"/>
                </a:solidFill>
              </a:rPr>
              <a:pPr eaLnBrk="1" hangingPunct="1"/>
              <a:t>11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3852863" y="4872038"/>
            <a:ext cx="46799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endParaRPr lang="en-US" sz="1800" b="0">
              <a:solidFill>
                <a:srgbClr val="0F5494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862386" y="1651382"/>
            <a:ext cx="4391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FFFF"/>
              </a:buClr>
              <a:defRPr/>
            </a:pPr>
            <a:endParaRPr lang="en-GB" sz="1800" b="0" kern="0" dirty="0">
              <a:solidFill>
                <a:srgbClr val="0F5494"/>
              </a:solidFill>
              <a:latin typeface="Verdana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defRPr/>
            </a:pPr>
            <a:endParaRPr lang="en-GB" sz="1800" b="0" kern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13073" y="1484784"/>
            <a:ext cx="8207399" cy="5109091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Следва да бъде </a:t>
            </a:r>
            <a:r>
              <a:rPr lang="bg-BG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представителна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за съответния сектор или продукт</a:t>
            </a:r>
          </a:p>
          <a:p>
            <a:pPr eaLnBrk="1" hangingPunct="1">
              <a:tabLst>
                <a:tab pos="182563" algn="l"/>
              </a:tabLst>
            </a:pP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Браншови или </a:t>
            </a:r>
            <a:r>
              <a:rPr lang="bg-BG" sz="1450" b="0" dirty="0" err="1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междубраншови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организации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</a:t>
            </a: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Правило за 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50%; </a:t>
            </a: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Междубраншови организации, признати от държавата - членка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lvl="1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Група 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–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географски наименования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Правило </a:t>
            </a:r>
            <a:r>
              <a:rPr lang="bg-BG" sz="1450" b="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за </a:t>
            </a:r>
            <a:r>
              <a:rPr lang="en-US" sz="1450" b="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50%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lvl="1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Организации на производители, признати от държавата – членка 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lvl="1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Орган от хранително-вкусовия сектор 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 </a:t>
            </a: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Представители на този продукт (и) или сектор сред членовете; 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Изключение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програми, изпълнени след загуба на потребителско доверие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1028700" lvl="1" eaLnBrk="1" hangingPunct="1">
              <a:buFont typeface="Wingdings" panose="05000000000000000000" pitchFamily="2" charset="2"/>
              <a:buChar char="§"/>
              <a:tabLst>
                <a:tab pos="182563" algn="l"/>
              </a:tabLst>
            </a:pP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lvl="1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en-US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&lt;50% : </a:t>
            </a:r>
            <a:r>
              <a:rPr lang="bg-BG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Гъвкавост</a:t>
            </a:r>
            <a:r>
              <a:rPr lang="en-US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за</a:t>
            </a:r>
            <a:r>
              <a:rPr lang="bg-BG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по-ниски прагове и специфични обстоятелства, които оправдават, че предлагащата организация е представителна.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lvl="1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Не постоянна помощ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предлагащата организация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не бива да получава финансиране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за програми за информиране и насърчаване за един и същи продукт или схема, за същия географски пазар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за повече от два последователни случая. </a:t>
            </a:r>
            <a:endParaRPr lang="en-GB" sz="145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4951" y="1290539"/>
            <a:ext cx="8585200" cy="504825"/>
          </a:xfrm>
        </p:spPr>
        <p:txBody>
          <a:bodyPr/>
          <a:lstStyle/>
          <a:p>
            <a:pPr eaLnBrk="1" hangingPunct="1"/>
            <a:r>
              <a:rPr lang="bg-BG" dirty="0" smtClean="0"/>
              <a:t>Насърчаване с признаване на стратегическото значение на търговските марки и произхода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0DE4E6F8-EC65-4C31-A8E7-337AFD60028F}" type="slidenum">
              <a:rPr lang="en-GB" sz="1000" smtClean="0">
                <a:solidFill>
                  <a:schemeClr val="bg1"/>
                </a:solidFill>
              </a:rPr>
              <a:pPr eaLnBrk="1" hangingPunct="1"/>
              <a:t>12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3852863" y="4872038"/>
            <a:ext cx="46799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endParaRPr lang="en-US" sz="1800" b="0">
              <a:solidFill>
                <a:srgbClr val="0F5494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852863" y="1801813"/>
            <a:ext cx="4391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FFFF"/>
              </a:buClr>
              <a:defRPr/>
            </a:pPr>
            <a:endParaRPr lang="en-GB" sz="1800" b="0" kern="0" dirty="0">
              <a:solidFill>
                <a:srgbClr val="0F5494"/>
              </a:solidFill>
              <a:latin typeface="Verdana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defRPr/>
            </a:pPr>
            <a:endParaRPr lang="en-GB" sz="1800" b="0" kern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399" name="Text Box 4"/>
          <p:cNvSpPr txBox="1">
            <a:spLocks noChangeArrowheads="1"/>
          </p:cNvSpPr>
          <p:nvPr/>
        </p:nvSpPr>
        <p:spPr bwMode="auto">
          <a:xfrm>
            <a:off x="467545" y="2780928"/>
            <a:ext cx="8280920" cy="2100575"/>
          </a:xfrm>
          <a:prstGeom prst="rect">
            <a:avLst/>
          </a:prstGeom>
          <a:noFill/>
          <a:ln w="9525" algn="ctr">
            <a:solidFill>
              <a:srgbClr val="42A62A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tabLst>
                <a:tab pos="182563" algn="l"/>
              </a:tabLst>
            </a:pPr>
            <a:r>
              <a:rPr lang="en-GB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ВИДИМОСТ НА ТЪРГОВСКИТЕ МАРКИ</a:t>
            </a:r>
            <a:endParaRPr lang="en-GB" sz="145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182563" algn="l"/>
              </a:tabLst>
            </a:pPr>
            <a:endParaRPr lang="en-GB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Всяка търговска марка следва да е еднакво видима 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182563" algn="l"/>
              </a:tabLst>
            </a:pP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Графичното представяне следва да бъде в по-малък формат от това на основното европейско послание на кампанията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182563" algn="l"/>
              </a:tabLst>
            </a:pP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Като цяло представяне на няколко търговски марки 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tabLst>
                <a:tab pos="182563" algn="l"/>
              </a:tabLst>
            </a:pP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Търговските марки в делегирания акт </a:t>
            </a:r>
            <a:endParaRPr lang="en-GB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7848872" cy="3600400"/>
          </a:xfrm>
        </p:spPr>
        <p:txBody>
          <a:bodyPr/>
          <a:lstStyle/>
          <a:p>
            <a:pPr marL="171450" indent="-171450" eaLnBrk="1" hangingPunct="1">
              <a:buFont typeface="Arial" pitchFamily="34" charset="0"/>
              <a:buChar char="•"/>
            </a:pPr>
            <a:endParaRPr lang="en-GB" sz="1000" dirty="0" smtClean="0">
              <a:solidFill>
                <a:srgbClr val="467A39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GB" dirty="0" smtClean="0">
              <a:solidFill>
                <a:srgbClr val="467A39"/>
              </a:solidFill>
            </a:endParaRPr>
          </a:p>
          <a:p>
            <a:pPr marL="171450" indent="-171450" eaLnBrk="1" hangingPunct="1">
              <a:buFont typeface="Arial" pitchFamily="34" charset="0"/>
              <a:buChar char="•"/>
            </a:pPr>
            <a:endParaRPr lang="en-GB" sz="1000" dirty="0" smtClean="0">
              <a:solidFill>
                <a:srgbClr val="467A39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D8B93E32-23F2-435C-86AA-E1B21C7C9865}" type="slidenum">
              <a:rPr lang="en-GB" sz="1000" smtClean="0">
                <a:solidFill>
                  <a:srgbClr val="FFFFFF"/>
                </a:solidFill>
              </a:rPr>
              <a:pPr eaLnBrk="1" hangingPunct="1"/>
              <a:t>13</a:t>
            </a:fld>
            <a:endParaRPr lang="en-GB" sz="1000" dirty="0" smtClean="0">
              <a:solidFill>
                <a:srgbClr val="FFFFFF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9816" y="1844824"/>
            <a:ext cx="8207399" cy="558614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Търговските марки могат да бъдат споменати само за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определени видове дейности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</a:t>
            </a: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дейности по продажбите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демонстрации, 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bg-BG" sz="1450" b="0" dirty="0" err="1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вкл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.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изложения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събития за бизнеса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) </a:t>
            </a:r>
            <a:r>
              <a:rPr lang="en-US" sz="1450" b="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&amp;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дегустации </a:t>
            </a: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Интернет сайтове </a:t>
            </a: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Аргументи защо споменаването на търговските марки е необходимо, за да се постигнат целите на кампанията, които да са изложени при кандидатстването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Еднаква видимост и на отделена площ в сравнение с основното европейско послание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Минимум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5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търговски марки</a:t>
            </a:r>
            <a:endParaRPr lang="en-US" sz="145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Максимум </a:t>
            </a:r>
            <a:r>
              <a:rPr lang="en-US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5%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от общата площ </a:t>
            </a:r>
            <a:endParaRPr lang="en-US" sz="145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Изключение за схемите за качество съгласно </a:t>
            </a:r>
            <a:r>
              <a:rPr lang="bg-BG" sz="1450" b="0" dirty="0" err="1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чл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.5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от основния акт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някои от тях са регистрирани като търговски марки 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en-US" sz="1450" b="0" dirty="0" err="1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Parmiggiano</a:t>
            </a:r>
            <a:r>
              <a:rPr lang="en-US" sz="1450" b="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450" b="0" dirty="0" err="1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Regiano</a:t>
            </a:r>
            <a:r>
              <a:rPr lang="en-US" sz="1450" b="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en-US" sz="1450" b="0" dirty="0" err="1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Flandria</a:t>
            </a:r>
            <a:r>
              <a:rPr lang="en-US" sz="1450" b="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, Label Rouge)</a:t>
            </a: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Условия за изключение от правилото за минимум 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5:</a:t>
            </a: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По-малко търговски марки в държавата-членка;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и</a:t>
            </a:r>
            <a:r>
              <a:rPr lang="en-US" sz="1450" b="0" u="sng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Невъзможност за се разработи многопродуктова или многонационална програма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lvl="1" indent="0" eaLnBrk="1" hangingPunct="1">
              <a:spcAft>
                <a:spcPts val="600"/>
              </a:spcAft>
              <a:tabLst>
                <a:tab pos="182563" algn="l"/>
              </a:tabLst>
            </a:pP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Търговски марки</a:t>
            </a:r>
            <a:r>
              <a:rPr lang="en-GB" dirty="0" smtClean="0"/>
              <a:t>: </a:t>
            </a:r>
            <a:r>
              <a:rPr lang="bg-BG" dirty="0" smtClean="0"/>
              <a:t>пример за плакат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7848872" cy="396044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ClrTx/>
            </a:pPr>
            <a:r>
              <a:rPr lang="bg-BG" dirty="0" smtClean="0"/>
              <a:t>Банер с пет търговски марки под логото на организацията, емблемата на ЕС и </a:t>
            </a:r>
            <a:r>
              <a:rPr lang="en-GB" dirty="0" smtClean="0"/>
              <a:t>'Enjoy, it's from Europe'</a:t>
            </a:r>
            <a:endParaRPr lang="en-GB" sz="1000" dirty="0" smtClean="0">
              <a:solidFill>
                <a:srgbClr val="467A39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GB" dirty="0" smtClean="0">
              <a:solidFill>
                <a:srgbClr val="467A39"/>
              </a:solidFill>
            </a:endParaRPr>
          </a:p>
          <a:p>
            <a:pPr marL="171450" indent="-171450" eaLnBrk="1" hangingPunct="1">
              <a:buFont typeface="Arial" pitchFamily="34" charset="0"/>
              <a:buChar char="•"/>
            </a:pPr>
            <a:endParaRPr lang="en-GB" sz="1000" dirty="0" smtClean="0">
              <a:solidFill>
                <a:srgbClr val="467A39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B93E32-23F2-435C-86AA-E1B21C7C9865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6310" y="5987811"/>
            <a:ext cx="5749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Only for illustration purpose regarding how brand names can appear.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Any EU co-financed programme shall respect all eligibility conditions of the promotion policy regulation.</a:t>
            </a:r>
            <a:endParaRPr kumimoji="0" lang="en-GB" sz="1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39" y="5935771"/>
            <a:ext cx="754782" cy="5660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296938" y="5987810"/>
            <a:ext cx="6630463" cy="5550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2032441" y="5576166"/>
            <a:ext cx="978408" cy="484632"/>
          </a:xfrm>
          <a:prstGeom prst="rightArrow">
            <a:avLst/>
          </a:prstGeom>
          <a:solidFill>
            <a:srgbClr val="008000"/>
          </a:solidFill>
          <a:ln w="25400">
            <a:solidFill>
              <a:srgbClr val="006666"/>
            </a:solidFill>
            <a:miter lim="800000"/>
            <a:headEnd/>
            <a:tailEnd/>
          </a:ln>
          <a:effectLst/>
          <a:extLst/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26" name="Picture 2" descr="C:\Users\liagoce\Desktop\campaign_preview_15180956713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49" y="2183588"/>
            <a:ext cx="2653617" cy="375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4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/>
              <a:t>Търговски </a:t>
            </a:r>
            <a:r>
              <a:rPr lang="bg-BG" dirty="0" smtClean="0"/>
              <a:t>марки</a:t>
            </a:r>
            <a:r>
              <a:rPr lang="en-GB" dirty="0" smtClean="0"/>
              <a:t>: </a:t>
            </a:r>
            <a:r>
              <a:rPr lang="bg-BG" dirty="0"/>
              <a:t>пример за </a:t>
            </a:r>
            <a:r>
              <a:rPr lang="bg-BG" dirty="0" smtClean="0"/>
              <a:t>щанд</a:t>
            </a:r>
            <a:endParaRPr lang="en-GB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62125"/>
            <a:ext cx="7848872" cy="36004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ClrTx/>
            </a:pPr>
            <a:r>
              <a:rPr lang="bg-BG" sz="1400" dirty="0" smtClean="0"/>
              <a:t>Индивидуален но идентичен ъгъл за всеки представител на търговска марка</a:t>
            </a:r>
            <a:endParaRPr lang="en-GB" sz="1400" dirty="0" smtClean="0"/>
          </a:p>
          <a:p>
            <a:pPr marL="0" indent="0" eaLnBrk="1" hangingPunct="1">
              <a:spcAft>
                <a:spcPts val="600"/>
              </a:spcAft>
              <a:buClrTx/>
            </a:pPr>
            <a:r>
              <a:rPr lang="bg-BG" sz="1400" dirty="0" smtClean="0"/>
              <a:t>Еднаква големина на търговските марки – под основното европейско послание</a:t>
            </a:r>
            <a:endParaRPr lang="en-GB" dirty="0" smtClean="0"/>
          </a:p>
          <a:p>
            <a:pPr marL="171450" indent="-171450" eaLnBrk="1" hangingPunct="1">
              <a:buFont typeface="Arial" pitchFamily="34" charset="0"/>
              <a:buChar char="•"/>
            </a:pPr>
            <a:endParaRPr lang="en-GB" sz="1000" dirty="0" smtClean="0">
              <a:solidFill>
                <a:srgbClr val="467A39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GB" dirty="0" smtClean="0">
              <a:solidFill>
                <a:srgbClr val="467A39"/>
              </a:solidFill>
            </a:endParaRPr>
          </a:p>
          <a:p>
            <a:pPr marL="171450" indent="-171450" eaLnBrk="1" hangingPunct="1">
              <a:buFont typeface="Arial" pitchFamily="34" charset="0"/>
              <a:buChar char="•"/>
            </a:pPr>
            <a:endParaRPr lang="en-GB" sz="1000" dirty="0" smtClean="0">
              <a:solidFill>
                <a:srgbClr val="467A39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D8B93E32-23F2-435C-86AA-E1B21C7C9865}" type="slidenum">
              <a:rPr lang="en-GB" sz="1000" smtClean="0">
                <a:solidFill>
                  <a:schemeClr val="bg1"/>
                </a:solidFill>
              </a:rPr>
              <a:pPr eaLnBrk="1" hangingPunct="1"/>
              <a:t>15</a:t>
            </a:fld>
            <a:endParaRPr lang="en-GB" sz="10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4842982" cy="353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39752" y="6018759"/>
            <a:ext cx="5749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i="1" dirty="0">
                <a:solidFill>
                  <a:schemeClr val="tx1"/>
                </a:solidFill>
              </a:rPr>
              <a:t>Only for illustration purpose regarding how </a:t>
            </a:r>
            <a:r>
              <a:rPr lang="en-GB" sz="1000" i="1" dirty="0" smtClean="0">
                <a:solidFill>
                  <a:schemeClr val="tx1"/>
                </a:solidFill>
              </a:rPr>
              <a:t>brands can be showcased. </a:t>
            </a:r>
            <a:endParaRPr lang="en-GB" sz="1000" i="1" dirty="0">
              <a:solidFill>
                <a:schemeClr val="tx1"/>
              </a:solidFill>
            </a:endParaRPr>
          </a:p>
          <a:p>
            <a:pPr algn="just"/>
            <a:r>
              <a:rPr lang="en-GB" sz="1000" i="1" dirty="0">
                <a:solidFill>
                  <a:schemeClr val="tx1"/>
                </a:solidFill>
              </a:rPr>
              <a:t>Any EU co-financed programme shall respect all eligibility conditions of the promotion policy regulation.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296939" y="5935771"/>
            <a:ext cx="6768752" cy="648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900" b="0" i="1" kern="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08" y="5976763"/>
            <a:ext cx="754782" cy="5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1196751"/>
            <a:ext cx="8512605" cy="598613"/>
          </a:xfrm>
        </p:spPr>
        <p:txBody>
          <a:bodyPr/>
          <a:lstStyle/>
          <a:p>
            <a:pPr eaLnBrk="1" hangingPunct="1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Насърчаване </a:t>
            </a:r>
            <a:r>
              <a:rPr lang="bg-BG" dirty="0"/>
              <a:t>с признаване на стратегическото значение на търговските марки и </a:t>
            </a:r>
            <a:r>
              <a:rPr lang="bg-BG" dirty="0" smtClean="0"/>
              <a:t>произхода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0DE4E6F8-EC65-4C31-A8E7-337AFD60028F}" type="slidenum">
              <a:rPr lang="en-GB" sz="1000" smtClean="0">
                <a:solidFill>
                  <a:schemeClr val="bg1"/>
                </a:solidFill>
              </a:rPr>
              <a:pPr eaLnBrk="1" hangingPunct="1"/>
              <a:t>16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3852863" y="4872038"/>
            <a:ext cx="46799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endParaRPr lang="en-US" sz="1800" b="0">
              <a:solidFill>
                <a:srgbClr val="0F5494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852863" y="1801813"/>
            <a:ext cx="4391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FFFF"/>
              </a:buClr>
              <a:defRPr/>
            </a:pPr>
            <a:endParaRPr lang="en-GB" sz="1800" b="0" kern="0" dirty="0">
              <a:solidFill>
                <a:srgbClr val="0F5494"/>
              </a:solidFill>
              <a:latin typeface="Verdana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defRPr/>
            </a:pPr>
            <a:endParaRPr lang="en-GB" sz="1800" b="0" kern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399" name="Text Box 4"/>
          <p:cNvSpPr txBox="1">
            <a:spLocks noChangeArrowheads="1"/>
          </p:cNvSpPr>
          <p:nvPr/>
        </p:nvSpPr>
        <p:spPr bwMode="auto">
          <a:xfrm>
            <a:off x="467545" y="2780928"/>
            <a:ext cx="8280920" cy="3216265"/>
          </a:xfrm>
          <a:prstGeom prst="rect">
            <a:avLst/>
          </a:prstGeom>
          <a:noFill/>
          <a:ln w="9525" algn="ctr">
            <a:solidFill>
              <a:srgbClr val="42A62A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tabLst>
                <a:tab pos="182563" algn="l"/>
              </a:tabLst>
            </a:pPr>
            <a:r>
              <a:rPr lang="en-GB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СПОМЕНАВАНЕ НА ПРОИЗХОДА</a:t>
            </a:r>
            <a:endParaRPr lang="en-GB" sz="145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182563" algn="l"/>
              </a:tabLst>
            </a:pPr>
            <a:endParaRPr lang="en-GB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bg-BG" sz="1450" b="0" u="sng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Вътрешен пазар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винаги второстепенно спрямо основното европейско послание на кампанията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182563" algn="l"/>
              </a:tabLst>
            </a:pP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182563" algn="l"/>
              </a:tabLst>
            </a:pP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bg-BG" sz="1450" b="0" u="sng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Пазар в трета страна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може да бъде на същото ниво </a:t>
            </a:r>
            <a:r>
              <a:rPr lang="bg-BG" sz="1450" b="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като  основното европейско послание на кампанията</a:t>
            </a: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182563" algn="l"/>
              </a:tabLst>
            </a:pP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tabLst>
                <a:tab pos="182563" algn="l"/>
              </a:tabLst>
            </a:pP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tabLst>
                <a:tab pos="182563" algn="l"/>
              </a:tabLst>
            </a:pPr>
            <a:r>
              <a:rPr lang="bg-BG" sz="1450" b="0" u="sng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Продукти, признати съгласно схемите на ЕС за качество 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произходът като регистриран в наименованието може да се споменава без ограничения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tabLst>
                <a:tab pos="182563" algn="l"/>
              </a:tabLst>
            </a:pP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182563" algn="l"/>
              </a:tabLst>
            </a:pP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Произходът в делегирания акт </a:t>
            </a:r>
            <a:endParaRPr lang="en-GB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7848872" cy="3600400"/>
          </a:xfrm>
        </p:spPr>
        <p:txBody>
          <a:bodyPr/>
          <a:lstStyle/>
          <a:p>
            <a:pPr marL="171450" indent="-171450" eaLnBrk="1" hangingPunct="1">
              <a:buFont typeface="Arial" pitchFamily="34" charset="0"/>
              <a:buChar char="•"/>
            </a:pPr>
            <a:endParaRPr lang="en-GB" sz="1000" dirty="0" smtClean="0">
              <a:solidFill>
                <a:srgbClr val="467A39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GB" dirty="0" smtClean="0">
              <a:solidFill>
                <a:srgbClr val="467A39"/>
              </a:solidFill>
            </a:endParaRPr>
          </a:p>
          <a:p>
            <a:pPr marL="171450" indent="-171450" eaLnBrk="1" hangingPunct="1">
              <a:buFont typeface="Arial" pitchFamily="34" charset="0"/>
              <a:buChar char="•"/>
            </a:pPr>
            <a:endParaRPr lang="en-GB" sz="1000" dirty="0" smtClean="0">
              <a:solidFill>
                <a:srgbClr val="467A39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D8B93E32-23F2-435C-86AA-E1B21C7C9865}" type="slidenum">
              <a:rPr lang="en-GB" sz="1000" smtClean="0">
                <a:solidFill>
                  <a:schemeClr val="bg1"/>
                </a:solidFill>
              </a:rPr>
              <a:pPr eaLnBrk="1" hangingPunct="1"/>
              <a:t>17</a:t>
            </a:fld>
            <a:endParaRPr lang="en-GB" sz="1000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9816" y="1844824"/>
            <a:ext cx="8207399" cy="532453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Споменаването на произхода следва да бъде ограничено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до визуални материали</a:t>
            </a:r>
            <a:endParaRPr lang="en-US" sz="145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Косвени или преки препратки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Не може да се отклони или да подвежда спрямо посланието на Съюза</a:t>
            </a:r>
          </a:p>
          <a:p>
            <a:pPr eaLnBrk="1" hangingPunct="1">
              <a:spcAft>
                <a:spcPts val="600"/>
              </a:spcAft>
              <a:tabLst>
                <a:tab pos="182563" algn="l"/>
              </a:tabLst>
            </a:pPr>
            <a:endParaRPr lang="bg-BG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Следва да се споменава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националният произход </a:t>
            </a:r>
            <a:r>
              <a:rPr lang="bg-BG" sz="1450" u="sng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или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общ наднационален произход </a:t>
            </a:r>
          </a:p>
          <a:p>
            <a:pPr eaLnBrk="1" hangingPunct="1">
              <a:spcAft>
                <a:spcPts val="600"/>
              </a:spcAft>
              <a:tabLst>
                <a:tab pos="182563" algn="l"/>
              </a:tabLst>
            </a:pPr>
            <a:endParaRPr lang="bg-BG" sz="145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6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Схемите за качество на ЕС,</a:t>
            </a:r>
            <a:r>
              <a:rPr lang="en-US" sz="16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които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се отнасят до произхода, могат да споменават специфичния произход без ограничения</a:t>
            </a: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endParaRPr lang="bg-BG" sz="160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6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Националните схеми за качество, </a:t>
            </a:r>
            <a:r>
              <a:rPr lang="bg-BG" sz="14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които се </a:t>
            </a:r>
            <a:r>
              <a:rPr lang="bg-BG" sz="1450" b="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отнасят до произхода, могат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да споменават произхода, при условие, че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</a:t>
            </a: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То е второстепенен спрямо основното послание на Съюза в кампания на вътрешния пазар,</a:t>
            </a: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Може да бъде на същото ниво като посланието на Съюза при кампания в трети страни</a:t>
            </a: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lvl="1" indent="0" eaLnBrk="1" hangingPunct="1">
              <a:spcAft>
                <a:spcPts val="600"/>
              </a:spcAft>
              <a:tabLst>
                <a:tab pos="182563" algn="l"/>
              </a:tabLst>
            </a:pP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Пример: Вътрешен пазар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37BB2E-9F9E-4BAA-AE43-CD66653A998B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10192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A62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Национален</a:t>
            </a:r>
            <a:r>
              <a:rPr kumimoji="0" lang="bg-BG" sz="1200" b="1" i="0" u="none" strike="noStrike" kern="1200" cap="none" spc="0" normalizeH="0" noProof="0" dirty="0" smtClean="0">
                <a:ln>
                  <a:noFill/>
                </a:ln>
                <a:solidFill>
                  <a:srgbClr val="42A62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произход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2A62A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050" name="Picture 2" descr="C:\Users\liagoce\Desktop\campaign_preview_15180956713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56" y="1484784"/>
            <a:ext cx="3637323" cy="51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 bwMode="auto">
          <a:xfrm>
            <a:off x="2166032" y="3287037"/>
            <a:ext cx="1338448" cy="45719"/>
          </a:xfrm>
          <a:prstGeom prst="rightArrow">
            <a:avLst/>
          </a:prstGeom>
          <a:solidFill>
            <a:srgbClr val="008000"/>
          </a:solidFill>
          <a:ln w="25400">
            <a:solidFill>
              <a:srgbClr val="006666"/>
            </a:solidFill>
            <a:miter lim="800000"/>
            <a:headEnd/>
            <a:tailEnd/>
          </a:ln>
          <a:effectLst/>
          <a:extLst/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6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585200" cy="504825"/>
          </a:xfrm>
        </p:spPr>
        <p:txBody>
          <a:bodyPr/>
          <a:lstStyle/>
          <a:p>
            <a:r>
              <a:rPr lang="bg-BG" dirty="0" smtClean="0"/>
              <a:t>Пример</a:t>
            </a:r>
            <a:r>
              <a:rPr lang="en-GB" dirty="0" smtClean="0"/>
              <a:t>: </a:t>
            </a:r>
            <a:r>
              <a:rPr lang="bg-BG" dirty="0" smtClean="0"/>
              <a:t>трети страни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37BB2E-9F9E-4BAA-AE43-CD66653A998B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590" y="269918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A62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Споменаване на произхода на същото ниво като основно европейско</a:t>
            </a:r>
            <a:r>
              <a:rPr kumimoji="0" lang="bg-BG" sz="1200" b="1" i="0" u="none" strike="noStrike" kern="1200" cap="none" spc="0" normalizeH="0" noProof="0" dirty="0" smtClean="0">
                <a:ln>
                  <a:noFill/>
                </a:ln>
                <a:solidFill>
                  <a:srgbClr val="42A62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послание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2A62A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027" name="Picture 3" descr="C:\Users\liagoce\Desktop\campaign_preview_15180955367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683273" cy="521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2382176" y="3068960"/>
            <a:ext cx="1067280" cy="45719"/>
          </a:xfrm>
          <a:prstGeom prst="rightArrow">
            <a:avLst/>
          </a:prstGeom>
          <a:solidFill>
            <a:srgbClr val="008000"/>
          </a:solidFill>
          <a:ln w="25400">
            <a:solidFill>
              <a:srgbClr val="006666"/>
            </a:solidFill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1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4608512" cy="72008"/>
          </a:xfrm>
        </p:spPr>
        <p:txBody>
          <a:bodyPr/>
          <a:lstStyle/>
          <a:p>
            <a:r>
              <a:rPr lang="bg-BG" dirty="0" smtClean="0"/>
              <a:t>Съдържание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7503" y="2492896"/>
            <a:ext cx="4705795" cy="3168749"/>
          </a:xfrm>
        </p:spPr>
        <p:txBody>
          <a:bodyPr/>
          <a:lstStyle/>
          <a:p>
            <a:pPr marL="0" indent="0">
              <a:buClr>
                <a:srgbClr val="42A62A"/>
              </a:buClr>
            </a:pPr>
            <a:endParaRPr lang="en-US" b="1" dirty="0" smtClean="0"/>
          </a:p>
          <a:p>
            <a:pPr marL="0" indent="0">
              <a:buClr>
                <a:srgbClr val="42A62A"/>
              </a:buClr>
            </a:pPr>
            <a:r>
              <a:rPr lang="bg-BG" b="1" dirty="0" smtClean="0"/>
              <a:t>Политиката за насърчаване </a:t>
            </a:r>
            <a:endParaRPr lang="en-US" b="1" dirty="0" smtClean="0"/>
          </a:p>
          <a:p>
            <a:pPr marL="0" indent="0">
              <a:buClr>
                <a:srgbClr val="42A62A"/>
              </a:buClr>
            </a:pPr>
            <a:endParaRPr lang="en-US" b="1" dirty="0"/>
          </a:p>
          <a:p>
            <a:pPr marL="0" indent="0">
              <a:buClr>
                <a:srgbClr val="42A62A"/>
              </a:buClr>
            </a:pPr>
            <a:r>
              <a:rPr lang="bg-BG" b="1" dirty="0" smtClean="0"/>
              <a:t>Годишната работна програма за 2019г.</a:t>
            </a:r>
            <a:endParaRPr lang="en-US" b="1" dirty="0" smtClean="0"/>
          </a:p>
          <a:p>
            <a:pPr marL="0" indent="0">
              <a:buClr>
                <a:srgbClr val="42A62A"/>
              </a:buClr>
            </a:pPr>
            <a:endParaRPr lang="en-US" b="1" dirty="0" smtClean="0"/>
          </a:p>
          <a:p>
            <a:pPr marL="0" indent="0">
              <a:buClr>
                <a:srgbClr val="42A62A"/>
              </a:buClr>
            </a:pPr>
            <a:r>
              <a:rPr lang="bg-BG" b="1" dirty="0" smtClean="0"/>
              <a:t>Покани за предложения 2</a:t>
            </a:r>
            <a:r>
              <a:rPr lang="en-US" b="1" dirty="0" smtClean="0"/>
              <a:t>01</a:t>
            </a:r>
            <a:r>
              <a:rPr lang="bg-BG" b="1" dirty="0" smtClean="0"/>
              <a:t>9г.</a:t>
            </a:r>
            <a:endParaRPr lang="en-US" b="1" dirty="0" smtClean="0"/>
          </a:p>
          <a:p>
            <a:pPr marL="0" indent="0">
              <a:buClr>
                <a:srgbClr val="42A62A"/>
              </a:buClr>
            </a:pPr>
            <a:endParaRPr lang="en-US" b="1" dirty="0" smtClean="0"/>
          </a:p>
          <a:p>
            <a:pPr marL="0" indent="0">
              <a:buClr>
                <a:srgbClr val="42A62A"/>
              </a:buClr>
            </a:pPr>
            <a:r>
              <a:rPr lang="bg-BG" b="1" dirty="0" smtClean="0"/>
              <a:t>Поуки</a:t>
            </a:r>
            <a:endParaRPr lang="en-US" b="1" dirty="0" smtClean="0"/>
          </a:p>
          <a:p>
            <a:pPr marL="0" indent="0">
              <a:buClr>
                <a:srgbClr val="42A62A"/>
              </a:buClr>
            </a:pPr>
            <a:endParaRPr lang="en-US" b="1" dirty="0" smtClean="0"/>
          </a:p>
          <a:p>
            <a:pPr marL="0" indent="0">
              <a:buClr>
                <a:srgbClr val="42A62A"/>
              </a:buClr>
            </a:pPr>
            <a:r>
              <a:rPr lang="bg-BG" b="1" dirty="0" smtClean="0"/>
              <a:t>Техническа подкрепа и помощни средства</a:t>
            </a:r>
            <a:endParaRPr lang="en-US" dirty="0" smtClean="0"/>
          </a:p>
          <a:p>
            <a:pPr>
              <a:buClr>
                <a:srgbClr val="42A62A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42A62A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42A62A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Обикновени програми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628775"/>
            <a:ext cx="8784976" cy="482441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BE" dirty="0" smtClean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8" y="1844824"/>
            <a:ext cx="8640960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Да бъдат от значителен мащаб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eaLnBrk="1" hangingPunct="1">
              <a:spcAft>
                <a:spcPts val="600"/>
              </a:spcAft>
              <a:tabLst>
                <a:tab pos="182563" algn="l"/>
              </a:tabLst>
            </a:pP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На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вътрешния пазар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следва да бъдат изпълнявани: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В поне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две държави – членки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bg-BG" sz="1450" b="0" u="sng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или</a:t>
            </a:r>
            <a:r>
              <a:rPr lang="en-US" sz="1450" b="0" u="sng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В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една държава – членка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, ако не е тази на произхода на предлагащата организация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lvl="1" indent="0" eaLnBrk="1" hangingPunct="1">
              <a:spcAft>
                <a:spcPts val="600"/>
              </a:spcAft>
              <a:tabLst>
                <a:tab pos="182563" algn="l"/>
              </a:tabLst>
            </a:pP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lvl="1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Това изискване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не се налага за програми</a:t>
            </a:r>
            <a:r>
              <a:rPr lang="en-US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</a:t>
            </a:r>
            <a:endParaRPr lang="en-US" sz="145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Относно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схемите за качество на ЕС</a:t>
            </a:r>
            <a:r>
              <a:rPr lang="en-US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2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bg-BG" sz="12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точки </a:t>
            </a:r>
            <a:r>
              <a:rPr lang="en-US" sz="12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a, b, c </a:t>
            </a:r>
            <a:r>
              <a:rPr lang="bg-BG" sz="12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от чл.</a:t>
            </a:r>
            <a:r>
              <a:rPr lang="en-US" sz="12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5,4)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Съдържат послание/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подходящи диетични практики </a:t>
            </a:r>
            <a:r>
              <a:rPr lang="en-US" sz="12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bg-BG" sz="12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Бялата книга на ЕС </a:t>
            </a:r>
            <a:r>
              <a:rPr lang="en-US" sz="12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COM(2007)279)</a:t>
            </a: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585200" cy="504825"/>
          </a:xfrm>
        </p:spPr>
        <p:txBody>
          <a:bodyPr/>
          <a:lstStyle/>
          <a:p>
            <a:r>
              <a:rPr lang="bg-BG" dirty="0" smtClean="0"/>
              <a:t>Прилагане на програмите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582025" cy="4824413"/>
          </a:xfrm>
        </p:spPr>
        <p:txBody>
          <a:bodyPr/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bg-BG" dirty="0" smtClean="0"/>
              <a:t>Прилагане посредством прилагаща организация</a:t>
            </a:r>
            <a:endParaRPr lang="en-GB" dirty="0" smtClean="0"/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ü"/>
            </a:pPr>
            <a:endParaRPr lang="en-GB" dirty="0" smtClean="0"/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bg-BG" dirty="0" smtClean="0"/>
              <a:t>Подбор на прилагаща организация чрез състезателна процедура</a:t>
            </a:r>
            <a:r>
              <a:rPr lang="en-GB" dirty="0" smtClean="0"/>
              <a:t>:</a:t>
            </a:r>
            <a:endParaRPr lang="en-GB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bg-BG" dirty="0" smtClean="0"/>
              <a:t>Осигуряване на най-добро използване на средствата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bg-BG" dirty="0" smtClean="0"/>
              <a:t>Организация, функционираща като публична</a:t>
            </a:r>
            <a:r>
              <a:rPr lang="en-GB" dirty="0" smtClean="0"/>
              <a:t>: </a:t>
            </a:r>
            <a:r>
              <a:rPr lang="bg-BG" dirty="0" smtClean="0"/>
              <a:t>Директива</a:t>
            </a:r>
            <a:r>
              <a:rPr lang="en-GB" dirty="0" smtClean="0"/>
              <a:t> 2014/24/EU</a:t>
            </a:r>
            <a:r>
              <a:rPr lang="bg-BG" dirty="0" smtClean="0"/>
              <a:t> относно обществените поръчки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bg-BG" dirty="0" smtClean="0"/>
              <a:t>Подбор преди подписването на договора</a:t>
            </a:r>
            <a:endParaRPr lang="en-GB" dirty="0" smtClean="0"/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ü"/>
            </a:pPr>
            <a:endParaRPr lang="en-GB" dirty="0" smtClean="0"/>
          </a:p>
          <a:p>
            <a:pPr lvl="0"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bg-BG" dirty="0" smtClean="0"/>
              <a:t>Предлагаща организация може да приложи определени части от програмата при следните условия</a:t>
            </a:r>
            <a:r>
              <a:rPr lang="fr-BE" dirty="0" smtClean="0"/>
              <a:t>:</a:t>
            </a:r>
            <a:endParaRPr lang="fr-BE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 </a:t>
            </a:r>
            <a:r>
              <a:rPr lang="bg-BG" dirty="0" smtClean="0"/>
              <a:t>Предлагащата организация има поне три години опит в прилагането на мерки за насърчаване;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g-BG" dirty="0" smtClean="0"/>
              <a:t>Предлагащата организация гарантира, че разходите за измерването на резултатите, които планира да извърши сама, не надвишават нормалните пазарни цени</a:t>
            </a:r>
            <a:r>
              <a:rPr lang="en-GB" dirty="0" smtClean="0"/>
              <a:t>.</a:t>
            </a:r>
            <a:endParaRPr lang="en-GB" dirty="0"/>
          </a:p>
          <a:p>
            <a:pPr lvl="0">
              <a:buClr>
                <a:srgbClr val="FFFFFF"/>
              </a:buClr>
            </a:pPr>
            <a:endParaRPr lang="en-GB" dirty="0"/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9552" y="234888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4800" dirty="0">
                <a:solidFill>
                  <a:schemeClr val="accent2"/>
                </a:solidFill>
              </a:rPr>
              <a:t>Годишната работна програма за </a:t>
            </a:r>
            <a:r>
              <a:rPr lang="bg-BG" sz="4800" dirty="0" smtClean="0">
                <a:solidFill>
                  <a:schemeClr val="accent2"/>
                </a:solidFill>
              </a:rPr>
              <a:t>2019г.</a:t>
            </a:r>
            <a:endParaRPr lang="en-GB" sz="4800" dirty="0">
              <a:solidFill>
                <a:schemeClr val="accent2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12" y="1124744"/>
            <a:ext cx="8585200" cy="504825"/>
          </a:xfrm>
        </p:spPr>
        <p:txBody>
          <a:bodyPr/>
          <a:lstStyle/>
          <a:p>
            <a:r>
              <a:rPr lang="bg-BG" dirty="0" smtClean="0"/>
              <a:t>Определяне на приоритетите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bg-BG" dirty="0" smtClean="0"/>
              <a:t>Какво представлява Работната програма</a:t>
            </a:r>
            <a:r>
              <a:rPr lang="en-GB" dirty="0" smtClean="0"/>
              <a:t>? </a:t>
            </a:r>
            <a:endParaRPr lang="fr-F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347730"/>
              </p:ext>
            </p:extLst>
          </p:nvPr>
        </p:nvGraphicFramePr>
        <p:xfrm>
          <a:off x="395536" y="1628800"/>
          <a:ext cx="8582025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5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6713"/>
            <a:ext cx="8729216" cy="576064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bg-BG" dirty="0" smtClean="0"/>
              <a:t>Как определихме приоритетите за 2019г.?</a:t>
            </a:r>
            <a:r>
              <a:rPr lang="fr-BE" dirty="0"/>
              <a:t/>
            </a:r>
            <a:br>
              <a:rPr lang="fr-BE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472608"/>
          </a:xfrm>
        </p:spPr>
        <p:txBody>
          <a:bodyPr/>
          <a:lstStyle/>
          <a:p>
            <a:pPr algn="ctr"/>
            <a:endParaRPr lang="fr-BE" dirty="0" smtClean="0"/>
          </a:p>
          <a:p>
            <a:pPr lvl="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bg-BG" b="1" u="sng" dirty="0" smtClean="0"/>
              <a:t>Целите на Регламента</a:t>
            </a:r>
            <a:r>
              <a:rPr lang="en-GB" b="1" dirty="0" smtClean="0"/>
              <a:t>: </a:t>
            </a:r>
            <a:r>
              <a:rPr lang="bg-BG" dirty="0" smtClean="0"/>
              <a:t>повишаване на броя на дейности, насочени към трети страни, в които има най-висок потенциал за растеж и</a:t>
            </a:r>
            <a:r>
              <a:rPr lang="en-GB" dirty="0" smtClean="0"/>
              <a:t> </a:t>
            </a:r>
            <a:r>
              <a:rPr lang="bg-BG" dirty="0" smtClean="0"/>
              <a:t>на вътрешния пазар, с цел информиране на потребителите относно високите стандарти на европейските продукти, в частност схемите за качество и </a:t>
            </a:r>
            <a:r>
              <a:rPr lang="bg-BG" dirty="0" err="1" smtClean="0"/>
              <a:t>биоземеделие</a:t>
            </a:r>
            <a:r>
              <a:rPr lang="en-GB" dirty="0" smtClean="0"/>
              <a:t>;</a:t>
            </a:r>
            <a:endParaRPr lang="en-GB" dirty="0"/>
          </a:p>
          <a:p>
            <a:pPr lvl="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bg-BG" b="1" u="sng" dirty="0" smtClean="0"/>
              <a:t>Макроикономически анализ относно трети страни:</a:t>
            </a:r>
            <a:r>
              <a:rPr lang="bg-BG" dirty="0" smtClean="0"/>
              <a:t> очакваното увеличение във вноса в настоящи и развиващи се бързо пазари, сравнен с потенциала за растеж на вноса</a:t>
            </a:r>
            <a:r>
              <a:rPr lang="en-GB" dirty="0" smtClean="0"/>
              <a:t>, </a:t>
            </a:r>
            <a:r>
              <a:rPr lang="bg-BG" dirty="0" smtClean="0"/>
              <a:t>както и оценка на база развитие в преговорите за Споразумения за свободна търговия или очаквания от отпадане на фито-санитарни бариери</a:t>
            </a:r>
            <a:r>
              <a:rPr lang="en-GB" dirty="0" smtClean="0"/>
              <a:t>;</a:t>
            </a:r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bg-BG" b="1" u="sng" dirty="0" smtClean="0"/>
              <a:t>Принос от страна на участниците в сектора</a:t>
            </a:r>
            <a:r>
              <a:rPr lang="en-GB" dirty="0" smtClean="0"/>
              <a:t>, </a:t>
            </a:r>
            <a:r>
              <a:rPr lang="bg-BG" dirty="0" smtClean="0"/>
              <a:t>посредством консултация в рамките на Групата за граждански диалог </a:t>
            </a:r>
            <a:r>
              <a:rPr lang="en-GB" dirty="0" smtClean="0"/>
              <a:t> </a:t>
            </a:r>
            <a:r>
              <a:rPr lang="bg-BG" dirty="0" smtClean="0"/>
              <a:t>по качество и насърчаване </a:t>
            </a:r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bg-BG" b="1" u="sng" dirty="0" smtClean="0"/>
              <a:t>Коментари от държавите-членки: </a:t>
            </a:r>
            <a:r>
              <a:rPr lang="bg-BG" u="sng" dirty="0" smtClean="0"/>
              <a:t>получени от 14 държави</a:t>
            </a:r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bg-BG" b="1" u="sng" dirty="0" smtClean="0"/>
              <a:t>Резултати от поканите за предложения през 2018г</a:t>
            </a:r>
            <a:r>
              <a:rPr lang="bg-BG" dirty="0" smtClean="0"/>
              <a:t>. </a:t>
            </a: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6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3"/>
            <a:ext cx="8641655" cy="720626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bg-BG" dirty="0" smtClean="0"/>
              <a:t>Приоритети на Годишната работна програма за 201</a:t>
            </a:r>
            <a:r>
              <a:rPr lang="bg-BG" dirty="0"/>
              <a:t>9</a:t>
            </a:r>
            <a:r>
              <a:rPr lang="bg-BG" dirty="0" smtClean="0"/>
              <a:t>г.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84785"/>
            <a:ext cx="8640068" cy="4968404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bg-BG" b="1" dirty="0" smtClean="0"/>
              <a:t>Приемственост от годишната работна програма за </a:t>
            </a:r>
            <a:r>
              <a:rPr lang="fr-BE" b="1" dirty="0" smtClean="0"/>
              <a:t>201</a:t>
            </a:r>
            <a:r>
              <a:rPr lang="bg-BG" b="1" dirty="0" smtClean="0"/>
              <a:t>8г.</a:t>
            </a:r>
            <a:endParaRPr lang="fr-BE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fr-BE" b="1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bg-BG" b="1" dirty="0" smtClean="0"/>
              <a:t>Новости</a:t>
            </a:r>
            <a:r>
              <a:rPr lang="fr-BE" b="1" dirty="0" smtClean="0"/>
              <a:t>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fr-BE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bg-BG" dirty="0" smtClean="0"/>
              <a:t>Повишен бюджет: +12,5 мил. евро повече в сравнение с 2018г.</a:t>
            </a:r>
            <a:endParaRPr lang="fr-BE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fr-BE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bg-BG" dirty="0" smtClean="0"/>
              <a:t>На вътрешния пазар – фокус върху схемите за качество, био земеделие и методите за производство</a:t>
            </a:r>
            <a:endParaRPr lang="en-GB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bg-BG" dirty="0" smtClean="0"/>
              <a:t>Специфични сектори: за обикновените програми: трапезни маслини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bg-BG" dirty="0" smtClean="0"/>
              <a:t>За многонационалните програми: пресни плодове и зеленчуци; ориз, произведен по устойчив начин, говеждо месо</a:t>
            </a:r>
            <a:endParaRPr lang="en-GB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fr-BE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bg-BG" dirty="0" smtClean="0"/>
              <a:t>Обикновени и Многонационални програми</a:t>
            </a:r>
            <a:r>
              <a:rPr lang="fr-BE" dirty="0" smtClean="0"/>
              <a:t>: </a:t>
            </a:r>
            <a:r>
              <a:rPr lang="bg-BG" dirty="0" smtClean="0"/>
              <a:t>фокус върху трети страни</a:t>
            </a:r>
            <a:endParaRPr lang="fr-BE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fr-BE" dirty="0"/>
          </a:p>
          <a:p>
            <a:pPr marL="457200" lvl="1" indent="0">
              <a:buClrTx/>
              <a:buNone/>
            </a:pPr>
            <a:endParaRPr lang="en-GB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8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052513"/>
            <a:ext cx="8585200" cy="576262"/>
          </a:xfrm>
        </p:spPr>
        <p:txBody>
          <a:bodyPr/>
          <a:lstStyle/>
          <a:p>
            <a:r>
              <a:rPr lang="bg-BG" dirty="0" smtClean="0"/>
              <a:t>Работна програма 2019г.</a:t>
            </a:r>
            <a:br>
              <a:rPr lang="bg-BG" dirty="0" smtClean="0"/>
            </a:br>
            <a:r>
              <a:rPr lang="bg-BG" dirty="0" smtClean="0"/>
              <a:t>Бюджет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bg-BG" dirty="0" smtClean="0"/>
              <a:t>Увеличен бюджет за политиката за насърчаване (обикновени програми</a:t>
            </a:r>
            <a:r>
              <a:rPr lang="fr-BE" dirty="0" smtClean="0"/>
              <a:t> + </a:t>
            </a:r>
            <a:r>
              <a:rPr lang="bg-BG" dirty="0" smtClean="0"/>
              <a:t>многонационални програми </a:t>
            </a:r>
            <a:r>
              <a:rPr lang="fr-BE" dirty="0" smtClean="0"/>
              <a:t>+ </a:t>
            </a:r>
            <a:r>
              <a:rPr lang="bg-BG" dirty="0" smtClean="0"/>
              <a:t>инициативи на ЕК</a:t>
            </a:r>
            <a:r>
              <a:rPr lang="fr-BE" dirty="0" smtClean="0"/>
              <a:t>):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bg-BG" dirty="0" smtClean="0"/>
          </a:p>
          <a:p>
            <a:endParaRPr lang="fr-BE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bg-BG" dirty="0" smtClean="0"/>
              <a:t>Разпределение на бюджет 2019 от</a:t>
            </a:r>
            <a:r>
              <a:rPr lang="fr-BE" dirty="0" smtClean="0"/>
              <a:t> 201,1 </a:t>
            </a:r>
            <a:r>
              <a:rPr lang="bg-BG" dirty="0" smtClean="0"/>
              <a:t>мил евро</a:t>
            </a:r>
            <a:r>
              <a:rPr lang="fr-BE" dirty="0" smtClean="0"/>
              <a:t>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fr-BE" dirty="0" smtClean="0"/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fr-BE" dirty="0" smtClean="0"/>
              <a:t>100 </a:t>
            </a:r>
            <a:r>
              <a:rPr lang="bg-BG" dirty="0" smtClean="0"/>
              <a:t>мил. за обикновени програми</a:t>
            </a:r>
            <a:endParaRPr lang="fr-BE" dirty="0" smtClean="0"/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fr-BE" dirty="0" smtClean="0"/>
              <a:t>91,6 </a:t>
            </a:r>
            <a:r>
              <a:rPr lang="bg-BG" dirty="0" smtClean="0"/>
              <a:t>мил. за многонационални програми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fr-BE" dirty="0" smtClean="0"/>
              <a:t>9,5 </a:t>
            </a:r>
            <a:r>
              <a:rPr lang="bg-BG" dirty="0" smtClean="0"/>
              <a:t>мил. за инициативи на ЕК</a:t>
            </a:r>
            <a:endParaRPr lang="fr-B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13599"/>
              </p:ext>
            </p:extLst>
          </p:nvPr>
        </p:nvGraphicFramePr>
        <p:xfrm>
          <a:off x="1115617" y="3000437"/>
          <a:ext cx="4716015" cy="88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2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2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0134">
                <a:tc>
                  <a:txBody>
                    <a:bodyPr/>
                    <a:lstStyle/>
                    <a:p>
                      <a:r>
                        <a:rPr lang="fr-BE" dirty="0" smtClean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2019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134">
                <a:tc>
                  <a:txBody>
                    <a:bodyPr/>
                    <a:lstStyle/>
                    <a:p>
                      <a:r>
                        <a:rPr lang="fr-BE" dirty="0" smtClean="0"/>
                        <a:t>142,5 </a:t>
                      </a:r>
                      <a:r>
                        <a:rPr lang="bg-BG" dirty="0" smtClean="0"/>
                        <a:t>мил.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188,6 </a:t>
                      </a:r>
                      <a:r>
                        <a:rPr lang="bg-BG" dirty="0" smtClean="0"/>
                        <a:t>мил.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201,1 </a:t>
                      </a:r>
                      <a:r>
                        <a:rPr lang="bg-BG" dirty="0" smtClean="0"/>
                        <a:t>мил.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0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0527"/>
            <a:ext cx="8585200" cy="622249"/>
          </a:xfrm>
        </p:spPr>
        <p:txBody>
          <a:bodyPr/>
          <a:lstStyle/>
          <a:p>
            <a:r>
              <a:rPr lang="bg-BG" dirty="0" smtClean="0"/>
              <a:t>Обикновени програми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142372"/>
              </p:ext>
            </p:extLst>
          </p:nvPr>
        </p:nvGraphicFramePr>
        <p:xfrm>
          <a:off x="309563" y="1340767"/>
          <a:ext cx="8581055" cy="5040560"/>
        </p:xfrm>
        <a:graphic>
          <a:graphicData uri="http://schemas.openxmlformats.org/drawingml/2006/table">
            <a:tbl>
              <a:tblPr firstRow="1" firstCol="1" bandRow="1"/>
              <a:tblGrid>
                <a:gridCol w="5757528">
                  <a:extLst>
                    <a:ext uri="{9D8B030D-6E8A-4147-A177-3AD203B41FA5}">
                      <a16:colId xmlns:a16="http://schemas.microsoft.com/office/drawing/2014/main" xmlns="" val="1417283242"/>
                    </a:ext>
                  </a:extLst>
                </a:gridCol>
                <a:gridCol w="147296">
                  <a:extLst>
                    <a:ext uri="{9D8B030D-6E8A-4147-A177-3AD203B41FA5}">
                      <a16:colId xmlns:a16="http://schemas.microsoft.com/office/drawing/2014/main" xmlns="" val="4111927251"/>
                    </a:ext>
                  </a:extLst>
                </a:gridCol>
                <a:gridCol w="2676231">
                  <a:extLst>
                    <a:ext uri="{9D8B030D-6E8A-4147-A177-3AD203B41FA5}">
                      <a16:colId xmlns:a16="http://schemas.microsoft.com/office/drawing/2014/main" xmlns="" val="3054529464"/>
                    </a:ext>
                  </a:extLst>
                </a:gridCol>
              </a:tblGrid>
              <a:tr h="35377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Обикновени</a:t>
                      </a:r>
                      <a:r>
                        <a:rPr lang="bg-BG" sz="11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програми</a:t>
                      </a: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7F7F7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GB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</a:t>
                      </a: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 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7F7F7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139972555"/>
                  </a:ext>
                </a:extLst>
              </a:tr>
              <a:tr h="42204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Обикновени</a:t>
                      </a:r>
                      <a:r>
                        <a:rPr lang="bg-BG" sz="1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програми на вътрешния пазар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</a:t>
                      </a:r>
                      <a:r>
                        <a:rPr lang="en-GB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</a:t>
                      </a:r>
                      <a:r>
                        <a:rPr lang="en-GB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20M]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346607336"/>
                  </a:ext>
                </a:extLst>
              </a:tr>
              <a:tr h="31587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Тема</a:t>
                      </a:r>
                      <a:r>
                        <a:rPr lang="en-GB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Схеми на ЕС за качество 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PDO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PGI, TSG, OQT), organic, RUP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[12 M]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687957"/>
                  </a:ext>
                </a:extLst>
              </a:tr>
              <a:tr h="118991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Тема</a:t>
                      </a:r>
                      <a:r>
                        <a:rPr lang="en-GB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bg-BG" sz="1000" dirty="0" smtClean="0">
                          <a:effectLst/>
                        </a:rPr>
                        <a:t>Програми, представящи специфични особености</a:t>
                      </a:r>
                      <a:r>
                        <a:rPr lang="bg-BG" sz="1000" baseline="0" dirty="0" smtClean="0">
                          <a:effectLst/>
                        </a:rPr>
                        <a:t> на селскостопанските методи за производство в ЕС и характеристики на селскостопанските продукти от ЕС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bg-BG" sz="1000" dirty="0" smtClean="0">
                          <a:effectLst/>
                        </a:rPr>
                        <a:t>(безопасност</a:t>
                      </a:r>
                      <a:r>
                        <a:rPr lang="bg-BG" sz="1000" baseline="0" dirty="0" smtClean="0">
                          <a:effectLst/>
                        </a:rPr>
                        <a:t> на храните, проследимост, автентичност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етикетиране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хранителна стойност и опазване на здравето, хуманно отношение към</a:t>
                      </a:r>
                      <a:r>
                        <a:rPr lang="bg-BG" sz="1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животните, опазване на околната среда и устойчивост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характеристики на продуктите от ЕС,</a:t>
                      </a:r>
                      <a:r>
                        <a:rPr lang="bg-BG" sz="1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свързани с качество, вкус, разнообразие или традиции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(=</a:t>
                      </a:r>
                      <a:r>
                        <a:rPr lang="bg-BG" sz="10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извън схемите на ЕС за качество</a:t>
                      </a:r>
                      <a:r>
                        <a:rPr lang="en-GB" sz="10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0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[8 M]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7793640"/>
                  </a:ext>
                </a:extLst>
              </a:tr>
              <a:tr h="44425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Обикновени</a:t>
                      </a:r>
                      <a:r>
                        <a:rPr lang="bg-BG" sz="1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програми в трети страни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</a:t>
                      </a:r>
                      <a:r>
                        <a:rPr lang="en-GB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</a:t>
                      </a: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 M]</a:t>
                      </a:r>
                    </a:p>
                  </a:txBody>
                  <a:tcPr marL="76379" marR="763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028451569"/>
                  </a:ext>
                </a:extLst>
              </a:tr>
              <a:tr h="57867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Тема</a:t>
                      </a:r>
                      <a:r>
                        <a:rPr lang="en-GB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Китай, Япония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Ю. Корея, Югоизточна Азия, Южна Азия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[25.25M ]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2884192"/>
                  </a:ext>
                </a:extLst>
              </a:tr>
              <a:tr h="31587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Тема</a:t>
                      </a:r>
                      <a:r>
                        <a:rPr lang="es-ES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Канада, САЩ, Мексико, Колумбия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[22 M]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2423998"/>
                  </a:ext>
                </a:extLst>
              </a:tr>
              <a:tr h="53318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Тема</a:t>
                      </a:r>
                      <a:r>
                        <a:rPr lang="bg-BG" sz="1000" u="sng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Други географски райони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[25.25M]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8572891"/>
                  </a:ext>
                </a:extLst>
              </a:tr>
              <a:tr h="53318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Тема</a:t>
                      </a:r>
                      <a:r>
                        <a:rPr lang="bg-BG" sz="1000" u="sng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6</a:t>
                      </a:r>
                      <a:r>
                        <a:rPr lang="en-GB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Трапезни маслини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[2.5M]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721478"/>
                  </a:ext>
                </a:extLst>
              </a:tr>
              <a:tr h="353775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Смущение на пазар/допълнителна покана                                                                              </a:t>
                      </a:r>
                      <a:r>
                        <a:rPr lang="en-GB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</a:t>
                      </a:r>
                      <a:r>
                        <a:rPr lang="en-GB" sz="900" b="1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[5M] </a:t>
                      </a:r>
                      <a:endParaRPr lang="en-GB" sz="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379" marR="763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87445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-1252547" y="-102502"/>
            <a:ext cx="11430597" cy="70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-830192" y="-181662"/>
            <a:ext cx="10906314" cy="71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7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908720"/>
            <a:ext cx="8585200" cy="503165"/>
          </a:xfrm>
        </p:spPr>
        <p:txBody>
          <a:bodyPr/>
          <a:lstStyle/>
          <a:p>
            <a:r>
              <a:rPr lang="bg-BG" dirty="0" smtClean="0"/>
              <a:t>Многонационални програми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820469"/>
              </p:ext>
            </p:extLst>
          </p:nvPr>
        </p:nvGraphicFramePr>
        <p:xfrm>
          <a:off x="309563" y="1411885"/>
          <a:ext cx="8583411" cy="5223865"/>
        </p:xfrm>
        <a:graphic>
          <a:graphicData uri="http://schemas.openxmlformats.org/drawingml/2006/table">
            <a:tbl>
              <a:tblPr firstRow="1" firstCol="1" bandRow="1"/>
              <a:tblGrid>
                <a:gridCol w="4881061">
                  <a:extLst>
                    <a:ext uri="{9D8B030D-6E8A-4147-A177-3AD203B41FA5}">
                      <a16:colId xmlns:a16="http://schemas.microsoft.com/office/drawing/2014/main" xmlns="" val="3309236841"/>
                    </a:ext>
                  </a:extLst>
                </a:gridCol>
                <a:gridCol w="3702350">
                  <a:extLst>
                    <a:ext uri="{9D8B030D-6E8A-4147-A177-3AD203B41FA5}">
                      <a16:colId xmlns:a16="http://schemas.microsoft.com/office/drawing/2014/main" xmlns="" val="1417494155"/>
                    </a:ext>
                  </a:extLst>
                </a:gridCol>
              </a:tblGrid>
              <a:tr h="52270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Многонационални</a:t>
                      </a:r>
                      <a:r>
                        <a:rPr lang="bg-BG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програми</a:t>
                      </a:r>
                      <a:r>
                        <a:rPr lang="en-GB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en-GB" sz="1100" b="1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91.6 M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0996" marR="7099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FF"/>
                      </a:fgClr>
                      <a:bgClr>
                        <a:srgbClr val="7F7F7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4241379"/>
                  </a:ext>
                </a:extLst>
              </a:tr>
              <a:tr h="3052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bg-BG" sz="10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вътрешния пазар                                </a:t>
                      </a:r>
                      <a:r>
                        <a:rPr lang="en-GB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                      </a:t>
                      </a: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[43.3 M]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0996" marR="70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6680776"/>
                  </a:ext>
                </a:extLst>
              </a:tr>
              <a:tr h="1213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Тема</a:t>
                      </a:r>
                      <a:r>
                        <a:rPr lang="bg-BG" sz="1000" u="sng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A.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1000" dirty="0" smtClean="0">
                          <a:effectLst/>
                        </a:rPr>
                        <a:t>Програми</a:t>
                      </a:r>
                      <a:r>
                        <a:rPr lang="bg-BG" sz="1000" baseline="0" dirty="0" smtClean="0">
                          <a:effectLst/>
                        </a:rPr>
                        <a:t> за схемите на ЕС за качество или </a:t>
                      </a:r>
                      <a:r>
                        <a:rPr lang="bg-BG" sz="1000" dirty="0" smtClean="0">
                          <a:effectLst/>
                        </a:rPr>
                        <a:t>представящи специфични особености</a:t>
                      </a:r>
                      <a:r>
                        <a:rPr lang="bg-BG" sz="1000" baseline="0" dirty="0" smtClean="0">
                          <a:effectLst/>
                        </a:rPr>
                        <a:t> на селскостопанските методи за производство в ЕС и характеристики на селскостопанските продукти от ЕС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bg-BG" sz="1000" dirty="0" smtClean="0">
                          <a:effectLst/>
                        </a:rPr>
                        <a:t>(безопасност</a:t>
                      </a:r>
                      <a:r>
                        <a:rPr lang="bg-BG" sz="1000" baseline="0" dirty="0" smtClean="0">
                          <a:effectLst/>
                        </a:rPr>
                        <a:t> на храните, проследимост, автентичност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етикетиране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хранителна стойност и опазване на здравето, хуманно отношение към</a:t>
                      </a:r>
                      <a:r>
                        <a:rPr lang="bg-BG" sz="1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животните, опазване на околната среда и устойчивост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характеристики на продуктите от ЕС,</a:t>
                      </a:r>
                      <a:r>
                        <a:rPr lang="bg-BG" sz="1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свързани с качество, вкус, разнообразие или традиции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0996" marR="70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[32.8 M]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0996" marR="7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191797"/>
                  </a:ext>
                </a:extLst>
              </a:tr>
              <a:tr h="41047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Тема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Здравословно</a:t>
                      </a:r>
                      <a:r>
                        <a:rPr lang="bg-BG" sz="1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хранене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плодове и зеленчуци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0996" marR="70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[8M]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0996" marR="7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4405531"/>
                  </a:ext>
                </a:extLst>
              </a:tr>
              <a:tr h="4104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тема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bg-BG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Устойчиво</a:t>
                      </a:r>
                      <a:r>
                        <a:rPr lang="bg-BG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произведен ориз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996" marR="70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[2.5M]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0996" marR="7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8253148"/>
                  </a:ext>
                </a:extLst>
              </a:tr>
              <a:tr h="4653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Трети</a:t>
                      </a:r>
                      <a:r>
                        <a:rPr lang="bg-BG" sz="10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страни          </a:t>
                      </a:r>
                      <a:r>
                        <a:rPr lang="en-GB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                                                               </a:t>
                      </a: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[43.3M]</a:t>
                      </a: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0996" marR="70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8313739"/>
                  </a:ext>
                </a:extLst>
              </a:tr>
              <a:tr h="12266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Тема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bg-BG" sz="1000" dirty="0" smtClean="0">
                          <a:effectLst/>
                        </a:rPr>
                        <a:t> Програми</a:t>
                      </a:r>
                      <a:r>
                        <a:rPr lang="bg-BG" sz="1000" baseline="0" dirty="0" smtClean="0">
                          <a:effectLst/>
                        </a:rPr>
                        <a:t> за схемите на ЕС за качество или </a:t>
                      </a:r>
                      <a:r>
                        <a:rPr lang="bg-BG" sz="1000" dirty="0" smtClean="0">
                          <a:effectLst/>
                        </a:rPr>
                        <a:t>представящи специфични особености</a:t>
                      </a:r>
                      <a:r>
                        <a:rPr lang="bg-BG" sz="1000" baseline="0" dirty="0" smtClean="0">
                          <a:effectLst/>
                        </a:rPr>
                        <a:t> на селскостопанските методи за производство в ЕС и характеристики на селскостопанските продукти от ЕС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bg-BG" sz="1000" dirty="0" smtClean="0">
                          <a:effectLst/>
                        </a:rPr>
                        <a:t>(безопасност</a:t>
                      </a:r>
                      <a:r>
                        <a:rPr lang="bg-BG" sz="1000" baseline="0" dirty="0" smtClean="0">
                          <a:effectLst/>
                        </a:rPr>
                        <a:t> на храните, проследимост, автентичност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етикетиране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хранителна стойност и опазване на здравето, хуманно отношение към</a:t>
                      </a:r>
                      <a:r>
                        <a:rPr lang="bg-BG" sz="1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животните, опазване на околната среда и устойчивост</a:t>
                      </a:r>
                      <a:r>
                        <a:rPr lang="en-GB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bg-BG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характеристики на продуктите от ЕС,</a:t>
                      </a:r>
                      <a:r>
                        <a:rPr lang="bg-BG" sz="1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свързани с качество, вкус, разнообразие или традиции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996" marR="70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[38.3 M]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0996" marR="7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0989309"/>
                  </a:ext>
                </a:extLst>
              </a:tr>
              <a:tr h="18471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Тема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E. </a:t>
                      </a:r>
                      <a:r>
                        <a:rPr lang="bg-BG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Говеждо месо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996" marR="70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[5M]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0996" marR="70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2116343"/>
                  </a:ext>
                </a:extLst>
              </a:tr>
              <a:tr h="4844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9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Смущение на пазара/допълнителна покана за предложения</a:t>
                      </a:r>
                      <a:r>
                        <a:rPr lang="en-GB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en-GB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[5M]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0996" marR="70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510638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9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7372612"/>
              </p:ext>
            </p:extLst>
          </p:nvPr>
        </p:nvGraphicFramePr>
        <p:xfrm>
          <a:off x="-16590" y="157099"/>
          <a:ext cx="8936832" cy="658441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600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4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15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9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ОБИКНОВЕНИ ПРОГРАМИ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effectLst/>
                        </a:rPr>
                        <a:t>Мил. евро</a:t>
                      </a:r>
                      <a:endParaRPr lang="en-GB" sz="1100" b="1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Обикновени</a:t>
                      </a:r>
                      <a:r>
                        <a:rPr lang="bg-BG" sz="11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програми на вътрешния пазар</a:t>
                      </a:r>
                      <a:endParaRPr lang="en-GB" sz="1100" b="1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20 </a:t>
                      </a: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1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(20)</a:t>
                      </a:r>
                      <a:endParaRPr lang="en-GB" sz="1100" b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 smtClean="0">
                          <a:effectLst/>
                        </a:rPr>
                        <a:t>Тема </a:t>
                      </a:r>
                      <a:r>
                        <a:rPr lang="en-GB" sz="1100" baseline="0" dirty="0" smtClean="0">
                          <a:effectLst/>
                        </a:rPr>
                        <a:t>1. </a:t>
                      </a:r>
                      <a:r>
                        <a:rPr lang="bg-BG" sz="1100" baseline="0" dirty="0" smtClean="0">
                          <a:effectLst/>
                        </a:rPr>
                        <a:t>Схеми за качество</a:t>
                      </a:r>
                      <a:endParaRPr lang="en-GB" sz="11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12 </a:t>
                      </a:r>
                      <a:r>
                        <a:rPr lang="en-GB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(11)</a:t>
                      </a:r>
                      <a:endParaRPr lang="en-GB" sz="11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 smtClean="0">
                          <a:effectLst/>
                        </a:rPr>
                        <a:t>Тема</a:t>
                      </a:r>
                      <a:r>
                        <a:rPr lang="en-GB" sz="1100" baseline="0" dirty="0" smtClean="0">
                          <a:effectLst/>
                        </a:rPr>
                        <a:t> 2</a:t>
                      </a:r>
                      <a:r>
                        <a:rPr lang="en-GB" sz="1100" dirty="0" smtClean="0">
                          <a:effectLst/>
                        </a:rPr>
                        <a:t>. </a:t>
                      </a:r>
                      <a:r>
                        <a:rPr lang="bg-BG" sz="1100" dirty="0" smtClean="0">
                          <a:effectLst/>
                        </a:rPr>
                        <a:t>Програми, представящи специфични характеристики</a:t>
                      </a:r>
                      <a:r>
                        <a:rPr lang="bg-BG" sz="1100" baseline="0" dirty="0" smtClean="0">
                          <a:effectLst/>
                        </a:rPr>
                        <a:t> на селскостопанските методи за производство в ЕС и характеристики на селскостопанските продукти от ЕС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endParaRPr lang="en-GB" sz="11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fr-BE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(7)</a:t>
                      </a:r>
                      <a:endParaRPr lang="en-GB" sz="11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Обикновени</a:t>
                      </a:r>
                      <a:r>
                        <a:rPr lang="bg-BG" sz="11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програми в трети страни</a:t>
                      </a:r>
                      <a:endParaRPr lang="en-GB" sz="1100" b="1" dirty="0" smtClean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75 </a:t>
                      </a:r>
                      <a:r>
                        <a:rPr lang="fr-BE" sz="11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(75)</a:t>
                      </a:r>
                      <a:endParaRPr lang="en-GB" sz="1100" b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8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Тема</a:t>
                      </a:r>
                      <a:r>
                        <a:rPr lang="fr-BE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3.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r>
                        <a:rPr lang="bg-BG" sz="1100" dirty="0" smtClean="0">
                          <a:effectLst/>
                        </a:rPr>
                        <a:t>Китай, Япония</a:t>
                      </a:r>
                      <a:r>
                        <a:rPr lang="en-GB" sz="1100" dirty="0" smtClean="0">
                          <a:effectLst/>
                        </a:rPr>
                        <a:t>, </a:t>
                      </a:r>
                      <a:r>
                        <a:rPr lang="bg-BG" sz="1100" dirty="0" smtClean="0">
                          <a:effectLst/>
                        </a:rPr>
                        <a:t>Южна Корея</a:t>
                      </a:r>
                      <a:r>
                        <a:rPr lang="en-GB" sz="1100" dirty="0" smtClean="0">
                          <a:effectLst/>
                        </a:rPr>
                        <a:t>, </a:t>
                      </a:r>
                      <a:r>
                        <a:rPr lang="bg-BG" sz="1100" dirty="0" smtClean="0">
                          <a:effectLst/>
                        </a:rPr>
                        <a:t>Тайван</a:t>
                      </a:r>
                      <a:r>
                        <a:rPr lang="en-GB" sz="1100" dirty="0" smtClean="0">
                          <a:effectLst/>
                        </a:rPr>
                        <a:t>, </a:t>
                      </a:r>
                      <a:r>
                        <a:rPr lang="bg-BG" sz="1100" dirty="0" smtClean="0">
                          <a:effectLst/>
                        </a:rPr>
                        <a:t>Югоизточна Азия, Южна</a:t>
                      </a:r>
                      <a:r>
                        <a:rPr lang="bg-BG" sz="1100" baseline="0" dirty="0" smtClean="0">
                          <a:effectLst/>
                        </a:rPr>
                        <a:t> Азия</a:t>
                      </a:r>
                      <a:endParaRPr lang="en-GB" sz="11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25,25 </a:t>
                      </a:r>
                      <a:r>
                        <a:rPr lang="en-GB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(26,25)</a:t>
                      </a:r>
                      <a:endParaRPr lang="en-GB" sz="11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2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aseline="0" dirty="0" smtClean="0">
                          <a:effectLst/>
                        </a:rPr>
                        <a:t>Тема </a:t>
                      </a:r>
                      <a:r>
                        <a:rPr lang="en-GB" sz="1100" baseline="0" dirty="0" smtClean="0">
                          <a:effectLst/>
                        </a:rPr>
                        <a:t>4</a:t>
                      </a:r>
                      <a:r>
                        <a:rPr lang="en-GB" sz="1100" dirty="0" smtClean="0">
                          <a:effectLst/>
                        </a:rPr>
                        <a:t>. </a:t>
                      </a:r>
                      <a:r>
                        <a:rPr lang="bg-BG" sz="1100" dirty="0" smtClean="0">
                          <a:effectLst/>
                        </a:rPr>
                        <a:t>Канада, САЩ, Мексико, Колумбия</a:t>
                      </a:r>
                      <a:endParaRPr lang="en-GB" sz="11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22 </a:t>
                      </a:r>
                      <a:r>
                        <a:rPr lang="en-GB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(22,5)</a:t>
                      </a:r>
                      <a:endParaRPr lang="en-GB" sz="11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aseline="0" dirty="0" smtClean="0">
                          <a:effectLst/>
                        </a:rPr>
                        <a:t>Тема</a:t>
                      </a:r>
                      <a:r>
                        <a:rPr lang="en-GB" sz="1100" baseline="0" dirty="0" smtClean="0">
                          <a:effectLst/>
                        </a:rPr>
                        <a:t> 5.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r>
                        <a:rPr lang="bg-BG" sz="1100" dirty="0" smtClean="0">
                          <a:effectLst/>
                        </a:rPr>
                        <a:t>Други географски райони</a:t>
                      </a:r>
                      <a:endParaRPr lang="en-GB" sz="1100" dirty="0" smtClean="0">
                        <a:effectLst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25,25 </a:t>
                      </a:r>
                      <a:r>
                        <a:rPr lang="en-GB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(22,5)</a:t>
                      </a:r>
                      <a:endParaRPr lang="en-GB" sz="11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2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</a:rPr>
                        <a:t>Тема</a:t>
                      </a:r>
                      <a:r>
                        <a:rPr lang="en-GB" sz="1100" dirty="0" smtClean="0">
                          <a:effectLst/>
                        </a:rPr>
                        <a:t> 6. </a:t>
                      </a:r>
                      <a:r>
                        <a:rPr lang="bg-BG" sz="1100" dirty="0" smtClean="0">
                          <a:effectLst/>
                        </a:rPr>
                        <a:t>Трапезни маслини</a:t>
                      </a:r>
                      <a:endParaRPr lang="en-GB" sz="1100" dirty="0" smtClean="0">
                        <a:effectLst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B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2,5 </a:t>
                      </a:r>
                      <a:r>
                        <a:rPr lang="fr-BE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(/)</a:t>
                      </a:r>
                      <a:endParaRPr lang="en-GB" sz="11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8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Смущение</a:t>
                      </a:r>
                      <a:r>
                        <a:rPr lang="bg-BG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пазара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bg-BG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допълнителна</a:t>
                      </a:r>
                      <a:r>
                        <a:rPr lang="bg-BG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покана за предложения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fr-BE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(4,5)</a:t>
                      </a:r>
                      <a:endParaRPr lang="en-GB" sz="11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Общо</a:t>
                      </a:r>
                      <a:r>
                        <a:rPr lang="bg-BG" sz="11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ОБИКНОВЕНИ</a:t>
                      </a:r>
                      <a:endParaRPr lang="en-GB" sz="1100" b="1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BE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fr-BE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(90)</a:t>
                      </a:r>
                      <a:endParaRPr lang="en-GB" sz="11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МНОГОНАЦИОНАЛНИ</a:t>
                      </a:r>
                      <a:r>
                        <a:rPr lang="bg-BG" sz="11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ПРОГРАМИ</a:t>
                      </a:r>
                      <a:endParaRPr lang="en-GB" sz="1100" b="1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Mio EUR</a:t>
                      </a:r>
                      <a:endParaRPr lang="en-GB" sz="1100" b="1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Многонационални</a:t>
                      </a:r>
                      <a:r>
                        <a:rPr lang="bg-BG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програми на вътрешния пазар</a:t>
                      </a:r>
                      <a:endParaRPr lang="en-GB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b="1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43,3</a:t>
                      </a:r>
                      <a:endParaRPr lang="en-GB" sz="1200" b="1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4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</a:rPr>
                        <a:t>Тема</a:t>
                      </a:r>
                      <a:r>
                        <a:rPr lang="bg-BG" sz="1100" baseline="0" dirty="0" smtClean="0">
                          <a:effectLst/>
                        </a:rPr>
                        <a:t> </a:t>
                      </a:r>
                      <a:r>
                        <a:rPr lang="en-GB" sz="1100" dirty="0" smtClean="0">
                          <a:effectLst/>
                        </a:rPr>
                        <a:t>A.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bg-BG" sz="1100" baseline="0" dirty="0" smtClean="0">
                          <a:effectLst/>
                        </a:rPr>
                        <a:t>Програми, представящи специфични характеристики на селскостопанските методи за производство в ЕС и характеристики на селскостопанските продукти от ЕС или схеми за качество</a:t>
                      </a:r>
                      <a:endParaRPr lang="en-GB" sz="11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32,8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(30)</a:t>
                      </a:r>
                      <a:endParaRPr lang="en-GB" sz="110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3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dirty="0" smtClean="0">
                          <a:effectLst/>
                        </a:rPr>
                        <a:t>Тема</a:t>
                      </a:r>
                      <a:r>
                        <a:rPr lang="bg-BG" sz="1100" baseline="0" dirty="0" smtClean="0">
                          <a:effectLst/>
                        </a:rPr>
                        <a:t> </a:t>
                      </a:r>
                      <a:r>
                        <a:rPr lang="en-GB" sz="1100" dirty="0" smtClean="0">
                          <a:effectLst/>
                        </a:rPr>
                        <a:t>B.</a:t>
                      </a:r>
                      <a:r>
                        <a:rPr lang="en-GB" sz="1100" baseline="0" dirty="0" smtClean="0">
                          <a:effectLst/>
                        </a:rPr>
                        <a:t> </a:t>
                      </a:r>
                      <a:r>
                        <a:rPr lang="bg-BG" sz="1100" baseline="0" dirty="0" smtClean="0">
                          <a:effectLst/>
                        </a:rPr>
                        <a:t>Здравословно хранене: пресни плодове и зеленчуци</a:t>
                      </a:r>
                      <a:endParaRPr lang="en-GB" sz="1100" dirty="0">
                        <a:effectLst/>
                        <a:latin typeface="+mj-lt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 </a:t>
                      </a:r>
                      <a:r>
                        <a:rPr lang="fr-BE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(8)</a:t>
                      </a:r>
                      <a:endParaRPr lang="en-GB" sz="110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C. </a:t>
                      </a:r>
                      <a:r>
                        <a:rPr lang="bg-BG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Ориз, произведен по устойчив начин</a:t>
                      </a:r>
                      <a:endParaRPr lang="en-GB" sz="1100" dirty="0" smtClean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2,5 </a:t>
                      </a:r>
                      <a:r>
                        <a:rPr lang="fr-BE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(/)</a:t>
                      </a:r>
                      <a:endParaRPr lang="en-GB" sz="110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4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Многонационални програми в трети</a:t>
                      </a:r>
                      <a:r>
                        <a:rPr lang="bg-BG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страни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48,3</a:t>
                      </a:r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</a:t>
                      </a:r>
                      <a:r>
                        <a:rPr lang="bg-BG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bg-BG" sz="1100" baseline="0" dirty="0" smtClean="0">
                          <a:effectLst/>
                        </a:rPr>
                        <a:t>Програми, представящи специфични характеристики на селскостопанските методи за производство в ЕС и характеристики на селскостопанските продукти от ЕС или схеми за качество в трети страни 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B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38,3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(32,1 )</a:t>
                      </a:r>
                      <a:endParaRPr lang="en-GB" sz="11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25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</a:t>
                      </a:r>
                      <a:r>
                        <a:rPr lang="en-GB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bg-BG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Говеждо месо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 </a:t>
                      </a:r>
                      <a:r>
                        <a:rPr lang="fr-BE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(/)</a:t>
                      </a:r>
                      <a:endParaRPr lang="en-GB" sz="110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496792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Смущение</a:t>
                      </a:r>
                      <a:r>
                        <a:rPr lang="bg-BG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пазара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bg-BG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допълнителна</a:t>
                      </a:r>
                      <a:r>
                        <a:rPr lang="bg-BG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покана за предложения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dirty="0" smtClean="0"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5</a:t>
                      </a:r>
                      <a:endParaRPr lang="en-GB" sz="110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9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Общо</a:t>
                      </a:r>
                      <a:r>
                        <a:rPr lang="bg-BG" sz="11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МНОГОНАЦИОНАЛНИ</a:t>
                      </a:r>
                      <a:endParaRPr lang="en-GB" sz="1100" b="1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91,6 </a:t>
                      </a:r>
                      <a:r>
                        <a:rPr lang="fr-BE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(79)</a:t>
                      </a:r>
                      <a:endParaRPr lang="en-GB" sz="11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25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ОБЩО</a:t>
                      </a:r>
                      <a:r>
                        <a:rPr lang="bg-BG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ОБИКНОВЕНИ И МНОГОНАЦИОНАЛНИ</a:t>
                      </a:r>
                      <a:endParaRPr lang="en-GB" sz="1100" b="1" dirty="0">
                        <a:solidFill>
                          <a:srgbClr val="0066FF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0066FF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191,6 </a:t>
                      </a:r>
                      <a:r>
                        <a:rPr lang="en-GB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(179,1)</a:t>
                      </a:r>
                      <a:endParaRPr lang="en-GB" sz="11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9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Инициативи</a:t>
                      </a:r>
                      <a:r>
                        <a:rPr lang="bg-BG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ЕК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</a:rPr>
                        <a:t>9.5</a:t>
                      </a:r>
                      <a:r>
                        <a:rPr lang="en-GB" sz="110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(9,5)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2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ОБЩО</a:t>
                      </a:r>
                      <a:r>
                        <a:rPr lang="bg-BG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НАСЪРЧАВАНЕ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201,1</a:t>
                      </a:r>
                      <a:r>
                        <a:rPr lang="en-GB" sz="1100" b="1" baseline="0" dirty="0" smtClean="0">
                          <a:effectLst/>
                        </a:rPr>
                        <a:t> </a:t>
                      </a:r>
                      <a:r>
                        <a:rPr lang="en-GB" sz="11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(188,6)</a:t>
                      </a:r>
                      <a:endParaRPr lang="en-GB" sz="11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40" marR="74640" marT="0" marB="0" anchor="b"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359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8E7E744A-2F04-41CF-9C64-894ECAE12D56}" type="slidenum">
              <a:rPr lang="en-GB" altLang="en-US" sz="1000" smtClean="0">
                <a:solidFill>
                  <a:srgbClr val="FFFFFF"/>
                </a:solidFill>
              </a:rPr>
              <a:pPr eaLnBrk="1" hangingPunct="1"/>
              <a:t>29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5486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bg-BG" sz="1400" dirty="0">
                <a:solidFill>
                  <a:schemeClr val="tx1"/>
                </a:solidFill>
              </a:rPr>
              <a:t>Приоритети на Годишната работна програма </a:t>
            </a:r>
            <a:r>
              <a:rPr lang="fr-BE" sz="1400" dirty="0" smtClean="0">
                <a:solidFill>
                  <a:schemeClr val="tx1"/>
                </a:solidFill>
              </a:rPr>
              <a:t>201</a:t>
            </a:r>
            <a:r>
              <a:rPr lang="bg-BG" sz="1400" dirty="0" smtClean="0">
                <a:solidFill>
                  <a:schemeClr val="tx1"/>
                </a:solidFill>
              </a:rPr>
              <a:t>9г</a:t>
            </a:r>
            <a:r>
              <a:rPr lang="bg-BG" sz="1400" dirty="0">
                <a:solidFill>
                  <a:schemeClr val="tx1"/>
                </a:solidFill>
              </a:rPr>
              <a:t>.</a:t>
            </a:r>
            <a:r>
              <a:rPr lang="fr-BE" sz="1400" dirty="0">
                <a:solidFill>
                  <a:schemeClr val="tx1"/>
                </a:solidFill>
              </a:rPr>
              <a:t> </a:t>
            </a:r>
            <a:r>
              <a:rPr lang="fr-BE" sz="1400" dirty="0" smtClean="0">
                <a:solidFill>
                  <a:srgbClr val="00B0F0"/>
                </a:solidFill>
              </a:rPr>
              <a:t>(</a:t>
            </a:r>
            <a:r>
              <a:rPr lang="bg-BG" sz="1400" dirty="0" smtClean="0">
                <a:solidFill>
                  <a:srgbClr val="00B0F0"/>
                </a:solidFill>
              </a:rPr>
              <a:t>в </a:t>
            </a:r>
            <a:r>
              <a:rPr lang="bg-BG" sz="1400" dirty="0">
                <a:solidFill>
                  <a:srgbClr val="00B0F0"/>
                </a:solidFill>
              </a:rPr>
              <a:t>сравнение с </a:t>
            </a:r>
            <a:r>
              <a:rPr lang="fr-BE" sz="1400" dirty="0" smtClean="0">
                <a:solidFill>
                  <a:srgbClr val="00B0F0"/>
                </a:solidFill>
              </a:rPr>
              <a:t>201</a:t>
            </a:r>
            <a:r>
              <a:rPr lang="bg-BG" sz="1400" dirty="0" smtClean="0">
                <a:solidFill>
                  <a:srgbClr val="00B0F0"/>
                </a:solidFill>
              </a:rPr>
              <a:t>8г</a:t>
            </a:r>
            <a:r>
              <a:rPr lang="bg-BG" sz="1400" dirty="0">
                <a:solidFill>
                  <a:srgbClr val="00B0F0"/>
                </a:solidFill>
              </a:rPr>
              <a:t>.</a:t>
            </a:r>
            <a:r>
              <a:rPr lang="fr-BE" sz="1400" dirty="0" smtClean="0">
                <a:solidFill>
                  <a:srgbClr val="00B0F0"/>
                </a:solidFill>
              </a:rPr>
              <a:t>)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908720"/>
            <a:ext cx="864096" cy="14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081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1"/>
            <a:ext cx="8569647" cy="504055"/>
          </a:xfrm>
        </p:spPr>
        <p:txBody>
          <a:bodyPr/>
          <a:lstStyle/>
          <a:p>
            <a:r>
              <a:rPr lang="en-GB" sz="1800" u="sng" dirty="0" smtClean="0"/>
              <a:t/>
            </a:r>
            <a:br>
              <a:rPr lang="en-GB" sz="1800" u="sng" dirty="0" smtClean="0"/>
            </a:br>
            <a:r>
              <a:rPr lang="en-GB" sz="1800" u="sng" dirty="0" smtClean="0"/>
              <a:t/>
            </a:r>
            <a:br>
              <a:rPr lang="en-GB" sz="1800" u="sng" dirty="0" smtClean="0"/>
            </a:br>
            <a:r>
              <a:rPr lang="ru-RU" sz="1800" u="sng" dirty="0" smtClean="0"/>
              <a:t>Нормативна </a:t>
            </a:r>
            <a:r>
              <a:rPr lang="ru-RU" sz="1800" u="sng" dirty="0"/>
              <a:t>уредба</a:t>
            </a:r>
            <a:r>
              <a:rPr lang="ru-RU" sz="1800" dirty="0" smtClean="0"/>
              <a:t>: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4752405"/>
          </a:xfrm>
        </p:spPr>
        <p:txBody>
          <a:bodyPr/>
          <a:lstStyle/>
          <a:p>
            <a:r>
              <a:rPr lang="bg-BG" altLang="en-US" b="1" dirty="0" smtClean="0">
                <a:latin typeface="Verdana" pitchFamily="34" charset="0"/>
              </a:rPr>
              <a:t>Основен </a:t>
            </a:r>
            <a:r>
              <a:rPr lang="bg-BG" altLang="en-US" b="1" dirty="0">
                <a:latin typeface="Verdana" pitchFamily="34" charset="0"/>
              </a:rPr>
              <a:t>акт, публикуван на 04.11.2014 г.</a:t>
            </a:r>
            <a:endParaRPr lang="bg-BG" altLang="en-US" dirty="0">
              <a:solidFill>
                <a:srgbClr val="000000"/>
              </a:solidFill>
            </a:endParaRPr>
          </a:p>
          <a:p>
            <a:r>
              <a:rPr lang="bg-BG" altLang="en-US" dirty="0">
                <a:latin typeface="Verdana" pitchFamily="34" charset="0"/>
              </a:rPr>
              <a:t>Регламент (ЕС) № </a:t>
            </a:r>
            <a:r>
              <a:rPr lang="bg-BG" altLang="en-US" dirty="0" smtClean="0">
                <a:latin typeface="Verdana" pitchFamily="34" charset="0"/>
              </a:rPr>
              <a:t>1144/2014, в </a:t>
            </a:r>
            <a:r>
              <a:rPr lang="bg-BG" altLang="en-US" dirty="0">
                <a:latin typeface="Verdana" pitchFamily="34" charset="0"/>
              </a:rPr>
              <a:t>сила от 01.12.2015 г.</a:t>
            </a:r>
            <a:endParaRPr lang="bg-BG" altLang="en-US" dirty="0">
              <a:solidFill>
                <a:srgbClr val="000000"/>
              </a:solidFill>
            </a:endParaRPr>
          </a:p>
          <a:p>
            <a:endParaRPr lang="bg-BG" altLang="en-US" dirty="0">
              <a:solidFill>
                <a:srgbClr val="000000"/>
              </a:solidFill>
            </a:endParaRPr>
          </a:p>
          <a:p>
            <a:r>
              <a:rPr lang="bg-BG" altLang="en-US" b="1" dirty="0">
                <a:latin typeface="Verdana" pitchFamily="34" charset="0"/>
              </a:rPr>
              <a:t>Делегирани актове и актове за изпълнение</a:t>
            </a:r>
            <a:endParaRPr lang="bg-BG" altLang="en-US" dirty="0">
              <a:solidFill>
                <a:srgbClr val="000000"/>
              </a:solidFill>
            </a:endParaRPr>
          </a:p>
          <a:p>
            <a:r>
              <a:rPr lang="bg-BG" altLang="en-US" dirty="0">
                <a:latin typeface="Verdana" pitchFamily="34" charset="0"/>
              </a:rPr>
              <a:t>Делегиран регламент </a:t>
            </a:r>
            <a:r>
              <a:rPr lang="bg-BG" altLang="en-US" dirty="0"/>
              <a:t>на Комисията </a:t>
            </a:r>
            <a:r>
              <a:rPr lang="bg-BG" altLang="en-US" dirty="0">
                <a:latin typeface="Verdana" pitchFamily="34" charset="0"/>
              </a:rPr>
              <a:t>(ЕС) 1829/2015</a:t>
            </a:r>
            <a:endParaRPr lang="bg-BG" altLang="en-US" dirty="0">
              <a:solidFill>
                <a:srgbClr val="000000"/>
              </a:solidFill>
            </a:endParaRPr>
          </a:p>
          <a:p>
            <a:r>
              <a:rPr lang="bg-BG" altLang="en-US" dirty="0">
                <a:latin typeface="Verdana" pitchFamily="34" charset="0"/>
              </a:rPr>
              <a:t>Регламент за изпълнение </a:t>
            </a:r>
            <a:r>
              <a:rPr lang="bg-BG" altLang="en-US" dirty="0"/>
              <a:t>на Комисията </a:t>
            </a:r>
            <a:r>
              <a:rPr lang="bg-BG" altLang="en-US" dirty="0">
                <a:latin typeface="Verdana" pitchFamily="34" charset="0"/>
              </a:rPr>
              <a:t>(ЕС) 1831/2015</a:t>
            </a:r>
            <a:endParaRPr lang="bg-BG" altLang="en-US" dirty="0">
              <a:solidFill>
                <a:srgbClr val="000000"/>
              </a:solidFill>
            </a:endParaRPr>
          </a:p>
          <a:p>
            <a:endParaRPr lang="bg-BG" altLang="en-US" dirty="0">
              <a:solidFill>
                <a:srgbClr val="000000"/>
              </a:solidFill>
            </a:endParaRPr>
          </a:p>
          <a:p>
            <a:r>
              <a:rPr lang="bg-BG" altLang="en-US" b="1" dirty="0">
                <a:latin typeface="Verdana" pitchFamily="34" charset="0"/>
              </a:rPr>
              <a:t>Ежегодно:</a:t>
            </a:r>
            <a:endParaRPr lang="bg-BG" altLang="en-US" dirty="0">
              <a:solidFill>
                <a:srgbClr val="000000"/>
              </a:solidFill>
            </a:endParaRPr>
          </a:p>
          <a:p>
            <a:pPr>
              <a:buClr>
                <a:srgbClr val="42A62A"/>
              </a:buClr>
              <a:buFont typeface="Arial" pitchFamily="34" charset="0"/>
              <a:buChar char="•"/>
            </a:pPr>
            <a:r>
              <a:rPr lang="bg-BG" altLang="en-US" dirty="0">
                <a:latin typeface="Verdana" pitchFamily="34" charset="0"/>
              </a:rPr>
              <a:t>Годишна работна програма</a:t>
            </a:r>
            <a:endParaRPr lang="bg-BG" altLang="en-US" dirty="0">
              <a:solidFill>
                <a:srgbClr val="000000"/>
              </a:solidFill>
            </a:endParaRPr>
          </a:p>
          <a:p>
            <a:pPr>
              <a:buClr>
                <a:srgbClr val="42A62A"/>
              </a:buClr>
              <a:buFont typeface="Arial" pitchFamily="34" charset="0"/>
              <a:buChar char="•"/>
            </a:pPr>
            <a:r>
              <a:rPr lang="bg-BG" altLang="en-US" dirty="0">
                <a:latin typeface="Verdana" pitchFamily="34" charset="0"/>
              </a:rPr>
              <a:t>Покани за подаване на </a:t>
            </a:r>
            <a:r>
              <a:rPr lang="bg-BG" altLang="en-US" dirty="0" smtClean="0">
                <a:latin typeface="Verdana" pitchFamily="34" charset="0"/>
              </a:rPr>
              <a:t>предложения – </a:t>
            </a:r>
            <a:r>
              <a:rPr lang="bg-BG" altLang="en-US" dirty="0">
                <a:latin typeface="Verdana" pitchFamily="34" charset="0"/>
              </a:rPr>
              <a:t>О</a:t>
            </a:r>
            <a:r>
              <a:rPr lang="bg-BG" altLang="en-US" dirty="0" smtClean="0">
                <a:latin typeface="Verdana" pitchFamily="34" charset="0"/>
              </a:rPr>
              <a:t>фициален вестник на ЕС</a:t>
            </a:r>
            <a:endParaRPr lang="en-GB" altLang="en-US" dirty="0" smtClean="0">
              <a:latin typeface="Verdana" pitchFamily="34" charset="0"/>
            </a:endParaRPr>
          </a:p>
          <a:p>
            <a:pPr marL="0" indent="0">
              <a:buClr>
                <a:srgbClr val="42A62A"/>
              </a:buClr>
            </a:pPr>
            <a:r>
              <a:rPr lang="bg-BG" dirty="0" smtClean="0"/>
              <a:t>    </a:t>
            </a:r>
            <a:r>
              <a:rPr lang="en-GB" dirty="0" smtClean="0"/>
              <a:t>OJ </a:t>
            </a:r>
            <a:r>
              <a:rPr lang="en-GB" dirty="0"/>
              <a:t>C 18 of 15.01.2019, </a:t>
            </a:r>
            <a:r>
              <a:rPr lang="bg-BG" dirty="0" smtClean="0"/>
              <a:t>стр.</a:t>
            </a:r>
            <a:r>
              <a:rPr lang="en-GB" dirty="0" smtClean="0"/>
              <a:t>4 </a:t>
            </a:r>
            <a:r>
              <a:rPr lang="bg-BG" dirty="0" smtClean="0"/>
              <a:t>– обикновени програми</a:t>
            </a:r>
          </a:p>
          <a:p>
            <a:pPr marL="0" indent="0">
              <a:buClr>
                <a:srgbClr val="42A62A"/>
              </a:buClr>
            </a:pPr>
            <a:r>
              <a:rPr lang="bg-BG" dirty="0"/>
              <a:t> </a:t>
            </a:r>
            <a:r>
              <a:rPr lang="bg-BG" dirty="0" smtClean="0"/>
              <a:t>   </a:t>
            </a:r>
            <a:r>
              <a:rPr lang="en-GB" dirty="0" smtClean="0"/>
              <a:t>OJ </a:t>
            </a:r>
            <a:r>
              <a:rPr lang="en-GB" dirty="0"/>
              <a:t>C 18 of 15.01.2019, </a:t>
            </a:r>
            <a:r>
              <a:rPr lang="bg-BG" dirty="0" smtClean="0"/>
              <a:t>стр.</a:t>
            </a:r>
            <a:r>
              <a:rPr lang="en-GB" dirty="0" smtClean="0"/>
              <a:t>21 </a:t>
            </a:r>
            <a:r>
              <a:rPr lang="bg-BG" dirty="0" smtClean="0"/>
              <a:t>– многонационални програми</a:t>
            </a:r>
            <a:endParaRPr lang="en-GB" dirty="0"/>
          </a:p>
          <a:p>
            <a:pPr>
              <a:buClr>
                <a:srgbClr val="42A62A"/>
              </a:buClr>
              <a:buFont typeface="Arial" pitchFamily="34" charset="0"/>
              <a:buChar char="•"/>
            </a:pPr>
            <a:endParaRPr lang="bg-BG" altLang="en-US" dirty="0">
              <a:solidFill>
                <a:srgbClr val="000000"/>
              </a:solidFill>
            </a:endParaRPr>
          </a:p>
          <a:p>
            <a:endParaRPr lang="bg-BG" altLang="en-US" dirty="0">
              <a:solidFill>
                <a:srgbClr val="000000"/>
              </a:solidFill>
            </a:endParaRPr>
          </a:p>
          <a:p>
            <a:endParaRPr lang="bg-BG" altLang="en-US" dirty="0">
              <a:solidFill>
                <a:srgbClr val="000000"/>
              </a:solidFill>
            </a:endParaRPr>
          </a:p>
          <a:p>
            <a:pPr algn="just"/>
            <a:endParaRPr lang="bg-BG" b="1" dirty="0" smtClean="0">
              <a:solidFill>
                <a:srgbClr val="42A62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199D-FFE0-436C-BEC4-1C5D1BA3B6D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3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1628800"/>
            <a:ext cx="8928992" cy="4824388"/>
          </a:xfrm>
        </p:spPr>
        <p:txBody>
          <a:bodyPr/>
          <a:lstStyle/>
          <a:p>
            <a:endParaRPr lang="bg-BG" altLang="en-US" sz="2800" b="1" dirty="0" smtClean="0">
              <a:solidFill>
                <a:srgbClr val="42A62A"/>
              </a:solidFill>
            </a:endParaRPr>
          </a:p>
          <a:p>
            <a:endParaRPr lang="bg-BG" altLang="en-US" sz="2800" b="1" dirty="0">
              <a:solidFill>
                <a:srgbClr val="42A62A"/>
              </a:solidFill>
            </a:endParaRPr>
          </a:p>
          <a:p>
            <a:r>
              <a:rPr lang="bg-BG" altLang="en-US" sz="2800" b="1" dirty="0" smtClean="0">
                <a:solidFill>
                  <a:schemeClr val="accent2"/>
                </a:solidFill>
              </a:rPr>
              <a:t>Покани </a:t>
            </a:r>
            <a:r>
              <a:rPr lang="bg-BG" altLang="en-US" sz="2800" b="1" dirty="0">
                <a:solidFill>
                  <a:schemeClr val="accent2"/>
                </a:solidFill>
              </a:rPr>
              <a:t>за предложения </a:t>
            </a:r>
            <a:r>
              <a:rPr lang="en-AU" altLang="en-US" sz="2800" b="1" dirty="0" smtClean="0">
                <a:solidFill>
                  <a:schemeClr val="accent2"/>
                </a:solidFill>
              </a:rPr>
              <a:t>201</a:t>
            </a:r>
            <a:r>
              <a:rPr lang="bg-BG" altLang="en-US" sz="2800" b="1" dirty="0" smtClean="0">
                <a:solidFill>
                  <a:schemeClr val="accent2"/>
                </a:solidFill>
              </a:rPr>
              <a:t>9г. - условия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199D-FFE0-436C-BEC4-1C5D1BA3B6D0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2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68300" y="1052513"/>
            <a:ext cx="8585200" cy="576262"/>
          </a:xfrm>
        </p:spPr>
        <p:txBody>
          <a:bodyPr/>
          <a:lstStyle/>
          <a:p>
            <a:r>
              <a:rPr lang="en-AU" altLang="en-US" sz="2400" dirty="0" smtClean="0"/>
              <a:t/>
            </a:r>
            <a:br>
              <a:rPr lang="en-AU" altLang="en-US" sz="2400" dirty="0" smtClean="0"/>
            </a:br>
            <a:r>
              <a:rPr lang="en-AU" altLang="en-US" sz="2400" dirty="0" smtClean="0"/>
              <a:t/>
            </a:r>
            <a:br>
              <a:rPr lang="en-AU" altLang="en-US" sz="2400" dirty="0" smtClean="0"/>
            </a:br>
            <a:r>
              <a:rPr lang="bg-BG" altLang="en-US" sz="2400" dirty="0" smtClean="0"/>
              <a:t>Насоки за кандидатстване</a:t>
            </a:r>
            <a:r>
              <a:rPr lang="en-AU" altLang="en-US" sz="2400" dirty="0" smtClean="0"/>
              <a:t/>
            </a:r>
            <a:br>
              <a:rPr lang="en-AU" altLang="en-US" sz="2400" dirty="0" smtClean="0"/>
            </a:br>
            <a:r>
              <a:rPr lang="en-AU" altLang="en-US" sz="2400" dirty="0" smtClean="0"/>
              <a:t/>
            </a:r>
            <a:br>
              <a:rPr lang="en-AU" altLang="en-US" sz="2400" dirty="0" smtClean="0"/>
            </a:br>
            <a:endParaRPr lang="en-AU" altLang="en-US" sz="2400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AA41BC1-8E41-4721-A8F3-557E97E14722}" type="slidenum">
              <a:rPr lang="en-GB" altLang="en-US" sz="2400" smtClean="0">
                <a:solidFill>
                  <a:srgbClr val="FFFFFF"/>
                </a:solidFill>
              </a:rPr>
              <a:pPr eaLnBrk="1" hangingPunct="1"/>
              <a:t>31</a:t>
            </a:fld>
            <a:endParaRPr lang="en-GB" altLang="en-US" sz="2400" smtClean="0">
              <a:solidFill>
                <a:srgbClr val="FFFFFF"/>
              </a:solidFill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346075" y="1773238"/>
            <a:ext cx="835342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000" b="0" dirty="0" smtClean="0">
                <a:solidFill>
                  <a:srgbClr val="2A6A9A"/>
                </a:solidFill>
              </a:rPr>
              <a:t>Законова база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000" b="0" dirty="0" smtClean="0">
                <a:solidFill>
                  <a:srgbClr val="2A6A9A"/>
                </a:solidFill>
              </a:rPr>
              <a:t>Ръководство за кандидатстване </a:t>
            </a:r>
            <a:r>
              <a:rPr lang="en-GB" altLang="en-US" sz="2000" b="0" dirty="0" smtClean="0">
                <a:solidFill>
                  <a:srgbClr val="2A6A9A"/>
                </a:solidFill>
              </a:rPr>
              <a:t> (</a:t>
            </a:r>
            <a:r>
              <a:rPr lang="bg-BG" altLang="en-US" sz="2000" b="0" dirty="0" smtClean="0">
                <a:solidFill>
                  <a:srgbClr val="2A6A9A"/>
                </a:solidFill>
              </a:rPr>
              <a:t>образец на формуляр и критерии за отпускане</a:t>
            </a:r>
            <a:r>
              <a:rPr lang="en-GB" altLang="en-US" sz="2000" b="0" dirty="0" smtClean="0">
                <a:solidFill>
                  <a:srgbClr val="2A6A9A"/>
                </a:solidFill>
              </a:rPr>
              <a:t>)</a:t>
            </a:r>
            <a:r>
              <a:rPr lang="fr-BE" altLang="en-US" sz="2000" b="0" dirty="0" smtClean="0">
                <a:solidFill>
                  <a:srgbClr val="2A6A9A"/>
                </a:solidFill>
              </a:rPr>
              <a:t> </a:t>
            </a:r>
            <a:endParaRPr lang="fr-BE" altLang="en-US" sz="2000" b="0" dirty="0">
              <a:solidFill>
                <a:srgbClr val="2A6A9A"/>
              </a:solidFill>
            </a:endParaRP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000" b="0" dirty="0" smtClean="0">
                <a:solidFill>
                  <a:srgbClr val="2A6A9A"/>
                </a:solidFill>
              </a:rPr>
              <a:t>Образец на споразумение за отпускане на безвъзмездна помощ</a:t>
            </a:r>
            <a:endParaRPr lang="en-GB" altLang="en-US" sz="2000" b="0" dirty="0">
              <a:solidFill>
                <a:srgbClr val="2A6A9A"/>
              </a:solidFill>
            </a:endParaRP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000" b="0" dirty="0" smtClean="0">
                <a:solidFill>
                  <a:srgbClr val="2A6A9A"/>
                </a:solidFill>
              </a:rPr>
              <a:t>Информационен ден в Брюксел, проведен на 7 февруари</a:t>
            </a:r>
            <a:r>
              <a:rPr lang="en-GB" altLang="en-US" sz="2000" b="0" dirty="0" smtClean="0">
                <a:solidFill>
                  <a:srgbClr val="2A6A9A"/>
                </a:solidFill>
              </a:rPr>
              <a:t> 201</a:t>
            </a:r>
            <a:r>
              <a:rPr lang="bg-BG" altLang="en-US" sz="2000" b="0" dirty="0" smtClean="0">
                <a:solidFill>
                  <a:srgbClr val="2A6A9A"/>
                </a:solidFill>
              </a:rPr>
              <a:t>9г.</a:t>
            </a:r>
            <a:r>
              <a:rPr lang="en-GB" altLang="en-US" sz="2000" b="0" dirty="0" smtClean="0">
                <a:solidFill>
                  <a:srgbClr val="2A6A9A"/>
                </a:solidFill>
              </a:rPr>
              <a:t> (</a:t>
            </a:r>
            <a:r>
              <a:rPr lang="bg-BG" altLang="en-US" sz="2000" b="0" dirty="0" smtClean="0">
                <a:solidFill>
                  <a:srgbClr val="2A6A9A"/>
                </a:solidFill>
              </a:rPr>
              <a:t>запис от презентациите онлайн</a:t>
            </a:r>
            <a:r>
              <a:rPr lang="en-GB" altLang="en-US" sz="2000" b="0" dirty="0" smtClean="0">
                <a:solidFill>
                  <a:srgbClr val="2A6A9A"/>
                </a:solidFill>
              </a:rPr>
              <a:t>) </a:t>
            </a:r>
            <a:endParaRPr lang="bg-BG" altLang="en-US" sz="2000" b="0" dirty="0" smtClean="0">
              <a:solidFill>
                <a:srgbClr val="2A6A9A"/>
              </a:solidFill>
            </a:endParaRP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000" b="0" dirty="0" smtClean="0">
                <a:solidFill>
                  <a:srgbClr val="2A6A9A"/>
                </a:solidFill>
              </a:rPr>
              <a:t>Често задавани въпроси </a:t>
            </a:r>
            <a:r>
              <a:rPr lang="en-GB" altLang="en-US" sz="2000" b="0" dirty="0" smtClean="0">
                <a:solidFill>
                  <a:srgbClr val="2A6A9A"/>
                </a:solidFill>
              </a:rPr>
              <a:t>(</a:t>
            </a:r>
            <a:r>
              <a:rPr lang="en-GB" altLang="en-US" sz="2000" b="0" dirty="0">
                <a:solidFill>
                  <a:srgbClr val="2A6A9A"/>
                </a:solidFill>
              </a:rPr>
              <a:t>FAQ) </a:t>
            </a:r>
            <a:r>
              <a:rPr lang="bg-BG" altLang="en-US" sz="2000" b="0" dirty="0" smtClean="0">
                <a:solidFill>
                  <a:srgbClr val="2A6A9A"/>
                </a:solidFill>
              </a:rPr>
              <a:t>на страницата на агенция </a:t>
            </a:r>
            <a:r>
              <a:rPr lang="en-GB" altLang="en-US" sz="2000" b="0" dirty="0" err="1" smtClean="0">
                <a:solidFill>
                  <a:srgbClr val="2A6A9A"/>
                </a:solidFill>
              </a:rPr>
              <a:t>Chafea</a:t>
            </a:r>
            <a:r>
              <a:rPr lang="en-GB" altLang="en-US" sz="2000" b="0" dirty="0" smtClean="0">
                <a:solidFill>
                  <a:srgbClr val="2A6A9A"/>
                </a:solidFill>
              </a:rPr>
              <a:t> </a:t>
            </a: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000" b="0" dirty="0" smtClean="0">
                <a:solidFill>
                  <a:srgbClr val="2A6A9A"/>
                </a:solidFill>
              </a:rPr>
              <a:t>Линията на </a:t>
            </a:r>
            <a:r>
              <a:rPr lang="en-GB" altLang="en-US" sz="2000" b="0" dirty="0" err="1" smtClean="0">
                <a:solidFill>
                  <a:srgbClr val="2A6A9A"/>
                </a:solidFill>
              </a:rPr>
              <a:t>Chafea</a:t>
            </a:r>
            <a:r>
              <a:rPr lang="bg-BG" altLang="en-US" sz="2000" b="0" dirty="0" smtClean="0">
                <a:solidFill>
                  <a:srgbClr val="2A6A9A"/>
                </a:solidFill>
              </a:rPr>
              <a:t> за съвети и въпроси</a:t>
            </a:r>
            <a:endParaRPr lang="en-GB" altLang="en-US" sz="2400" b="0" dirty="0">
              <a:solidFill>
                <a:srgbClr val="2A6A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/>
              <a:t>Допустимост на кандидата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</a:pPr>
            <a:endParaRPr lang="bg-BG" sz="24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ClrTx/>
            </a:pPr>
            <a:endParaRPr lang="bg-BG" sz="2400" dirty="0">
              <a:latin typeface="Calibri"/>
              <a:ea typeface="Calibri"/>
              <a:cs typeface="Times New Roman"/>
            </a:endParaRPr>
          </a:p>
          <a:p>
            <a:pPr marL="0" indent="0">
              <a:buClrTx/>
            </a:pPr>
            <a:r>
              <a:rPr lang="bg-BG" sz="2400" dirty="0" smtClean="0">
                <a:latin typeface="Calibri"/>
                <a:ea typeface="Calibri"/>
                <a:cs typeface="Times New Roman"/>
              </a:rPr>
              <a:t>- </a:t>
            </a:r>
            <a:r>
              <a:rPr lang="bg-BG" sz="2400" dirty="0" smtClean="0">
                <a:ea typeface="Calibri"/>
                <a:cs typeface="Times New Roman"/>
              </a:rPr>
              <a:t>Член</a:t>
            </a:r>
            <a:r>
              <a:rPr lang="en-GB" sz="2400" dirty="0" smtClean="0">
                <a:ea typeface="Calibri"/>
                <a:cs typeface="Times New Roman"/>
              </a:rPr>
              <a:t> </a:t>
            </a:r>
            <a:r>
              <a:rPr lang="en-GB" sz="2400" dirty="0">
                <a:ea typeface="Calibri"/>
                <a:cs typeface="Times New Roman"/>
              </a:rPr>
              <a:t>7 </a:t>
            </a:r>
            <a:r>
              <a:rPr lang="bg-BG" sz="2400" dirty="0" smtClean="0">
                <a:ea typeface="Calibri"/>
                <a:cs typeface="Times New Roman"/>
              </a:rPr>
              <a:t>от </a:t>
            </a:r>
            <a:r>
              <a:rPr lang="bg-BG" altLang="en-US" sz="2400" dirty="0"/>
              <a:t>Регламент (ЕС) № </a:t>
            </a:r>
            <a:r>
              <a:rPr lang="bg-BG" altLang="en-US" sz="2400" dirty="0" smtClean="0"/>
              <a:t>1144/2014</a:t>
            </a:r>
          </a:p>
          <a:p>
            <a:pPr marL="0" indent="0"/>
            <a:endParaRPr lang="bg-BG" sz="2400" dirty="0" smtClean="0">
              <a:ea typeface="Calibri"/>
              <a:cs typeface="Times New Roman"/>
            </a:endParaRPr>
          </a:p>
          <a:p>
            <a:pPr marL="0" indent="0"/>
            <a:r>
              <a:rPr lang="bg-BG" sz="2400" dirty="0" smtClean="0">
                <a:ea typeface="Calibri"/>
                <a:cs typeface="Times New Roman"/>
              </a:rPr>
              <a:t>- Член</a:t>
            </a:r>
            <a:r>
              <a:rPr lang="en-GB" sz="2400" dirty="0" smtClean="0">
                <a:ea typeface="Calibri"/>
                <a:cs typeface="Times New Roman"/>
              </a:rPr>
              <a:t> </a:t>
            </a:r>
            <a:r>
              <a:rPr lang="en-GB" sz="2400" dirty="0">
                <a:ea typeface="Calibri"/>
                <a:cs typeface="Times New Roman"/>
              </a:rPr>
              <a:t>1 </a:t>
            </a:r>
            <a:r>
              <a:rPr lang="bg-BG" sz="2400" dirty="0">
                <a:ea typeface="Calibri"/>
                <a:cs typeface="Times New Roman"/>
              </a:rPr>
              <a:t>от Р</a:t>
            </a:r>
            <a:r>
              <a:rPr lang="bg-BG" altLang="en-US" sz="2400" dirty="0"/>
              <a:t>егламент на Комисията (ЕС) 1829/2015 за делегиране </a:t>
            </a:r>
          </a:p>
          <a:p>
            <a:pPr marL="0" indent="0">
              <a:buClrTx/>
            </a:pPr>
            <a:endParaRPr lang="en-GB" sz="2400" dirty="0">
              <a:ea typeface="Calibri"/>
              <a:cs typeface="Times New Roman"/>
            </a:endParaRPr>
          </a:p>
          <a:p>
            <a:pPr marL="0" indent="0">
              <a:buClrTx/>
            </a:pPr>
            <a:r>
              <a:rPr lang="bg-BG" sz="2400" dirty="0" smtClean="0">
                <a:ea typeface="Calibri"/>
                <a:cs typeface="Times New Roman"/>
              </a:rPr>
              <a:t>- Част 6 от Поканата за кандидатстване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199D-FFE0-436C-BEC4-1C5D1BA3B6D0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8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79512" y="692697"/>
            <a:ext cx="8800976" cy="648072"/>
          </a:xfrm>
        </p:spPr>
        <p:txBody>
          <a:bodyPr/>
          <a:lstStyle/>
          <a:p>
            <a:pPr algn="l"/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bg-BG" altLang="en-US" dirty="0" smtClean="0"/>
              <a:t>Допустими дейности </a:t>
            </a:r>
            <a:r>
              <a:rPr lang="en-GB" altLang="en-US" sz="2400" dirty="0" smtClean="0"/>
              <a:t>(</a:t>
            </a:r>
            <a:r>
              <a:rPr lang="bg-BG" altLang="en-US" sz="2400" dirty="0" smtClean="0"/>
              <a:t>част 6.2 от Поканата</a:t>
            </a:r>
            <a:r>
              <a:rPr lang="en-GB" altLang="en-US" sz="2400" dirty="0" smtClean="0"/>
              <a:t>)</a:t>
            </a:r>
            <a:br>
              <a:rPr lang="en-GB" altLang="en-US" sz="2400" dirty="0" smtClean="0"/>
            </a:br>
            <a:endParaRPr lang="en-GB" altLang="en-US" sz="2400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8F04A1A9-E5BF-42D0-9B4E-02B63FBE611D}" type="slidenum">
              <a:rPr lang="en-GB" altLang="en-US" sz="1000" smtClean="0">
                <a:solidFill>
                  <a:srgbClr val="FFFFFF"/>
                </a:solidFill>
              </a:rPr>
              <a:pPr eaLnBrk="1" hangingPunct="1"/>
              <a:t>33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895949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Clr>
                <a:srgbClr val="42A62A"/>
              </a:buClr>
              <a:buFontTx/>
              <a:buChar char="•"/>
            </a:pPr>
            <a:r>
              <a:rPr lang="bg-BG" altLang="en-US" sz="2000" dirty="0" smtClean="0"/>
              <a:t>Предложенията трябва да покриват определена тема на Годишната работна програма</a:t>
            </a:r>
          </a:p>
          <a:p>
            <a:pPr marL="285750" indent="-285750">
              <a:spcBef>
                <a:spcPts val="1200"/>
              </a:spcBef>
              <a:buClr>
                <a:srgbClr val="42A62A"/>
              </a:buClr>
              <a:buFontTx/>
              <a:buChar char="•"/>
            </a:pPr>
            <a:r>
              <a:rPr lang="bg-BG" altLang="en-US" sz="2000" dirty="0" smtClean="0"/>
              <a:t>Предложенията могат да се отнасят единствено до продукти и схеми, изброени в чл. </a:t>
            </a:r>
            <a:r>
              <a:rPr lang="en-GB" altLang="en-US" sz="2000" dirty="0" smtClean="0">
                <a:latin typeface="Bodoni" pitchFamily="18" charset="0"/>
              </a:rPr>
              <a:t>5 </a:t>
            </a:r>
            <a:r>
              <a:rPr lang="bg-BG" altLang="en-US" sz="2000" dirty="0" smtClean="0"/>
              <a:t>от Регламент</a:t>
            </a:r>
            <a:r>
              <a:rPr lang="en-GB" altLang="en-US" sz="2000" dirty="0" smtClean="0">
                <a:latin typeface="Bodoni" pitchFamily="18" charset="0"/>
              </a:rPr>
              <a:t> (</a:t>
            </a:r>
            <a:r>
              <a:rPr lang="bg-BG" altLang="en-US" sz="2000" dirty="0" smtClean="0"/>
              <a:t>ЕС</a:t>
            </a:r>
            <a:r>
              <a:rPr lang="en-GB" altLang="en-US" sz="2000" dirty="0" smtClean="0">
                <a:latin typeface="Bodoni" pitchFamily="18" charset="0"/>
              </a:rPr>
              <a:t>) </a:t>
            </a:r>
            <a:r>
              <a:rPr lang="en-GB" altLang="en-US" sz="2000" dirty="0" smtClean="0"/>
              <a:t>No 1144/2014</a:t>
            </a:r>
            <a:endParaRPr lang="bg-BG" altLang="en-US" sz="2000" dirty="0" smtClean="0"/>
          </a:p>
          <a:p>
            <a:pPr marL="285750" indent="-285750">
              <a:spcBef>
                <a:spcPts val="1200"/>
              </a:spcBef>
              <a:buClr>
                <a:srgbClr val="42A62A"/>
              </a:buClr>
              <a:buFontTx/>
              <a:buChar char="•"/>
            </a:pPr>
            <a:r>
              <a:rPr lang="bg-BG" altLang="en-US" sz="2000" dirty="0" smtClean="0"/>
              <a:t>Предложенията трябва да имат европейско измерение</a:t>
            </a:r>
            <a:endParaRPr lang="en-GB" altLang="en-US" sz="2000" dirty="0" smtClean="0">
              <a:latin typeface="Bodoni" pitchFamily="18" charset="0"/>
            </a:endParaRPr>
          </a:p>
          <a:p>
            <a:pPr marL="285750" indent="-285750">
              <a:spcBef>
                <a:spcPts val="1200"/>
              </a:spcBef>
              <a:buClr>
                <a:srgbClr val="42A62A"/>
              </a:buClr>
              <a:buFontTx/>
              <a:buChar char="•"/>
            </a:pPr>
            <a:r>
              <a:rPr lang="bg-BG" altLang="en-US" sz="2000" dirty="0"/>
              <a:t>Обикновени програми</a:t>
            </a:r>
            <a:r>
              <a:rPr lang="en-GB" altLang="en-US" sz="2000" dirty="0">
                <a:latin typeface="Bodoni" pitchFamily="18" charset="0"/>
              </a:rPr>
              <a:t>:</a:t>
            </a:r>
          </a:p>
          <a:p>
            <a:pPr marL="685800" lvl="1">
              <a:spcBef>
                <a:spcPts val="1200"/>
              </a:spcBef>
              <a:buClr>
                <a:srgbClr val="42A62A"/>
              </a:buClr>
            </a:pPr>
            <a:r>
              <a:rPr lang="bg-BG" altLang="en-US" dirty="0"/>
              <a:t>Програмата трябва да се изпълнява в държава-членка, различна от родната на кандидатстващата организация </a:t>
            </a:r>
            <a:r>
              <a:rPr lang="en-GB" altLang="en-US" dirty="0">
                <a:latin typeface="Bodoni" pitchFamily="18" charset="0"/>
              </a:rPr>
              <a:t>(</a:t>
            </a:r>
            <a:r>
              <a:rPr lang="bg-BG" altLang="en-US" dirty="0"/>
              <a:t>изключение правят кампаниите относно схемите за качество на ЕС или относно добрите диетични практики</a:t>
            </a:r>
            <a:r>
              <a:rPr lang="en-GB" altLang="en-US" dirty="0">
                <a:latin typeface="Bodoni" pitchFamily="18" charset="0"/>
              </a:rPr>
              <a:t>)</a:t>
            </a:r>
          </a:p>
          <a:p>
            <a:pPr marL="685800" lvl="1">
              <a:spcBef>
                <a:spcPts val="1200"/>
              </a:spcBef>
              <a:buClr>
                <a:srgbClr val="42A62A"/>
              </a:buClr>
            </a:pPr>
            <a:r>
              <a:rPr lang="bg-BG" altLang="en-US" dirty="0"/>
              <a:t>Задължение за изпълнение на програмата посредством изпълняваща организация </a:t>
            </a:r>
            <a:r>
              <a:rPr lang="en-GB" altLang="en-US" dirty="0">
                <a:latin typeface="Bodoni" pitchFamily="18" charset="0"/>
              </a:rPr>
              <a:t>(</a:t>
            </a:r>
            <a:r>
              <a:rPr lang="bg-BG" altLang="en-US" dirty="0"/>
              <a:t>конкурентна процедура за избор</a:t>
            </a:r>
            <a:r>
              <a:rPr lang="en-GB" altLang="en-US" dirty="0">
                <a:latin typeface="Bodoni" pitchFamily="18" charset="0"/>
              </a:rPr>
              <a:t>)</a:t>
            </a:r>
          </a:p>
          <a:p>
            <a:pPr marL="285750" indent="-285750">
              <a:spcBef>
                <a:spcPts val="1200"/>
              </a:spcBef>
              <a:buClr>
                <a:srgbClr val="42A62A"/>
              </a:buClr>
              <a:buFontTx/>
              <a:buChar char="•"/>
            </a:pPr>
            <a:r>
              <a:rPr lang="bg-BG" altLang="en-US" sz="2000" dirty="0" smtClean="0"/>
              <a:t>Определени условия относно послания, свързани с информация за въздействието върху здравето</a:t>
            </a:r>
            <a:endParaRPr lang="en-GB" altLang="en-US" sz="2000" dirty="0" smtClean="0">
              <a:latin typeface="Bodoni" pitchFamily="18" charset="0"/>
            </a:endParaRPr>
          </a:p>
          <a:p>
            <a:pPr marL="285750" indent="-285750">
              <a:spcBef>
                <a:spcPts val="1200"/>
              </a:spcBef>
              <a:buClr>
                <a:srgbClr val="42A62A"/>
              </a:buClr>
              <a:buFontTx/>
              <a:buChar char="•"/>
            </a:pPr>
            <a:r>
              <a:rPr lang="bg-BG" altLang="en-US" sz="2000" dirty="0" smtClean="0"/>
              <a:t>Споменаването на произхода и търговски марки – съгласно условията в Регламент</a:t>
            </a:r>
            <a:r>
              <a:rPr lang="en-GB" altLang="en-US" sz="2000" dirty="0" smtClean="0">
                <a:latin typeface="Bodoni" pitchFamily="18" charset="0"/>
              </a:rPr>
              <a:t> </a:t>
            </a:r>
            <a:r>
              <a:rPr lang="en-GB" altLang="en-US" sz="2000" dirty="0" smtClean="0"/>
              <a:t>2015/1831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95536" y="836713"/>
            <a:ext cx="8513514" cy="648072"/>
          </a:xfrm>
        </p:spPr>
        <p:txBody>
          <a:bodyPr/>
          <a:lstStyle/>
          <a:p>
            <a:pPr algn="l"/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bg-BG" altLang="en-US" dirty="0" smtClean="0"/>
              <a:t>Допустими дейности</a:t>
            </a:r>
            <a:r>
              <a:rPr lang="en-GB" altLang="en-US" sz="2400" dirty="0" smtClean="0"/>
              <a:t> (</a:t>
            </a:r>
            <a:r>
              <a:rPr lang="bg-BG" altLang="en-US" sz="2400" dirty="0"/>
              <a:t>част 6.2 от Поканата</a:t>
            </a:r>
            <a:r>
              <a:rPr lang="en-GB" altLang="en-US" sz="2400" dirty="0"/>
              <a:t>)</a:t>
            </a:r>
            <a:br>
              <a:rPr lang="en-GB" altLang="en-US" sz="2400" dirty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66568DD-2114-4E00-99EC-4844B071A668}" type="slidenum">
              <a:rPr lang="en-GB" altLang="en-US" sz="1000" smtClean="0">
                <a:solidFill>
                  <a:srgbClr val="FFFFFF"/>
                </a:solidFill>
              </a:rPr>
              <a:pPr eaLnBrk="1" hangingPunct="1"/>
              <a:t>34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82347" cy="2808957"/>
          </a:xfrm>
        </p:spPr>
        <p:txBody>
          <a:bodyPr/>
          <a:lstStyle/>
          <a:p>
            <a:pPr marL="0" indent="0">
              <a:spcBef>
                <a:spcPts val="600"/>
              </a:spcBef>
              <a:buClr>
                <a:srgbClr val="0F5494"/>
              </a:buClr>
              <a:defRPr/>
            </a:pPr>
            <a:r>
              <a:rPr lang="bg-BG" b="1" dirty="0" smtClean="0"/>
              <a:t>Примерен списък</a:t>
            </a:r>
            <a:r>
              <a:rPr lang="en-GB" b="1" dirty="0" smtClean="0"/>
              <a:t>:</a:t>
            </a:r>
          </a:p>
          <a:p>
            <a:pPr>
              <a:spcBef>
                <a:spcPts val="600"/>
              </a:spcBef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dirty="0" smtClean="0"/>
              <a:t>Управление на проекта</a:t>
            </a:r>
            <a:endParaRPr lang="en-GB" dirty="0" smtClean="0"/>
          </a:p>
          <a:p>
            <a:pPr>
              <a:spcBef>
                <a:spcPts val="600"/>
              </a:spcBef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dirty="0" smtClean="0"/>
              <a:t>Връзки с обществеността </a:t>
            </a:r>
            <a:r>
              <a:rPr lang="en-GB" dirty="0" smtClean="0"/>
              <a:t>(</a:t>
            </a:r>
            <a:r>
              <a:rPr lang="bg-BG" dirty="0" smtClean="0"/>
              <a:t>дейности, свързани с връзките с обществеността, медийни събития</a:t>
            </a:r>
            <a:r>
              <a:rPr lang="en-GB" dirty="0" smtClean="0"/>
              <a:t>)</a:t>
            </a:r>
          </a:p>
          <a:p>
            <a:pPr>
              <a:spcBef>
                <a:spcPts val="600"/>
              </a:spcBef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dirty="0" smtClean="0"/>
              <a:t>Интернет страница, социални медии (създаване на страницата, поддръжка и актуализация</a:t>
            </a:r>
            <a:r>
              <a:rPr lang="en-GB" dirty="0" smtClean="0"/>
              <a:t>, </a:t>
            </a:r>
            <a:r>
              <a:rPr lang="bg-BG" dirty="0" smtClean="0"/>
              <a:t>създаване на профили в социалните медии, редовна актуализации, други – мобилни апликации </a:t>
            </a:r>
            <a:r>
              <a:rPr lang="en-GB" dirty="0" smtClean="0"/>
              <a:t>, </a:t>
            </a:r>
            <a:r>
              <a:rPr lang="bg-BG" dirty="0" smtClean="0"/>
              <a:t>електронни платформи, </a:t>
            </a:r>
            <a:r>
              <a:rPr lang="bg-BG" dirty="0" err="1" smtClean="0"/>
              <a:t>уебинари</a:t>
            </a:r>
            <a:r>
              <a:rPr lang="bg-BG" dirty="0" smtClean="0"/>
              <a:t>, др.</a:t>
            </a:r>
            <a:r>
              <a:rPr lang="en-GB" dirty="0" smtClean="0"/>
              <a:t>)</a:t>
            </a:r>
          </a:p>
          <a:p>
            <a:pPr>
              <a:spcBef>
                <a:spcPts val="600"/>
              </a:spcBef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dirty="0" smtClean="0"/>
              <a:t>Реклама </a:t>
            </a:r>
            <a:r>
              <a:rPr lang="en-GB" dirty="0" smtClean="0"/>
              <a:t>(</a:t>
            </a:r>
            <a:r>
              <a:rPr lang="bg-BG" dirty="0"/>
              <a:t>п</a:t>
            </a:r>
            <a:r>
              <a:rPr lang="bg-BG" dirty="0" smtClean="0"/>
              <a:t>ечатна, телевизионна, радио-, онлайн, плакати, кино)</a:t>
            </a:r>
            <a:endParaRPr lang="en-GB" dirty="0" smtClean="0"/>
          </a:p>
          <a:p>
            <a:pPr eaLnBrk="1" hangingPunct="1">
              <a:spcBef>
                <a:spcPts val="600"/>
              </a:spcBef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dirty="0" smtClean="0"/>
              <a:t>Комуникационни средства </a:t>
            </a:r>
            <a:r>
              <a:rPr lang="en-GB" dirty="0" smtClean="0"/>
              <a:t>(</a:t>
            </a:r>
            <a:r>
              <a:rPr lang="bg-BG" dirty="0" smtClean="0"/>
              <a:t>публикации, медийни пакети, промоционален </a:t>
            </a:r>
            <a:r>
              <a:rPr lang="bg-BG" dirty="0"/>
              <a:t>мърчандайзинг, </a:t>
            </a:r>
            <a:r>
              <a:rPr lang="bg-BG" dirty="0" smtClean="0"/>
              <a:t>промоционални видеа</a:t>
            </a:r>
            <a:r>
              <a:rPr lang="en-GB" dirty="0" smtClean="0"/>
              <a:t>)</a:t>
            </a:r>
          </a:p>
          <a:p>
            <a:pPr eaLnBrk="1" hangingPunct="1">
              <a:spcBef>
                <a:spcPts val="600"/>
              </a:spcBef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dirty="0" smtClean="0"/>
              <a:t>Участия в събития </a:t>
            </a:r>
            <a:r>
              <a:rPr lang="en-GB" dirty="0" smtClean="0"/>
              <a:t>(</a:t>
            </a:r>
            <a:r>
              <a:rPr lang="bg-BG" dirty="0" smtClean="0"/>
              <a:t>щандове на търговски изложения</a:t>
            </a:r>
            <a:r>
              <a:rPr lang="en-GB" dirty="0" smtClean="0"/>
              <a:t>, </a:t>
            </a:r>
            <a:r>
              <a:rPr lang="bg-BG" dirty="0" smtClean="0"/>
              <a:t>семинари</a:t>
            </a:r>
            <a:r>
              <a:rPr lang="en-GB" dirty="0" smtClean="0"/>
              <a:t>, </a:t>
            </a:r>
            <a:r>
              <a:rPr lang="bg-BG" dirty="0" smtClean="0"/>
              <a:t>бизнес срещи</a:t>
            </a:r>
            <a:r>
              <a:rPr lang="en-GB" dirty="0" smtClean="0"/>
              <a:t>, </a:t>
            </a:r>
            <a:r>
              <a:rPr lang="bg-BG" dirty="0" smtClean="0"/>
              <a:t>обучения за търговската мрежа/готвачи</a:t>
            </a:r>
            <a:r>
              <a:rPr lang="en-GB" dirty="0" smtClean="0"/>
              <a:t>, </a:t>
            </a:r>
            <a:r>
              <a:rPr lang="bg-BG" dirty="0" smtClean="0"/>
              <a:t>дейности в училища</a:t>
            </a:r>
            <a:r>
              <a:rPr lang="en-GB" dirty="0" smtClean="0"/>
              <a:t>, </a:t>
            </a:r>
            <a:r>
              <a:rPr lang="bg-BG" dirty="0" smtClean="0"/>
              <a:t>седмици на ресторантите</a:t>
            </a:r>
            <a:r>
              <a:rPr lang="en-GB" dirty="0" smtClean="0"/>
              <a:t>, </a:t>
            </a:r>
            <a:r>
              <a:rPr lang="bg-BG" dirty="0" smtClean="0"/>
              <a:t>спонсорство на събития, пътувания до Европа</a:t>
            </a:r>
            <a:r>
              <a:rPr lang="en-GB" dirty="0" smtClean="0"/>
              <a:t>)</a:t>
            </a:r>
          </a:p>
          <a:p>
            <a:pPr eaLnBrk="1" hangingPunct="1">
              <a:spcBef>
                <a:spcPts val="600"/>
              </a:spcBef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bg-BG" dirty="0" smtClean="0"/>
              <a:t>Промоционални дейности в търговските обекти</a:t>
            </a:r>
            <a:r>
              <a:rPr lang="en-GB" dirty="0" smtClean="0"/>
              <a:t> (</a:t>
            </a:r>
            <a:r>
              <a:rPr lang="bg-BG" dirty="0" smtClean="0"/>
              <a:t>дегустации</a:t>
            </a:r>
            <a:r>
              <a:rPr lang="en-GB" dirty="0" smtClean="0"/>
              <a:t>, </a:t>
            </a:r>
            <a:r>
              <a:rPr lang="bg-BG" dirty="0" smtClean="0"/>
              <a:t>промоции в публикации на търговските обекти, реклама в търговските обекти</a:t>
            </a:r>
            <a:r>
              <a:rPr lang="en-GB" dirty="0" smtClean="0"/>
              <a:t>)</a:t>
            </a:r>
          </a:p>
          <a:p>
            <a:pPr marL="285750" indent="-285750">
              <a:spcBef>
                <a:spcPts val="1200"/>
              </a:spcBef>
              <a:buClr>
                <a:srgbClr val="42A62A"/>
              </a:buClr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04856" cy="5112568"/>
          </a:xfrm>
        </p:spPr>
        <p:txBody>
          <a:bodyPr/>
          <a:lstStyle/>
          <a:p>
            <a:pPr marL="0" indent="0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bg-BG" sz="2400" dirty="0" smtClean="0"/>
              <a:t>Проверка за допустимост на страницата на агенция </a:t>
            </a:r>
            <a:r>
              <a:rPr lang="en-GB" sz="2400" dirty="0" smtClean="0"/>
              <a:t>CHAFEA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ec.europa.eu/chafea/agri/funding-opportunities/eligibility/check-tool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bg-BG" sz="2400" dirty="0" smtClean="0"/>
              <a:t>Често задавани въпроси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4"/>
              </a:rPr>
              <a:t>https://ec.europa.eu/chafea/agri/faq.html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bg-BG" sz="2400" dirty="0" smtClean="0"/>
              <a:t>Линия на агенция </a:t>
            </a:r>
            <a:r>
              <a:rPr lang="en-GB" sz="2400" dirty="0" err="1" smtClean="0"/>
              <a:t>Chafea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400" dirty="0">
                <a:hlinkClick r:id="rId5"/>
              </a:rPr>
              <a:t>Email: chafea-agri-calls@ec.europa.eu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93679" y="6623786"/>
            <a:ext cx="628650" cy="238125"/>
          </a:xfrm>
        </p:spPr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2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z="2400" dirty="0" smtClean="0"/>
              <a:t>Критерии за изключване</a:t>
            </a:r>
            <a:r>
              <a:rPr lang="en-GB" altLang="en-US" sz="2400" dirty="0" smtClean="0"/>
              <a:t> </a:t>
            </a:r>
            <a:r>
              <a:rPr lang="bg-BG" altLang="en-US" sz="2400" dirty="0" smtClean="0"/>
              <a:t>(част 7 от Поканата)</a:t>
            </a:r>
            <a:endParaRPr lang="en-GB" altLang="en-US" sz="2400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altLang="en-US" b="1" dirty="0" smtClean="0"/>
              <a:t>Примери:</a:t>
            </a:r>
          </a:p>
          <a:p>
            <a:endParaRPr lang="en-GB" altLang="en-US" dirty="0" smtClean="0"/>
          </a:p>
          <a:p>
            <a:pPr marL="0" indent="0"/>
            <a:r>
              <a:rPr lang="bg-BG" altLang="en-US" sz="1600" dirty="0" smtClean="0"/>
              <a:t>- Икономическият оператор е </a:t>
            </a:r>
            <a:r>
              <a:rPr lang="ru-RU" sz="1600" dirty="0" smtClean="0"/>
              <a:t>обявен в несъстоятелност или е в ликвидация</a:t>
            </a:r>
            <a:r>
              <a:rPr lang="en-GB" altLang="en-US" sz="1600" dirty="0" smtClean="0"/>
              <a:t>;</a:t>
            </a:r>
            <a:endParaRPr lang="bg-BG" altLang="en-US" sz="1600" dirty="0" smtClean="0"/>
          </a:p>
          <a:p>
            <a:pPr>
              <a:buFontTx/>
              <a:buChar char="-"/>
            </a:pPr>
            <a:endParaRPr lang="en-GB" altLang="en-US" sz="1600" dirty="0" smtClean="0"/>
          </a:p>
          <a:p>
            <a:pPr marL="0" indent="0"/>
            <a:r>
              <a:rPr lang="bg-BG" sz="1600" dirty="0" smtClean="0"/>
              <a:t>- Установено нарушение на </a:t>
            </a:r>
            <a:r>
              <a:rPr lang="ru-RU" sz="1600" dirty="0" smtClean="0"/>
              <a:t>икономическия </a:t>
            </a:r>
            <a:r>
              <a:rPr lang="ru-RU" sz="1600" dirty="0"/>
              <a:t>оператор </a:t>
            </a:r>
            <a:r>
              <a:rPr lang="ru-RU" sz="1600" dirty="0" smtClean="0"/>
              <a:t>по задължения, свързани с плащане </a:t>
            </a:r>
            <a:r>
              <a:rPr lang="ru-RU" sz="1600" dirty="0"/>
              <a:t>на данъци или социално осигурителни </a:t>
            </a:r>
            <a:r>
              <a:rPr lang="ru-RU" sz="1600" dirty="0" smtClean="0"/>
              <a:t>вноски;</a:t>
            </a:r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0" indent="0"/>
            <a:r>
              <a:rPr lang="bg-BG" sz="1600" dirty="0" smtClean="0"/>
              <a:t>- Установено е, че </a:t>
            </a:r>
            <a:r>
              <a:rPr lang="ru-RU" sz="1600" dirty="0" smtClean="0"/>
              <a:t>икономическият </a:t>
            </a:r>
            <a:r>
              <a:rPr lang="ru-RU" sz="1600" dirty="0"/>
              <a:t>оператор е виновен за тежко професионално </a:t>
            </a:r>
            <a:r>
              <a:rPr lang="ru-RU" sz="1600" dirty="0" smtClean="0"/>
              <a:t>нарушение; </a:t>
            </a:r>
          </a:p>
          <a:p>
            <a:pPr marL="0" indent="0"/>
            <a:endParaRPr lang="ru-RU" sz="1600" dirty="0"/>
          </a:p>
          <a:p>
            <a:pPr marL="0" indent="0"/>
            <a:r>
              <a:rPr lang="ru-RU" sz="1600" dirty="0" smtClean="0"/>
              <a:t>- Кандидатът е демонстрирал сериозни недостатъци при изпълнение на основните задължения при изпълнението на договор, финансиран от бюджета на ЕС</a:t>
            </a:r>
          </a:p>
          <a:p>
            <a:endParaRPr lang="en-GB" sz="16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DD5F7D5F-42B1-4283-9FBB-8C1863814362}" type="slidenum">
              <a:rPr lang="en-GB" altLang="en-US" sz="1000" smtClean="0">
                <a:solidFill>
                  <a:srgbClr val="FFFFFF"/>
                </a:solidFill>
              </a:rPr>
              <a:pPr eaLnBrk="1" hangingPunct="1"/>
              <a:t>36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51519" y="836712"/>
            <a:ext cx="8280921" cy="576064"/>
          </a:xfrm>
        </p:spPr>
        <p:txBody>
          <a:bodyPr/>
          <a:lstStyle/>
          <a:p>
            <a:r>
              <a:rPr lang="bg-BG" altLang="en-US" dirty="0" smtClean="0"/>
              <a:t>Критерии за подбор (част 8 от Поканата)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73353"/>
          </a:xfrm>
        </p:spPr>
        <p:txBody>
          <a:bodyPr/>
          <a:lstStyle/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r>
              <a:rPr lang="bg-BG" b="1" dirty="0" smtClean="0"/>
              <a:t>Финансов капацитет</a:t>
            </a:r>
            <a:endParaRPr lang="en-GB" dirty="0"/>
          </a:p>
          <a:p>
            <a:r>
              <a:rPr lang="ru-RU" dirty="0"/>
              <a:t>Кандидатите трябва да разполагат със стабилни и достатъчни източници на финансиране, за да поддържат дейността си през целия период на изпълнение на действието и да участват във финансирането му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Не се налага оценка ако: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sr-Cyrl-ME" dirty="0" err="1"/>
              <a:t>кандидатът</a:t>
            </a:r>
            <a:r>
              <a:rPr lang="sr-Cyrl-ME" dirty="0"/>
              <a:t> е </a:t>
            </a:r>
            <a:r>
              <a:rPr lang="sr-Cyrl-ME" dirty="0" err="1"/>
              <a:t>публичен</a:t>
            </a:r>
            <a:r>
              <a:rPr lang="sr-Cyrl-ME" dirty="0"/>
              <a:t> </a:t>
            </a:r>
            <a:r>
              <a:rPr lang="sr-Cyrl-ME" dirty="0" smtClean="0"/>
              <a:t>орган;</a:t>
            </a:r>
            <a:endParaRPr lang="en-GB" dirty="0"/>
          </a:p>
          <a:p>
            <a:pPr marL="0" indent="0"/>
            <a:r>
              <a:rPr lang="ru-RU" dirty="0" smtClean="0"/>
              <a:t>- поисканото финансово </a:t>
            </a:r>
            <a:r>
              <a:rPr lang="ru-RU" dirty="0"/>
              <a:t>участие на ЕС </a:t>
            </a:r>
            <a:r>
              <a:rPr lang="ru-RU" dirty="0" smtClean="0"/>
              <a:t>≤ </a:t>
            </a:r>
            <a:r>
              <a:rPr lang="ru-RU" dirty="0"/>
              <a:t>60 000 </a:t>
            </a:r>
            <a:r>
              <a:rPr lang="ru-RU" dirty="0" smtClean="0"/>
              <a:t>EUR 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/>
            <a:r>
              <a:rPr lang="ru-RU" dirty="0" smtClean="0"/>
              <a:t>финансово </a:t>
            </a:r>
            <a:r>
              <a:rPr lang="ru-RU" dirty="0"/>
              <a:t>участие на ЕС в размер ≥ 750 000 </a:t>
            </a:r>
            <a:r>
              <a:rPr lang="ru-RU" dirty="0" smtClean="0"/>
              <a:t>EUR: одитен </a:t>
            </a:r>
            <a:r>
              <a:rPr lang="ru-RU" dirty="0"/>
              <a:t>доклад, изготвен от одобрен външен </a:t>
            </a:r>
            <a:r>
              <a:rPr lang="ru-RU" dirty="0" smtClean="0"/>
              <a:t>одитор, </a:t>
            </a:r>
            <a:r>
              <a:rPr lang="ru-RU" dirty="0"/>
              <a:t>в който са заверени отчетите за последната налична финансова </a:t>
            </a:r>
            <a:r>
              <a:rPr lang="ru-RU" dirty="0" smtClean="0"/>
              <a:t>година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ru-RU" u="sng" dirty="0" smtClean="0"/>
              <a:t>Придружаващи документи:</a:t>
            </a:r>
            <a:endParaRPr lang="en-GB" u="sng" dirty="0"/>
          </a:p>
          <a:p>
            <a:r>
              <a:rPr lang="ru-RU" dirty="0" smtClean="0"/>
              <a:t>Годишен отчет /бизнес план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en-GB" dirty="0" smtClean="0"/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D4AD9DA-2272-4551-84C3-B0EDEA46F256}" type="slidenum">
              <a:rPr lang="en-GB" altLang="en-US" sz="1000" smtClean="0">
                <a:solidFill>
                  <a:srgbClr val="FFFFFF"/>
                </a:solidFill>
              </a:rPr>
              <a:pPr eaLnBrk="1" hangingPunct="1"/>
              <a:t>37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/>
              <a:t>Критерии за подбор (част 8 от Поканата)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r>
              <a:rPr lang="bg-BG" b="1" dirty="0"/>
              <a:t>Оперативен капацитет</a:t>
            </a:r>
            <a:endParaRPr lang="en-GB" b="1" dirty="0"/>
          </a:p>
          <a:p>
            <a:pPr marL="0" indent="0">
              <a:buClr>
                <a:srgbClr val="42A62A"/>
              </a:buClr>
              <a:defRPr/>
            </a:pPr>
            <a:r>
              <a:rPr lang="bg-BG" dirty="0"/>
              <a:t>Кандидатите трябва да притежават професионална компетентност и квалификация, необходими за изпълнение на програмата. </a:t>
            </a:r>
            <a:endParaRPr lang="en-GB" dirty="0"/>
          </a:p>
          <a:p>
            <a:pPr marL="0" indent="0">
              <a:buClr>
                <a:srgbClr val="42A62A"/>
              </a:buClr>
              <a:defRPr/>
            </a:pPr>
            <a:endParaRPr lang="en-GB" dirty="0"/>
          </a:p>
          <a:p>
            <a:pPr marL="0" indent="0">
              <a:buClr>
                <a:srgbClr val="42A62A"/>
              </a:buClr>
              <a:defRPr/>
            </a:pPr>
            <a:r>
              <a:rPr lang="bg-BG" u="sng" dirty="0"/>
              <a:t>Обикновени</a:t>
            </a:r>
            <a:r>
              <a:rPr lang="bg-BG" dirty="0"/>
              <a:t> програми: ако кандидатът желае да изпълнява част от програмата, е необходим минимум 3 години опит в изпълнението на </a:t>
            </a:r>
            <a:r>
              <a:rPr lang="bg-BG" dirty="0" smtClean="0"/>
              <a:t>подобни </a:t>
            </a:r>
            <a:r>
              <a:rPr lang="bg-BG" dirty="0"/>
              <a:t>мерки </a:t>
            </a:r>
            <a:endParaRPr lang="en-GB" dirty="0"/>
          </a:p>
          <a:p>
            <a:endParaRPr lang="bg-BG" dirty="0" smtClean="0"/>
          </a:p>
          <a:p>
            <a:endParaRPr lang="en-GB" dirty="0"/>
          </a:p>
          <a:p>
            <a:r>
              <a:rPr lang="bg-BG" u="sng" dirty="0" smtClean="0"/>
              <a:t>Придружаващи документи:</a:t>
            </a:r>
            <a:endParaRPr lang="en-GB" u="sng" dirty="0"/>
          </a:p>
          <a:p>
            <a:pPr marL="285750" indent="-285750">
              <a:buFontTx/>
              <a:buChar char="-"/>
            </a:pPr>
            <a:r>
              <a:rPr lang="ru-RU" dirty="0" smtClean="0"/>
              <a:t>- Автобиографии </a:t>
            </a:r>
            <a:r>
              <a:rPr lang="ru-RU" dirty="0"/>
              <a:t>(квалификации и професионален опит) на персонала на </a:t>
            </a:r>
            <a:r>
              <a:rPr lang="ru-RU" dirty="0" smtClean="0"/>
              <a:t>кандидата;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Доклад за дейността  на организацията</a:t>
            </a:r>
          </a:p>
          <a:p>
            <a:pPr>
              <a:buFontTx/>
              <a:buChar char="-"/>
            </a:pPr>
            <a:endParaRPr lang="ru-RU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199D-FFE0-436C-BEC4-1C5D1BA3B6D0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1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97801" cy="576163"/>
          </a:xfrm>
        </p:spPr>
        <p:txBody>
          <a:bodyPr/>
          <a:lstStyle/>
          <a:p>
            <a:r>
              <a:rPr lang="bg-BG" altLang="en-US" sz="2400" dirty="0" smtClean="0"/>
              <a:t>Критерии за отпускане на съфинансиране</a:t>
            </a:r>
            <a:br>
              <a:rPr lang="bg-BG" altLang="en-US" sz="2400" dirty="0" smtClean="0"/>
            </a:br>
            <a:r>
              <a:rPr lang="bg-BG" altLang="en-US" sz="1600" dirty="0" smtClean="0"/>
              <a:t>(Приложение </a:t>
            </a:r>
            <a:r>
              <a:rPr lang="en-GB" altLang="en-US" sz="1600" dirty="0" smtClean="0"/>
              <a:t>VI</a:t>
            </a:r>
            <a:r>
              <a:rPr lang="en-GB" altLang="en-US" sz="1600" dirty="0"/>
              <a:t>I</a:t>
            </a:r>
            <a:r>
              <a:rPr lang="en-GB" altLang="en-US" sz="1600" dirty="0" smtClean="0"/>
              <a:t> </a:t>
            </a:r>
            <a:r>
              <a:rPr lang="bg-BG" altLang="en-US" sz="1600" dirty="0" smtClean="0"/>
              <a:t>от Ръководството за кандидатстване)</a:t>
            </a:r>
            <a:endParaRPr lang="en-GB" altLang="en-US" sz="1600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3FE5FEF4-1444-40AF-9E41-AA0B3F5D291F}" type="slidenum">
              <a:rPr lang="en-GB" altLang="en-US" sz="1000" smtClean="0">
                <a:solidFill>
                  <a:srgbClr val="FFFFFF"/>
                </a:solidFill>
              </a:rPr>
              <a:pPr eaLnBrk="1" hangingPunct="1"/>
              <a:t>39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288" y="2204864"/>
            <a:ext cx="8582025" cy="414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>
                <a:srgbClr val="42A62A"/>
              </a:buClr>
              <a:defRPr/>
            </a:pPr>
            <a:r>
              <a:rPr lang="en-GB" sz="1800" kern="0" dirty="0" smtClean="0"/>
              <a:t>1 – </a:t>
            </a:r>
            <a:r>
              <a:rPr lang="bg-BG" sz="1800" kern="0" dirty="0" smtClean="0"/>
              <a:t>Измерение на равнището на Съюза </a:t>
            </a:r>
            <a:endParaRPr lang="bg-BG" sz="1800" b="0" kern="0" dirty="0"/>
          </a:p>
          <a:p>
            <a:pPr marL="0" indent="0">
              <a:buClr>
                <a:srgbClr val="42A62A"/>
              </a:buClr>
              <a:defRPr/>
            </a:pPr>
            <a:endParaRPr lang="en-GB" sz="1800" b="0" kern="0" dirty="0" smtClean="0"/>
          </a:p>
          <a:p>
            <a:pPr marL="0" indent="0">
              <a:buClr>
                <a:srgbClr val="42A62A"/>
              </a:buClr>
              <a:defRPr/>
            </a:pPr>
            <a:r>
              <a:rPr lang="en-GB" sz="1800" kern="0" dirty="0" smtClean="0"/>
              <a:t>2 – </a:t>
            </a:r>
            <a:r>
              <a:rPr lang="bg-BG" sz="1800" kern="0" dirty="0" smtClean="0"/>
              <a:t>Техническо качество на проекта</a:t>
            </a:r>
          </a:p>
          <a:p>
            <a:pPr marL="0" indent="0">
              <a:buClr>
                <a:srgbClr val="42A62A"/>
              </a:buClr>
              <a:defRPr/>
            </a:pPr>
            <a:endParaRPr lang="bg-BG" sz="1800" kern="0" dirty="0"/>
          </a:p>
          <a:p>
            <a:pPr marL="0" indent="0">
              <a:buClr>
                <a:srgbClr val="42A62A"/>
              </a:buClr>
              <a:defRPr/>
            </a:pPr>
            <a:r>
              <a:rPr lang="en-GB" sz="1800" kern="0" dirty="0" smtClean="0"/>
              <a:t>3 –</a:t>
            </a:r>
            <a:r>
              <a:rPr lang="bg-BG" sz="1800" kern="0" dirty="0" smtClean="0"/>
              <a:t> Управление </a:t>
            </a:r>
            <a:r>
              <a:rPr lang="bg-BG" sz="1800" kern="0" dirty="0"/>
              <a:t>на </a:t>
            </a:r>
            <a:r>
              <a:rPr lang="bg-BG" sz="1800" kern="0" dirty="0" smtClean="0"/>
              <a:t>качеството</a:t>
            </a:r>
          </a:p>
          <a:p>
            <a:pPr marL="0" indent="0">
              <a:buClr>
                <a:srgbClr val="42A62A"/>
              </a:buClr>
              <a:defRPr/>
            </a:pPr>
            <a:endParaRPr lang="bg-BG" sz="1800" kern="0" dirty="0"/>
          </a:p>
          <a:p>
            <a:pPr marL="0" indent="0">
              <a:buClr>
                <a:srgbClr val="42A62A"/>
              </a:buClr>
              <a:defRPr/>
            </a:pPr>
            <a:r>
              <a:rPr lang="en-GB" sz="1800" kern="0" dirty="0" smtClean="0"/>
              <a:t>4 </a:t>
            </a:r>
            <a:r>
              <a:rPr lang="en-GB" sz="1800" kern="0" dirty="0"/>
              <a:t>– </a:t>
            </a:r>
            <a:r>
              <a:rPr lang="bg-BG" sz="1800" kern="0" dirty="0"/>
              <a:t>Бюджет и ефективност на разходите</a:t>
            </a:r>
          </a:p>
          <a:p>
            <a:pPr marL="0" indent="0">
              <a:buClr>
                <a:srgbClr val="42A62A"/>
              </a:buClr>
              <a:defRPr/>
            </a:pPr>
            <a:endParaRPr lang="en-GB" sz="1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539552" y="4077072"/>
            <a:ext cx="8240125" cy="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52513"/>
            <a:ext cx="8785225" cy="504825"/>
          </a:xfrm>
        </p:spPr>
        <p:txBody>
          <a:bodyPr/>
          <a:lstStyle/>
          <a:p>
            <a:pPr eaLnBrk="1" hangingPunct="1"/>
            <a:r>
              <a:rPr lang="bg-BG" dirty="0" smtClean="0"/>
              <a:t>Засилен натиск върху селскостопанския сектор</a:t>
            </a:r>
            <a:endParaRPr lang="en-GB" dirty="0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3EF745DC-2CFD-4A26-B8EC-E9E963AF9910}" type="slidenum">
              <a:rPr lang="en-GB" sz="1000" smtClean="0">
                <a:solidFill>
                  <a:srgbClr val="FFFFFF"/>
                </a:solidFill>
              </a:rPr>
              <a:pPr eaLnBrk="1" hangingPunct="1"/>
              <a:t>4</a:t>
            </a:fld>
            <a:endParaRPr lang="en-GB" sz="1000" smtClean="0">
              <a:solidFill>
                <a:srgbClr val="FFFFFF"/>
              </a:solidFill>
            </a:endParaRPr>
          </a:p>
        </p:txBody>
      </p:sp>
      <p:sp>
        <p:nvSpPr>
          <p:cNvPr id="26628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4714872" y="2708920"/>
            <a:ext cx="4033592" cy="1440160"/>
          </a:xfrm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180000" lvl="1" indent="-180000" eaLnBrk="1" hangingPunct="1">
              <a:spcBef>
                <a:spcPts val="1800"/>
              </a:spcBef>
              <a:buClrTx/>
              <a:defRPr/>
            </a:pPr>
            <a:r>
              <a:rPr lang="bg-BG" sz="1200" dirty="0" smtClean="0">
                <a:solidFill>
                  <a:srgbClr val="000000"/>
                </a:solidFill>
              </a:rPr>
              <a:t>Засилена либерализация в търговията</a:t>
            </a:r>
            <a:r>
              <a:rPr lang="en-GB" sz="1200" dirty="0" smtClean="0">
                <a:solidFill>
                  <a:srgbClr val="000000"/>
                </a:solidFill>
              </a:rPr>
              <a:t> (</a:t>
            </a:r>
            <a:r>
              <a:rPr lang="bg-BG" sz="1200" dirty="0" smtClean="0">
                <a:solidFill>
                  <a:srgbClr val="000000"/>
                </a:solidFill>
              </a:rPr>
              <a:t>ССТ</a:t>
            </a:r>
            <a:r>
              <a:rPr lang="en-GB" sz="1200" dirty="0" smtClean="0">
                <a:solidFill>
                  <a:srgbClr val="000000"/>
                </a:solidFill>
              </a:rPr>
              <a:t>)</a:t>
            </a:r>
          </a:p>
          <a:p>
            <a:pPr marL="180000" lvl="1" indent="-180000" eaLnBrk="1" hangingPunct="1">
              <a:buClrTx/>
              <a:defRPr/>
            </a:pPr>
            <a:r>
              <a:rPr lang="bg-BG" sz="1200" dirty="0" smtClean="0">
                <a:solidFill>
                  <a:srgbClr val="000000"/>
                </a:solidFill>
              </a:rPr>
              <a:t>Засилена глобализация на световната икономика</a:t>
            </a:r>
            <a:endParaRPr lang="en-GB" sz="1200" dirty="0">
              <a:solidFill>
                <a:srgbClr val="000000"/>
              </a:solidFill>
            </a:endParaRPr>
          </a:p>
          <a:p>
            <a:pPr marL="180000" lvl="1" indent="-180000" eaLnBrk="1" hangingPunct="1">
              <a:buClrTx/>
              <a:defRPr/>
            </a:pPr>
            <a:r>
              <a:rPr lang="bg-BG" sz="1200" dirty="0" smtClean="0">
                <a:solidFill>
                  <a:srgbClr val="000000"/>
                </a:solidFill>
              </a:rPr>
              <a:t>Политики за насърчаване от страна на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bg-BG" sz="1200" dirty="0" smtClean="0">
                <a:solidFill>
                  <a:srgbClr val="000000"/>
                </a:solidFill>
              </a:rPr>
              <a:t>конкурентите на ЕС</a:t>
            </a:r>
            <a:endParaRPr lang="en-GB" sz="1200" dirty="0">
              <a:solidFill>
                <a:srgbClr val="000000"/>
              </a:solidFill>
            </a:endParaRPr>
          </a:p>
          <a:p>
            <a:pPr marL="180000" lvl="1" indent="-180000" eaLnBrk="1" hangingPunct="1">
              <a:buClrTx/>
              <a:defRPr/>
            </a:pPr>
            <a:r>
              <a:rPr lang="bg-BG" sz="1200" dirty="0" smtClean="0">
                <a:solidFill>
                  <a:srgbClr val="000000"/>
                </a:solidFill>
              </a:rPr>
              <a:t>Премахване на </a:t>
            </a:r>
            <a:r>
              <a:rPr lang="ru-RU" sz="1200" dirty="0" smtClean="0"/>
              <a:t>възстановяванията </a:t>
            </a:r>
            <a:r>
              <a:rPr lang="ru-RU" sz="1200" dirty="0"/>
              <a:t>при износ 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6392" name="Rectangle 19"/>
          <p:cNvSpPr>
            <a:spLocks noChangeArrowheads="1"/>
          </p:cNvSpPr>
          <p:nvPr/>
        </p:nvSpPr>
        <p:spPr bwMode="auto">
          <a:xfrm>
            <a:off x="3059832" y="1988840"/>
            <a:ext cx="2397405" cy="485500"/>
          </a:xfrm>
          <a:prstGeom prst="rect">
            <a:avLst/>
          </a:prstGeom>
          <a:solidFill>
            <a:srgbClr val="0F5494"/>
          </a:solidFill>
          <a:ln w="9525">
            <a:solidFill>
              <a:srgbClr val="7397D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g-BG" sz="1400" dirty="0" smtClean="0">
                <a:solidFill>
                  <a:srgbClr val="FFFFFF"/>
                </a:solidFill>
                <a:cs typeface="Arial" charset="0"/>
              </a:rPr>
              <a:t>Предизвикателства</a:t>
            </a:r>
            <a:endParaRPr lang="en-GB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93" name="Text Box 5"/>
          <p:cNvSpPr txBox="1">
            <a:spLocks noChangeArrowheads="1"/>
          </p:cNvSpPr>
          <p:nvPr/>
        </p:nvSpPr>
        <p:spPr bwMode="auto">
          <a:xfrm>
            <a:off x="777918" y="4293097"/>
            <a:ext cx="3067659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bg-BG" sz="1400" dirty="0" smtClean="0">
                <a:solidFill>
                  <a:srgbClr val="0F5494"/>
                </a:solidFill>
                <a:cs typeface="Arial" charset="0"/>
              </a:rPr>
              <a:t>Засилен натиск за намаляване на разходите върху селските стопанства на ЕС</a:t>
            </a:r>
            <a:endParaRPr lang="en-GB" sz="1400" dirty="0">
              <a:solidFill>
                <a:srgbClr val="0F5494"/>
              </a:solidFill>
              <a:cs typeface="Arial" charset="0"/>
            </a:endParaRPr>
          </a:p>
        </p:txBody>
      </p:sp>
      <p:sp>
        <p:nvSpPr>
          <p:cNvPr id="16395" name="Text Box 5"/>
          <p:cNvSpPr txBox="1">
            <a:spLocks noChangeArrowheads="1"/>
          </p:cNvSpPr>
          <p:nvPr/>
        </p:nvSpPr>
        <p:spPr bwMode="auto">
          <a:xfrm>
            <a:off x="777919" y="3022498"/>
            <a:ext cx="3067659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bg-BG" sz="1400" dirty="0" smtClean="0">
                <a:solidFill>
                  <a:srgbClr val="0F5494"/>
                </a:solidFill>
                <a:cs typeface="Arial" charset="0"/>
              </a:rPr>
              <a:t>Силна конкуренция спрямо европейските селскостопански продукти </a:t>
            </a:r>
            <a:endParaRPr lang="en-GB" sz="1400" dirty="0">
              <a:solidFill>
                <a:srgbClr val="0F5494"/>
              </a:solidFill>
              <a:cs typeface="Arial" charset="0"/>
            </a:endParaRPr>
          </a:p>
        </p:txBody>
      </p:sp>
      <p:sp>
        <p:nvSpPr>
          <p:cNvPr id="16397" name="Text Box 5"/>
          <p:cNvSpPr txBox="1">
            <a:spLocks noChangeArrowheads="1"/>
          </p:cNvSpPr>
          <p:nvPr/>
        </p:nvSpPr>
        <p:spPr bwMode="auto">
          <a:xfrm>
            <a:off x="777919" y="5477461"/>
            <a:ext cx="3067659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bg-BG" sz="1400" dirty="0" smtClean="0">
                <a:solidFill>
                  <a:srgbClr val="0F5494"/>
                </a:solidFill>
                <a:cs typeface="Arial" charset="0"/>
              </a:rPr>
              <a:t>Липса на информираност относно качествата на европейските селскостопански продукти</a:t>
            </a:r>
            <a:endParaRPr lang="en-GB" sz="1400" dirty="0">
              <a:solidFill>
                <a:srgbClr val="0F5494"/>
              </a:solidFill>
              <a:cs typeface="Arial" charset="0"/>
            </a:endParaRPr>
          </a:p>
        </p:txBody>
      </p:sp>
      <p:sp>
        <p:nvSpPr>
          <p:cNvPr id="22" name="Rectangle 12"/>
          <p:cNvSpPr txBox="1">
            <a:spLocks noChangeArrowheads="1"/>
          </p:cNvSpPr>
          <p:nvPr/>
        </p:nvSpPr>
        <p:spPr bwMode="auto">
          <a:xfrm>
            <a:off x="4714872" y="4077072"/>
            <a:ext cx="4033592" cy="1272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000" lvl="1" indent="-180000" eaLnBrk="1" hangingPunct="1">
              <a:spcBef>
                <a:spcPts val="0"/>
              </a:spcBef>
              <a:buClrTx/>
              <a:defRPr/>
            </a:pPr>
            <a:r>
              <a:rPr lang="bg-BG" sz="1200" b="0" dirty="0" smtClean="0">
                <a:solidFill>
                  <a:srgbClr val="000000"/>
                </a:solidFill>
              </a:rPr>
              <a:t>Постепенно увеличение на цените на селскостопанските продукти</a:t>
            </a:r>
            <a:r>
              <a:rPr lang="en-GB" sz="1200" b="0" dirty="0" smtClean="0">
                <a:solidFill>
                  <a:srgbClr val="000000"/>
                </a:solidFill>
              </a:rPr>
              <a:t>/ </a:t>
            </a:r>
            <a:r>
              <a:rPr lang="bg-BG" sz="1200" b="0" dirty="0" smtClean="0">
                <a:solidFill>
                  <a:srgbClr val="000000"/>
                </a:solidFill>
              </a:rPr>
              <a:t>бурно увеличение на цените на енергията и минералните торове</a:t>
            </a:r>
            <a:endParaRPr lang="en-GB" sz="1200" b="0" dirty="0" smtClean="0">
              <a:solidFill>
                <a:srgbClr val="000000"/>
              </a:solidFill>
            </a:endParaRPr>
          </a:p>
          <a:p>
            <a:pPr marL="180000" lvl="1" indent="-180000" eaLnBrk="1" hangingPunct="1">
              <a:spcBef>
                <a:spcPts val="288"/>
              </a:spcBef>
              <a:buClrTx/>
              <a:defRPr/>
            </a:pPr>
            <a:r>
              <a:rPr lang="bg-BG" sz="1200" b="0" dirty="0" smtClean="0">
                <a:solidFill>
                  <a:srgbClr val="000000"/>
                </a:solidFill>
              </a:rPr>
              <a:t>По-строги стандарти за производство</a:t>
            </a:r>
            <a:r>
              <a:rPr lang="en-GB" sz="1200" b="0" dirty="0" smtClean="0">
                <a:solidFill>
                  <a:srgbClr val="000000"/>
                </a:solidFill>
              </a:rPr>
              <a:t> </a:t>
            </a:r>
          </a:p>
          <a:p>
            <a:pPr marL="180000" lvl="1" indent="-180000" eaLnBrk="1" hangingPunct="1">
              <a:spcBef>
                <a:spcPts val="288"/>
              </a:spcBef>
              <a:buClrTx/>
              <a:defRPr/>
            </a:pPr>
            <a:r>
              <a:rPr lang="bg-BG" sz="1200" b="0" dirty="0" smtClean="0">
                <a:solidFill>
                  <a:srgbClr val="000000"/>
                </a:solidFill>
              </a:rPr>
              <a:t>По-строги екологични изисквания</a:t>
            </a:r>
            <a:endParaRPr lang="en-GB" sz="1200" b="0" dirty="0" smtClean="0">
              <a:solidFill>
                <a:srgbClr val="000000"/>
              </a:solidFill>
            </a:endParaRPr>
          </a:p>
        </p:txBody>
      </p:sp>
      <p:sp>
        <p:nvSpPr>
          <p:cNvPr id="23" name="Rectangle 12"/>
          <p:cNvSpPr txBox="1">
            <a:spLocks noChangeArrowheads="1"/>
          </p:cNvSpPr>
          <p:nvPr/>
        </p:nvSpPr>
        <p:spPr bwMode="auto">
          <a:xfrm>
            <a:off x="4746085" y="5650167"/>
            <a:ext cx="4033592" cy="608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000" lvl="1" indent="-180000" eaLnBrk="1" hangingPunct="1">
              <a:spcBef>
                <a:spcPts val="0"/>
              </a:spcBef>
              <a:buClrTx/>
              <a:defRPr/>
            </a:pPr>
            <a:r>
              <a:rPr lang="bg-BG" sz="1200" b="0" dirty="0" smtClean="0">
                <a:solidFill>
                  <a:srgbClr val="000000"/>
                </a:solidFill>
              </a:rPr>
              <a:t>Само </a:t>
            </a:r>
            <a:r>
              <a:rPr lang="en-GB" sz="1200" b="0" dirty="0" smtClean="0">
                <a:solidFill>
                  <a:srgbClr val="000000"/>
                </a:solidFill>
              </a:rPr>
              <a:t>1</a:t>
            </a:r>
            <a:r>
              <a:rPr lang="bg-BG" sz="1200" b="0" dirty="0" smtClean="0">
                <a:solidFill>
                  <a:srgbClr val="000000"/>
                </a:solidFill>
              </a:rPr>
              <a:t>8</a:t>
            </a:r>
            <a:r>
              <a:rPr lang="en-GB" sz="1200" b="0" dirty="0" smtClean="0">
                <a:solidFill>
                  <a:srgbClr val="000000"/>
                </a:solidFill>
              </a:rPr>
              <a:t>% </a:t>
            </a:r>
            <a:r>
              <a:rPr lang="bg-BG" sz="1200" b="0" dirty="0" smtClean="0">
                <a:solidFill>
                  <a:srgbClr val="000000"/>
                </a:solidFill>
              </a:rPr>
              <a:t>от европейските граждани познават логата за географски  наименования</a:t>
            </a:r>
            <a:endParaRPr lang="en-GB" sz="1200" b="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39552" y="2636912"/>
            <a:ext cx="8240125" cy="3816424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900" b="0" i="1" kern="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539552" y="5349973"/>
            <a:ext cx="8240125" cy="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18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96876" y="1124744"/>
            <a:ext cx="8580436" cy="720080"/>
          </a:xfrm>
        </p:spPr>
        <p:txBody>
          <a:bodyPr/>
          <a:lstStyle/>
          <a:p>
            <a:pPr algn="l"/>
            <a:r>
              <a:rPr lang="bg-BG" sz="2400" dirty="0"/>
              <a:t> </a:t>
            </a:r>
            <a:r>
              <a:rPr lang="bg-BG" sz="2400" dirty="0" smtClean="0"/>
              <a:t>     </a:t>
            </a:r>
            <a:r>
              <a:rPr lang="en-GB" sz="2400" dirty="0" smtClean="0"/>
              <a:t> </a:t>
            </a:r>
            <a:r>
              <a:rPr lang="bg-BG" sz="2400" dirty="0"/>
              <a:t>Измерение на равнището на Съюза </a:t>
            </a:r>
            <a:br>
              <a:rPr lang="bg-BG" sz="2400" dirty="0"/>
            </a:br>
            <a:endParaRPr lang="en-GB" altLang="en-US" sz="2400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3FE5FEF4-1444-40AF-9E41-AA0B3F5D291F}" type="slidenum">
              <a:rPr lang="en-GB" altLang="en-US" sz="1000" smtClean="0">
                <a:solidFill>
                  <a:srgbClr val="FFFFFF"/>
                </a:solidFill>
              </a:rPr>
              <a:pPr eaLnBrk="1" hangingPunct="1"/>
              <a:t>40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6876" y="1484312"/>
            <a:ext cx="8582025" cy="489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>
                <a:srgbClr val="42A62A"/>
              </a:buClr>
              <a:defRPr/>
            </a:pPr>
            <a:endParaRPr lang="bg-BG" sz="1800" b="0" kern="0" dirty="0"/>
          </a:p>
          <a:p>
            <a:pPr marL="0" indent="0">
              <a:buClr>
                <a:srgbClr val="42A62A"/>
              </a:buClr>
              <a:defRPr/>
            </a:pPr>
            <a:endParaRPr lang="bg-BG" sz="1600" b="0" dirty="0" smtClean="0"/>
          </a:p>
          <a:p>
            <a:pPr marL="0" indent="0">
              <a:buClr>
                <a:srgbClr val="42A62A"/>
              </a:buClr>
              <a:defRPr/>
            </a:pPr>
            <a:endParaRPr lang="bg-BG" sz="1600" b="0" dirty="0"/>
          </a:p>
          <a:p>
            <a:pPr marL="0" indent="0">
              <a:buClr>
                <a:srgbClr val="42A62A"/>
              </a:buClr>
              <a:defRPr/>
            </a:pPr>
            <a:r>
              <a:rPr lang="bg-BG" sz="1600" b="0" dirty="0" smtClean="0">
                <a:solidFill>
                  <a:srgbClr val="42A62A"/>
                </a:solidFill>
              </a:rPr>
              <a:t>А)</a:t>
            </a:r>
            <a:r>
              <a:rPr lang="bg-BG" sz="1600" b="0" dirty="0" smtClean="0"/>
              <a:t> Значимост на предложените информационни и мерки и за насърчаване спрямо общите и по-специфични цели, изброени в чл. 2 от Регламент (ЕС) </a:t>
            </a:r>
            <a:r>
              <a:rPr lang="en-GB" sz="1600" b="0" dirty="0" smtClean="0"/>
              <a:t>No 1144/2014,</a:t>
            </a:r>
            <a:r>
              <a:rPr lang="bg-BG" sz="1600" b="0" dirty="0" smtClean="0"/>
              <a:t> изброените в чл. 3 от същия Регламент, както и приоритетите, целите и очакваните резултати, обявени в съответния тематичен приоритет</a:t>
            </a:r>
          </a:p>
          <a:p>
            <a:pPr marL="0" indent="0">
              <a:buClr>
                <a:srgbClr val="42A62A"/>
              </a:buClr>
              <a:defRPr/>
            </a:pPr>
            <a:endParaRPr lang="fr-BE" sz="1600" b="0" dirty="0"/>
          </a:p>
          <a:p>
            <a:pPr marL="0" indent="0">
              <a:spcBef>
                <a:spcPts val="600"/>
              </a:spcBef>
              <a:buClr>
                <a:srgbClr val="00B050"/>
              </a:buClr>
              <a:defRPr/>
            </a:pPr>
            <a:r>
              <a:rPr lang="bg-BG" sz="1600" b="0" dirty="0">
                <a:solidFill>
                  <a:srgbClr val="42A62A"/>
                </a:solidFill>
              </a:rPr>
              <a:t>Б</a:t>
            </a:r>
            <a:r>
              <a:rPr lang="bg-BG" sz="1600" b="0" dirty="0" smtClean="0">
                <a:solidFill>
                  <a:srgbClr val="42A62A"/>
                </a:solidFill>
              </a:rPr>
              <a:t>) </a:t>
            </a:r>
            <a:r>
              <a:rPr lang="bg-BG" sz="1600" b="0" dirty="0" smtClean="0"/>
              <a:t>Европейско измерение на кампанията</a:t>
            </a:r>
          </a:p>
          <a:p>
            <a:pPr marL="0" indent="0">
              <a:spcBef>
                <a:spcPts val="600"/>
              </a:spcBef>
              <a:buClr>
                <a:srgbClr val="00B050"/>
              </a:buClr>
              <a:defRPr/>
            </a:pPr>
            <a:endParaRPr lang="fr-BE" sz="1600" b="0" dirty="0"/>
          </a:p>
          <a:p>
            <a:pPr marL="0" indent="0">
              <a:spcBef>
                <a:spcPts val="600"/>
              </a:spcBef>
              <a:buClr>
                <a:srgbClr val="00B050"/>
              </a:buClr>
              <a:defRPr/>
            </a:pPr>
            <a:r>
              <a:rPr lang="bg-BG" sz="1600" b="0" dirty="0" smtClean="0">
                <a:solidFill>
                  <a:srgbClr val="42A62A"/>
                </a:solidFill>
              </a:rPr>
              <a:t>В) </a:t>
            </a:r>
            <a:r>
              <a:rPr lang="bg-BG" sz="1600" b="0" dirty="0" smtClean="0"/>
              <a:t>Влияние на проекта на равнището на Съюза </a:t>
            </a:r>
            <a:r>
              <a:rPr lang="en-GB" sz="1600" b="0" dirty="0" smtClean="0"/>
              <a:t>  </a:t>
            </a:r>
            <a:endParaRPr lang="fr-BE" sz="1600" b="0" dirty="0"/>
          </a:p>
          <a:p>
            <a:pPr marL="0" indent="0">
              <a:buClr>
                <a:srgbClr val="42A62A"/>
              </a:buClr>
              <a:defRPr/>
            </a:pPr>
            <a:endParaRPr lang="en-GB" sz="1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32250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pc="-1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bg-BG" spc="-1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bg-BG" spc="-1" dirty="0" smtClean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bg-BG" spc="-1" dirty="0">
                <a:uFill>
                  <a:solidFill>
                    <a:srgbClr val="FFFFFF"/>
                  </a:solidFill>
                </a:uFill>
              </a:rPr>
              <a:t>Техническо качество на проекта</a:t>
            </a:r>
            <a:br>
              <a:rPr lang="bg-BG" spc="-1" dirty="0">
                <a:uFill>
                  <a:solidFill>
                    <a:srgbClr val="FFFFFF"/>
                  </a:solidFill>
                </a:u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bg-BG" spc="-1" dirty="0" smtClean="0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</a:rPr>
              <a:t>А)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 Качество </a:t>
            </a:r>
            <a:r>
              <a:rPr lang="bg-BG" spc="-1" dirty="0">
                <a:uFill>
                  <a:solidFill>
                    <a:srgbClr val="FFFFFF"/>
                  </a:solidFill>
                </a:uFill>
              </a:rPr>
              <a:t>и уместност на пазарния 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анализ</a:t>
            </a: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lang="bg-B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bg-BG" spc="-1" dirty="0" smtClean="0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</a:rPr>
              <a:t>Б)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  Пригодност </a:t>
            </a:r>
            <a:r>
              <a:rPr lang="bg-BG" spc="-1" dirty="0">
                <a:uFill>
                  <a:solidFill>
                    <a:srgbClr val="FFFFFF"/>
                  </a:solidFill>
                </a:uFill>
              </a:rPr>
              <a:t>на стратегията, цели на програмата и ключови 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послания</a:t>
            </a: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lang="bg-BG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bg-BG" spc="-1" dirty="0" smtClean="0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</a:rPr>
              <a:t>В)</a:t>
            </a:r>
            <a:r>
              <a:rPr lang="bg-B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Подходящ </a:t>
            </a:r>
            <a:r>
              <a:rPr lang="bg-BG" spc="-1" dirty="0">
                <a:uFill>
                  <a:solidFill>
                    <a:srgbClr val="FFFFFF"/>
                  </a:solidFill>
                </a:uFill>
              </a:rPr>
              <a:t>избор на дейности с оглед 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целите </a:t>
            </a:r>
            <a:r>
              <a:rPr lang="bg-BG" spc="-1" dirty="0">
                <a:uFill>
                  <a:solidFill>
                    <a:srgbClr val="FFFFFF"/>
                  </a:solidFill>
                </a:uFill>
              </a:rPr>
              <a:t>и стратегията на програмата, балансирана комуникационна комбинация, 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координация между </a:t>
            </a:r>
            <a:r>
              <a:rPr lang="bg-BG" spc="-1" dirty="0">
                <a:uFill>
                  <a:solidFill>
                    <a:srgbClr val="FFFFFF"/>
                  </a:solidFill>
                </a:uFill>
              </a:rPr>
              <a:t>дейностите </a:t>
            </a:r>
            <a:endParaRPr lang="bg-BG" spc="-1" dirty="0" smtClean="0">
              <a:uFill>
                <a:solidFill>
                  <a:srgbClr val="FFFFFF"/>
                </a:solidFill>
              </a:uFill>
            </a:endParaRP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lang="bg-B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bg-BG" spc="-1" dirty="0" smtClean="0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</a:rPr>
              <a:t>Г)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 Стегнато </a:t>
            </a:r>
            <a:r>
              <a:rPr lang="bg-BG" spc="-1" dirty="0">
                <a:uFill>
                  <a:solidFill>
                    <a:srgbClr val="FFFFFF"/>
                  </a:solidFill>
                </a:uFill>
              </a:rPr>
              <a:t>описание на 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дейностите</a:t>
            </a: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lang="bg-B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bg-BG" spc="-1" dirty="0" smtClean="0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</a:rPr>
              <a:t>Д)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 Качество </a:t>
            </a:r>
            <a:r>
              <a:rPr lang="bg-BG" spc="-1" dirty="0">
                <a:uFill>
                  <a:solidFill>
                    <a:srgbClr val="FFFFFF"/>
                  </a:solidFill>
                </a:uFill>
              </a:rPr>
              <a:t>на предложените методи и показатели за оценка</a:t>
            </a:r>
            <a:endParaRPr lang="bg-B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199D-FFE0-436C-BEC4-1C5D1BA3B6D0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7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23850" y="1123950"/>
            <a:ext cx="8585200" cy="504825"/>
          </a:xfrm>
        </p:spPr>
        <p:txBody>
          <a:bodyPr/>
          <a:lstStyle/>
          <a:p>
            <a:pPr algn="l"/>
            <a:r>
              <a:rPr lang="bg-BG" sz="2400" dirty="0" smtClean="0"/>
              <a:t>                Управление </a:t>
            </a:r>
            <a:r>
              <a:rPr lang="bg-BG" sz="2400" dirty="0"/>
              <a:t>на качеството</a:t>
            </a:r>
            <a:endParaRPr lang="en-GB" altLang="en-US" sz="2400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9A5FC425-ACD7-4C2A-A057-B3CE10D28DA9}" type="slidenum">
              <a:rPr lang="en-GB" altLang="en-US" sz="1000" smtClean="0">
                <a:solidFill>
                  <a:srgbClr val="FFFFFF"/>
                </a:solidFill>
              </a:rPr>
              <a:pPr eaLnBrk="1" hangingPunct="1"/>
              <a:t>42</a:t>
            </a:fld>
            <a:endParaRPr lang="en-GB" alt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288" y="1406525"/>
            <a:ext cx="8582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42A62A"/>
              </a:buClr>
              <a:buFont typeface="Wingdings" panose="05000000000000000000" pitchFamily="2" charset="2"/>
              <a:buAutoNum type="alphaLcParenBoth"/>
              <a:defRPr/>
            </a:pPr>
            <a:endParaRPr lang="en-GB" sz="1800" b="0" kern="0" dirty="0"/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bg-BG" sz="1800" kern="0" dirty="0" smtClean="0"/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bg-BG" sz="1800" kern="0" dirty="0"/>
          </a:p>
          <a:p>
            <a:pPr marL="0" indent="0">
              <a:buClr>
                <a:srgbClr val="42A62A"/>
              </a:buClr>
              <a:defRPr/>
            </a:pPr>
            <a:endParaRPr lang="en-GB" sz="1800" kern="0" dirty="0"/>
          </a:p>
          <a:p>
            <a:pPr marL="0" indent="0">
              <a:buClr>
                <a:srgbClr val="42A62A"/>
              </a:buClr>
              <a:defRPr/>
            </a:pPr>
            <a:endParaRPr lang="en-GB" sz="1800" kern="0" dirty="0"/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bg-BG" sz="1800" b="0" spc="-1" dirty="0" smtClean="0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</a:rPr>
              <a:t>А)</a:t>
            </a:r>
            <a:r>
              <a:rPr lang="bg-BG" sz="1800" b="0" spc="-1" dirty="0" smtClean="0">
                <a:uFill>
                  <a:solidFill>
                    <a:srgbClr val="FFFFFF"/>
                  </a:solidFill>
                </a:uFill>
              </a:rPr>
              <a:t> Организационна </a:t>
            </a:r>
            <a:r>
              <a:rPr lang="bg-BG" sz="1800" b="0" spc="-1" dirty="0">
                <a:uFill>
                  <a:solidFill>
                    <a:srgbClr val="FFFFFF"/>
                  </a:solidFill>
                </a:uFill>
              </a:rPr>
              <a:t>и управленска структура на </a:t>
            </a:r>
            <a:r>
              <a:rPr lang="bg-BG" sz="1800" b="0" spc="-1" dirty="0" smtClean="0">
                <a:uFill>
                  <a:solidFill>
                    <a:srgbClr val="FFFFFF"/>
                  </a:solidFill>
                </a:uFill>
              </a:rPr>
              <a:t>проекта</a:t>
            </a: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lang="bg-BG" sz="18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bg-BG" sz="1800" b="0" spc="-1" dirty="0" smtClean="0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</a:rPr>
              <a:t>Б)</a:t>
            </a:r>
            <a:r>
              <a:rPr lang="bg-BG" sz="1800" b="0" spc="-1" dirty="0" smtClean="0">
                <a:uFill>
                  <a:solidFill>
                    <a:srgbClr val="FFFFFF"/>
                  </a:solidFill>
                </a:uFill>
              </a:rPr>
              <a:t> Механизми </a:t>
            </a:r>
            <a:r>
              <a:rPr lang="bg-BG" sz="1800" b="0" spc="-1" dirty="0">
                <a:uFill>
                  <a:solidFill>
                    <a:srgbClr val="FFFFFF"/>
                  </a:solidFill>
                </a:uFill>
              </a:rPr>
              <a:t>за контрол на качеството и управление на риска</a:t>
            </a:r>
            <a:endParaRPr lang="bg-BG" sz="18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en-GB" sz="1800" kern="0" dirty="0" smtClean="0"/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bg-BG" sz="1800" kern="0" dirty="0" smtClean="0"/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bg-BG" sz="1800" kern="0" dirty="0"/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bg-BG" sz="1800" kern="0" dirty="0" smtClean="0"/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bg-BG" sz="1800" kern="0" dirty="0"/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bg-BG" sz="1800" kern="0" dirty="0" smtClean="0"/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bg-BG" sz="1800" kern="0" dirty="0"/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bg-BG" sz="1800" kern="0" dirty="0" smtClean="0"/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bg-BG" sz="1800" kern="0" dirty="0"/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bg-BG" sz="1800" kern="0" dirty="0" smtClean="0"/>
          </a:p>
          <a:p>
            <a:pPr>
              <a:buClr>
                <a:srgbClr val="42A62A"/>
              </a:buClr>
              <a:buFont typeface="Wingdings" panose="05000000000000000000" pitchFamily="2" charset="2"/>
              <a:buChar char="Ø"/>
              <a:defRPr/>
            </a:pPr>
            <a:endParaRPr lang="en-GB" sz="1800" kern="0" dirty="0"/>
          </a:p>
          <a:p>
            <a:pPr marL="0" indent="0">
              <a:buClr>
                <a:srgbClr val="42A62A"/>
              </a:buClr>
              <a:defRPr/>
            </a:pPr>
            <a:endParaRPr lang="en-GB" sz="1800" b="0" kern="0" dirty="0" smtClean="0"/>
          </a:p>
          <a:p>
            <a:pPr>
              <a:buClr>
                <a:srgbClr val="FFFFFF"/>
              </a:buClr>
              <a:defRPr/>
            </a:pPr>
            <a:r>
              <a:rPr lang="en-GB" sz="1800" b="0" kern="0" dirty="0" smtClean="0"/>
              <a:t>	</a:t>
            </a:r>
            <a:endParaRPr lang="en-GB" sz="18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Бюджет и ефективност на разходите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bg-BG" spc="-1" dirty="0" smtClean="0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</a:rPr>
              <a:t>А) 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Възвръщаемост </a:t>
            </a:r>
            <a:r>
              <a:rPr lang="bg-BG" spc="-1" dirty="0">
                <a:uFill>
                  <a:solidFill>
                    <a:srgbClr val="FFFFFF"/>
                  </a:solidFill>
                </a:uFill>
              </a:rPr>
              <a:t>на 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инвестицията</a:t>
            </a: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lang="bg-B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bg-BG" spc="-1" dirty="0" smtClean="0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</a:rPr>
              <a:t>Б) 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Подходящо </a:t>
            </a:r>
            <a:r>
              <a:rPr lang="bg-BG" spc="-1" dirty="0">
                <a:uFill>
                  <a:solidFill>
                    <a:srgbClr val="FFFFFF"/>
                  </a:solidFill>
                </a:uFill>
              </a:rPr>
              <a:t>разпределение на бюджета по отношение на целите и обхвата на 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дейностите</a:t>
            </a: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endParaRPr lang="bg-B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bg-BG" spc="-1" dirty="0" smtClean="0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</a:rPr>
              <a:t>В) 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Ясно дефиниране на прогнозните </a:t>
            </a:r>
            <a:r>
              <a:rPr lang="bg-BG" spc="-1" dirty="0">
                <a:uFill>
                  <a:solidFill>
                    <a:srgbClr val="FFFFFF"/>
                  </a:solidFill>
                </a:uFill>
              </a:rPr>
              <a:t>разходи и 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очакваните резултати</a:t>
            </a:r>
            <a:endParaRPr lang="bg-B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092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Verdana"/>
              <a:buAutoNum type="alphaLcParenR"/>
              <a:defRPr/>
            </a:pPr>
            <a:endParaRPr lang="bg-BG" spc="-1" dirty="0" smtClean="0">
              <a:uFill>
                <a:solidFill>
                  <a:srgbClr val="FFFFFF"/>
                </a:solidFill>
              </a:uFill>
            </a:endParaRPr>
          </a:p>
          <a:p>
            <a:pPr marL="2160" indent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bg-BG" spc="-1" dirty="0" smtClean="0">
                <a:solidFill>
                  <a:srgbClr val="42A62A"/>
                </a:solidFill>
                <a:uFill>
                  <a:solidFill>
                    <a:srgbClr val="FFFFFF"/>
                  </a:solidFill>
                </a:uFill>
              </a:rPr>
              <a:t>Г) 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Реалистично </a:t>
            </a:r>
            <a:r>
              <a:rPr lang="bg-BG" spc="-1" dirty="0">
                <a:uFill>
                  <a:solidFill>
                    <a:srgbClr val="FFFFFF"/>
                  </a:solidFill>
                </a:uFill>
              </a:rPr>
              <a:t>прогнозиране на </a:t>
            </a:r>
            <a:r>
              <a:rPr lang="bg-BG" spc="-1" dirty="0" smtClean="0">
                <a:uFill>
                  <a:solidFill>
                    <a:srgbClr val="FFFFFF"/>
                  </a:solidFill>
                </a:uFill>
              </a:rPr>
              <a:t>човеко-дни </a:t>
            </a:r>
            <a:r>
              <a:rPr lang="bg-BG" spc="-1" dirty="0">
                <a:uFill>
                  <a:solidFill>
                    <a:srgbClr val="FFFFFF"/>
                  </a:solidFill>
                </a:uFill>
              </a:rPr>
              <a:t>по дейностите, изпълнявани от предлагащата организация, включително разходи за координиране на проекта</a:t>
            </a:r>
            <a:endParaRPr lang="bg-B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199D-FFE0-436C-BEC4-1C5D1BA3B6D0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5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95536" y="1268413"/>
            <a:ext cx="8513514" cy="792435"/>
          </a:xfrm>
        </p:spPr>
        <p:txBody>
          <a:bodyPr/>
          <a:lstStyle/>
          <a:p>
            <a:pPr algn="l"/>
            <a:r>
              <a:rPr lang="bg-BG" altLang="en-US" sz="2400" dirty="0"/>
              <a:t>Критерии за отпускане на </a:t>
            </a:r>
            <a:r>
              <a:rPr lang="bg-BG" altLang="en-US" sz="2400" dirty="0" err="1" smtClean="0"/>
              <a:t>съфинансиране</a:t>
            </a:r>
            <a:endParaRPr lang="en-GB" altLang="en-US" sz="2400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EACDF0BE-3976-46F1-B1F2-A4A37BF010EE}" type="slidenum">
              <a:rPr lang="en-GB" altLang="en-US" sz="1000" smtClean="0">
                <a:solidFill>
                  <a:srgbClr val="FFFFFF"/>
                </a:solidFill>
              </a:rPr>
              <a:pPr eaLnBrk="1" hangingPunct="1"/>
              <a:t>44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070457"/>
              </p:ext>
            </p:extLst>
          </p:nvPr>
        </p:nvGraphicFramePr>
        <p:xfrm>
          <a:off x="971550" y="2246313"/>
          <a:ext cx="7272338" cy="3351461"/>
        </p:xfrm>
        <a:graphic>
          <a:graphicData uri="http://schemas.openxmlformats.org/drawingml/2006/table">
            <a:tbl>
              <a:tblPr firstRow="1" firstCol="1" bandRow="1"/>
              <a:tblGrid>
                <a:gridCol w="4104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91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8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12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0200" algn="l"/>
                          <a:tab pos="1261110" algn="ctr"/>
                        </a:tabLst>
                      </a:pPr>
                      <a:r>
                        <a:rPr lang="en-GB" sz="1800" b="1" dirty="0">
                          <a:effectLst/>
                          <a:latin typeface="+mn-lt"/>
                          <a:ea typeface="Calibri"/>
                        </a:rPr>
                        <a:t>		</a:t>
                      </a:r>
                      <a:r>
                        <a:rPr lang="bg-BG" sz="1800" b="1" dirty="0" smtClean="0">
                          <a:effectLst/>
                          <a:latin typeface="+mn-lt"/>
                          <a:ea typeface="Calibri"/>
                        </a:rPr>
                        <a:t>Критерии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effectLst/>
                          <a:latin typeface="+mn-lt"/>
                          <a:ea typeface="Times New Roman"/>
                        </a:rPr>
                        <a:t>Максимум точки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effectLst/>
                          <a:latin typeface="+mn-lt"/>
                          <a:ea typeface="Times New Roman"/>
                        </a:rPr>
                        <a:t>Праг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3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</a:rPr>
                        <a:t>1. </a:t>
                      </a:r>
                      <a:r>
                        <a:rPr lang="bg-BG" sz="1800" dirty="0" smtClean="0">
                          <a:effectLst/>
                          <a:latin typeface="+mn-lt"/>
                          <a:ea typeface="Calibri"/>
                        </a:rPr>
                        <a:t>Измерение на равнището на Съюза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</a:rPr>
                        <a:t>20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</a:rPr>
                        <a:t>14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6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</a:rPr>
                        <a:t>2. </a:t>
                      </a:r>
                      <a:r>
                        <a:rPr lang="bg-BG" sz="1800" dirty="0" smtClean="0">
                          <a:effectLst/>
                          <a:latin typeface="+mn-lt"/>
                          <a:ea typeface="Calibri"/>
                        </a:rPr>
                        <a:t>Техническо качество на предложението 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</a:rPr>
                        <a:t>40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</a:rPr>
                        <a:t>24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6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</a:rPr>
                        <a:t>3. </a:t>
                      </a:r>
                      <a:r>
                        <a:rPr lang="bg-BG" sz="1800" dirty="0" smtClean="0">
                          <a:effectLst/>
                          <a:latin typeface="+mn-lt"/>
                          <a:ea typeface="Calibri"/>
                        </a:rPr>
                        <a:t>Управление на качеството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</a:rPr>
                        <a:t>Management </a:t>
                      </a:r>
                      <a:r>
                        <a:rPr lang="en-GB" sz="1800" dirty="0">
                          <a:effectLst/>
                          <a:latin typeface="+mn-lt"/>
                          <a:ea typeface="Calibri"/>
                        </a:rPr>
                        <a:t>quality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</a:rPr>
                        <a:t>10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</a:rPr>
                        <a:t>6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6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</a:rPr>
                        <a:t>4. </a:t>
                      </a:r>
                      <a:r>
                        <a:rPr lang="bg-BG" sz="1800" dirty="0" smtClean="0">
                          <a:effectLst/>
                          <a:latin typeface="+mn-lt"/>
                          <a:ea typeface="Calibri"/>
                        </a:rPr>
                        <a:t>Бюджет и ефективност на разходите 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</a:rPr>
                        <a:t>30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</a:rPr>
                        <a:t>18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6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effectLst/>
                          <a:latin typeface="+mn-lt"/>
                          <a:ea typeface="Times New Roman"/>
                        </a:rPr>
                        <a:t>ОБЩО</a:t>
                      </a:r>
                      <a:endParaRPr lang="en-GB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Calibri"/>
                        </a:rPr>
                        <a:t>100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Calibri"/>
                        </a:rPr>
                        <a:t>62</a:t>
                      </a:r>
                      <a:endParaRPr lang="en-GB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Портал на участниците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>Документи, свързани с кандидатстването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bg-BG" dirty="0" smtClean="0"/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- </a:t>
            </a:r>
            <a:r>
              <a:rPr lang="bg-BG" sz="2000" b="1" dirty="0" smtClean="0"/>
              <a:t>Поканите </a:t>
            </a:r>
            <a:r>
              <a:rPr lang="bg-BG" sz="2000" b="1" dirty="0"/>
              <a:t>за предложения – на всички официални езици на ЕС</a:t>
            </a:r>
            <a:endParaRPr lang="en-US" sz="2000" b="1" dirty="0"/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2000" b="1" dirty="0" smtClean="0"/>
              <a:t>- Ръководство </a:t>
            </a:r>
            <a:r>
              <a:rPr lang="bg-BG" sz="2000" b="1" dirty="0"/>
              <a:t>за кандидатстване – </a:t>
            </a:r>
            <a:r>
              <a:rPr lang="bg-BG" sz="2000" b="1" dirty="0" smtClean="0"/>
              <a:t>преведено </a:t>
            </a:r>
            <a:r>
              <a:rPr lang="bg-BG" sz="2000" b="1" dirty="0"/>
              <a:t>за поканата за обикновени програми</a:t>
            </a:r>
            <a:endParaRPr lang="en-US" sz="2000" b="1" dirty="0"/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2000" b="1" dirty="0" smtClean="0"/>
              <a:t>- Образец </a:t>
            </a:r>
            <a:r>
              <a:rPr lang="bg-BG" sz="2000" b="1" dirty="0"/>
              <a:t>на договор за безвъзмездно финансиране – </a:t>
            </a:r>
            <a:r>
              <a:rPr lang="bg-BG" sz="2000" b="1" dirty="0" smtClean="0"/>
              <a:t>преведен </a:t>
            </a:r>
            <a:r>
              <a:rPr lang="bg-BG" sz="2000" b="1" dirty="0"/>
              <a:t>за поканата за обикновени програми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2000" b="1" dirty="0" smtClean="0"/>
              <a:t>- Образци </a:t>
            </a:r>
            <a:r>
              <a:rPr lang="bg-BG" sz="2000" b="1" dirty="0"/>
              <a:t>за подаване</a:t>
            </a:r>
            <a:endParaRPr lang="en-US" sz="2000" b="1" dirty="0"/>
          </a:p>
          <a:p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199D-FFE0-436C-BEC4-1C5D1BA3B6D0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4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51519" y="692696"/>
            <a:ext cx="8657531" cy="936104"/>
          </a:xfrm>
        </p:spPr>
        <p:txBody>
          <a:bodyPr/>
          <a:lstStyle/>
          <a:p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bg-BG" altLang="en-US" sz="2400" dirty="0" smtClean="0"/>
              <a:t>Оценяване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endParaRPr lang="en-GB" altLang="en-US" sz="2400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D0F11BB7-B88C-429A-902A-F43EBFF22BC8}" type="slidenum">
              <a:rPr lang="en-GB" altLang="en-US" sz="1000" smtClean="0">
                <a:solidFill>
                  <a:srgbClr val="FFFFFF"/>
                </a:solidFill>
              </a:rPr>
              <a:pPr eaLnBrk="1" hangingPunct="1"/>
              <a:t>46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412776"/>
            <a:ext cx="867568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840" indent="-283680" algn="just" fontAlgn="auto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"/>
              <a:defRPr/>
            </a:pPr>
            <a:r>
              <a:rPr lang="bg-BG" sz="1600" b="0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Предложения, които не отговарят на критериите за допустимост, подбор или изключване, или такива, които не достигат до прага за качество (за който и да било от критериите за отпускане на безвъзмездни средства), ще бъдат </a:t>
            </a:r>
            <a:r>
              <a:rPr lang="bg-BG" sz="1600" b="0" spc="-1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отхвърлени</a:t>
            </a:r>
          </a:p>
          <a:p>
            <a:pPr marL="285840" indent="-283680" algn="just" fontAlgn="auto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"/>
              <a:defRPr/>
            </a:pPr>
            <a:endParaRPr lang="bg-BG" sz="16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680" algn="just" fontAlgn="auto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"/>
              <a:defRPr/>
            </a:pPr>
            <a:r>
              <a:rPr lang="bg-BG" sz="1600" b="0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За всяка тема, посочена в поканата, се съставя отделен списък с </a:t>
            </a:r>
            <a:r>
              <a:rPr lang="bg-BG" sz="1600" b="0" spc="-1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класация</a:t>
            </a:r>
          </a:p>
          <a:p>
            <a:pPr marL="285840" indent="-283680" algn="just" fontAlgn="auto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"/>
              <a:defRPr/>
            </a:pPr>
            <a:endParaRPr lang="bg-BG" sz="16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680" algn="just" fontAlgn="auto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"/>
              <a:defRPr/>
            </a:pPr>
            <a:r>
              <a:rPr lang="bg-BG" sz="1600" b="0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Предложенията ще се класират според броя на точките, които получават на базата на оценяване по критериите за отпускане на безвъзмездни средства, и ще се подреждат по низходящ ред на броя на </a:t>
            </a:r>
            <a:r>
              <a:rPr lang="bg-BG" sz="1600" b="0" spc="-1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точките</a:t>
            </a:r>
          </a:p>
          <a:p>
            <a:pPr marL="285840" indent="-283680" algn="just" fontAlgn="auto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"/>
              <a:defRPr/>
            </a:pPr>
            <a:endParaRPr lang="bg-BG" sz="16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680" algn="just" fontAlgn="auto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"/>
              <a:defRPr/>
            </a:pPr>
            <a:r>
              <a:rPr lang="bg-BG" sz="1600" b="0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Предложения, </a:t>
            </a:r>
            <a:r>
              <a:rPr lang="bg-BG" sz="1600" b="0" spc="-1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които </a:t>
            </a:r>
            <a:r>
              <a:rPr lang="bg-BG" sz="1600" b="0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получат брой точки над прага за качество за всеки критерий за отпускане на средства, ще се приемат до лимита на наличния бюджет. Оставащите успешни предложения с най-висок брой точки ще се включат в списък с резерви (и ще се финансират, в случай че бъде отпуснат допълнителен бюджет), а останалите ще бъдат отхвърлени</a:t>
            </a:r>
            <a:endParaRPr lang="bg-BG" sz="16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8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07504" y="692697"/>
            <a:ext cx="9433371" cy="793204"/>
          </a:xfrm>
        </p:spPr>
        <p:txBody>
          <a:bodyPr/>
          <a:lstStyle/>
          <a:p>
            <a:r>
              <a:rPr lang="bg-BG" altLang="en-US" sz="2400" dirty="0" smtClean="0"/>
              <a:t>Език на кандидатстване</a:t>
            </a:r>
            <a:endParaRPr lang="en-GB" altLang="en-US" sz="2400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004FCFE3-23ED-47B6-98A3-62DF1B402042}" type="slidenum">
              <a:rPr lang="en-GB" altLang="en-US" sz="1000" smtClean="0">
                <a:solidFill>
                  <a:srgbClr val="FFFFFF"/>
                </a:solidFill>
              </a:rPr>
              <a:pPr eaLnBrk="1" hangingPunct="1"/>
              <a:t>47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73583"/>
              </p:ext>
            </p:extLst>
          </p:nvPr>
        </p:nvGraphicFramePr>
        <p:xfrm>
          <a:off x="107503" y="1484783"/>
          <a:ext cx="8712969" cy="445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1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73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8664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0" kern="0" dirty="0" smtClean="0">
                          <a:solidFill>
                            <a:srgbClr val="000000"/>
                          </a:solidFill>
                          <a:latin typeface="EUAlbertina"/>
                        </a:rPr>
                        <a:t>На</a:t>
                      </a:r>
                      <a:r>
                        <a:rPr lang="bg-BG" sz="1800" b="0" kern="0" baseline="0" dirty="0" smtClean="0">
                          <a:solidFill>
                            <a:srgbClr val="000000"/>
                          </a:solidFill>
                          <a:latin typeface="EUAlbertina"/>
                        </a:rPr>
                        <a:t> всеки от официалните езици на ЕС</a:t>
                      </a:r>
                      <a:r>
                        <a:rPr lang="en-GB" sz="1800" b="0" kern="0" dirty="0" smtClean="0">
                          <a:solidFill>
                            <a:srgbClr val="000000"/>
                          </a:solidFill>
                          <a:latin typeface="EUAlbertina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0" kern="0" dirty="0" smtClean="0">
                          <a:solidFill>
                            <a:srgbClr val="000000"/>
                          </a:solidFill>
                          <a:latin typeface="EUAlbertina"/>
                        </a:rPr>
                        <a:t>НО кандидатите</a:t>
                      </a:r>
                      <a:r>
                        <a:rPr lang="bg-BG" sz="1800" b="0" kern="0" baseline="0" dirty="0" smtClean="0">
                          <a:solidFill>
                            <a:srgbClr val="000000"/>
                          </a:solidFill>
                          <a:latin typeface="EUAlbertina"/>
                        </a:rPr>
                        <a:t> се </a:t>
                      </a:r>
                      <a:r>
                        <a:rPr lang="bg-BG" sz="2400" b="1" kern="0" baseline="0" dirty="0" smtClean="0">
                          <a:solidFill>
                            <a:srgbClr val="000000"/>
                          </a:solidFill>
                          <a:latin typeface="EUAlbertina"/>
                        </a:rPr>
                        <a:t>насърчават</a:t>
                      </a:r>
                      <a:r>
                        <a:rPr lang="bg-BG" sz="1800" b="0" kern="0" baseline="0" dirty="0" smtClean="0">
                          <a:solidFill>
                            <a:srgbClr val="000000"/>
                          </a:solidFill>
                          <a:latin typeface="EUAlbertina"/>
                        </a:rPr>
                        <a:t> да изпратят своето предложение </a:t>
                      </a:r>
                      <a:endParaRPr lang="en-GB" sz="1800" dirty="0"/>
                    </a:p>
                  </a:txBody>
                  <a:tcPr marL="91434" marR="91434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142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Многонационални</a:t>
                      </a:r>
                      <a:endParaRPr lang="en-GB" sz="1800" dirty="0"/>
                    </a:p>
                  </a:txBody>
                  <a:tcPr marL="91434" marR="91434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b="0" kern="0" dirty="0" smtClean="0">
                          <a:solidFill>
                            <a:srgbClr val="000000"/>
                          </a:solidFill>
                          <a:latin typeface="EUAlbertina"/>
                        </a:rPr>
                        <a:t>На английски език</a:t>
                      </a:r>
                      <a:r>
                        <a:rPr lang="en-GB" sz="1800" b="0" kern="0" dirty="0" smtClean="0">
                          <a:solidFill>
                            <a:srgbClr val="000000"/>
                          </a:solidFill>
                          <a:latin typeface="EUAlbertina"/>
                        </a:rPr>
                        <a:t> </a:t>
                      </a:r>
                      <a:endParaRPr lang="en-GB" sz="1800" dirty="0"/>
                    </a:p>
                  </a:txBody>
                  <a:tcPr marL="91434" marR="91434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1187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Обикновени </a:t>
                      </a:r>
                      <a:endParaRPr lang="en-GB" sz="1800" dirty="0"/>
                    </a:p>
                  </a:txBody>
                  <a:tcPr marL="91434" marR="91434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На езика на държавата- членка </a:t>
                      </a:r>
                      <a:endParaRPr lang="en-GB" sz="1800" dirty="0"/>
                    </a:p>
                  </a:txBody>
                  <a:tcPr marL="91434" marR="91434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На английски</a:t>
                      </a:r>
                      <a:r>
                        <a:rPr lang="bg-BG" sz="1800" baseline="0" dirty="0" smtClean="0"/>
                        <a:t> език в държавите-членки, които са посочили, че подписват споразумения за отпускане на безвъзмездни средства с програмата, приложена на него на английски език </a:t>
                      </a:r>
                      <a:r>
                        <a:rPr lang="en-GB" sz="1800" dirty="0" smtClean="0"/>
                        <a:t>(*): </a:t>
                      </a:r>
                      <a:r>
                        <a:rPr lang="bg-BG" sz="1800" dirty="0" smtClean="0"/>
                        <a:t>досега: </a:t>
                      </a:r>
                      <a:r>
                        <a:rPr lang="en-GB" sz="1800" dirty="0" smtClean="0"/>
                        <a:t>BE,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CZ</a:t>
                      </a:r>
                      <a:r>
                        <a:rPr lang="en-GB" sz="1800" dirty="0" smtClean="0"/>
                        <a:t>, DK, EL, FI, HR, HU, IE, CY, LT, LU, MT, AT</a:t>
                      </a:r>
                      <a:r>
                        <a:rPr lang="en-GB" sz="1400" dirty="0" smtClean="0"/>
                        <a:t>(</a:t>
                      </a:r>
                      <a:r>
                        <a:rPr lang="bg-BG" sz="1400" dirty="0" smtClean="0"/>
                        <a:t>само за вина</a:t>
                      </a:r>
                      <a:r>
                        <a:rPr lang="en-GB" sz="1400" dirty="0" smtClean="0"/>
                        <a:t>)</a:t>
                      </a:r>
                      <a:r>
                        <a:rPr lang="en-GB" sz="1800" dirty="0" smtClean="0"/>
                        <a:t>, SE, PT</a:t>
                      </a:r>
                      <a:endParaRPr lang="en-GB" sz="1800" dirty="0"/>
                    </a:p>
                  </a:txBody>
                  <a:tcPr marL="91434" marR="91434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4142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Във всички случаи</a:t>
                      </a:r>
                      <a:endParaRPr lang="en-GB" sz="1800" dirty="0"/>
                    </a:p>
                  </a:txBody>
                  <a:tcPr marL="91434" marR="91434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0" kern="0" dirty="0" smtClean="0">
                          <a:solidFill>
                            <a:srgbClr val="000000"/>
                          </a:solidFill>
                          <a:latin typeface="EUAlbertina"/>
                        </a:rPr>
                        <a:t>С превод на английски</a:t>
                      </a:r>
                      <a:r>
                        <a:rPr lang="bg-BG" sz="1800" b="0" kern="0" baseline="0" dirty="0" smtClean="0">
                          <a:solidFill>
                            <a:srgbClr val="000000"/>
                          </a:solidFill>
                          <a:latin typeface="EUAlbertina"/>
                        </a:rPr>
                        <a:t> на техническата част </a:t>
                      </a:r>
                      <a:r>
                        <a:rPr lang="en-GB" sz="1800" b="0" kern="0" dirty="0" smtClean="0">
                          <a:solidFill>
                            <a:srgbClr val="000000"/>
                          </a:solidFill>
                          <a:latin typeface="EUAlbertina"/>
                        </a:rPr>
                        <a:t>(</a:t>
                      </a:r>
                      <a:r>
                        <a:rPr lang="bg-BG" sz="1800" b="0" kern="0" dirty="0" smtClean="0">
                          <a:solidFill>
                            <a:srgbClr val="000000"/>
                          </a:solidFill>
                          <a:latin typeface="EUAlbertina"/>
                        </a:rPr>
                        <a:t>част Б</a:t>
                      </a:r>
                      <a:r>
                        <a:rPr lang="en-GB" sz="1800" b="0" kern="0" dirty="0" smtClean="0">
                          <a:solidFill>
                            <a:srgbClr val="000000"/>
                          </a:solidFill>
                          <a:latin typeface="EUAlbertina"/>
                        </a:rPr>
                        <a:t>)</a:t>
                      </a:r>
                      <a:endParaRPr lang="en-GB" sz="1800" dirty="0"/>
                    </a:p>
                  </a:txBody>
                  <a:tcPr marL="91434" marR="91434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5930900"/>
            <a:ext cx="8266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0F5494"/>
                </a:solidFill>
                <a:latin typeface="+mn-lt"/>
                <a:cs typeface="+mn-cs"/>
              </a:rPr>
              <a:t>(*) </a:t>
            </a:r>
            <a:r>
              <a:rPr lang="bg-BG" sz="1400" dirty="0" smtClean="0">
                <a:solidFill>
                  <a:srgbClr val="0F5494"/>
                </a:solidFill>
                <a:latin typeface="+mn-lt"/>
                <a:cs typeface="+mn-cs"/>
              </a:rPr>
              <a:t>списък </a:t>
            </a:r>
            <a:r>
              <a:rPr lang="en-GB" sz="1400" b="0" i="1" dirty="0" smtClean="0">
                <a:solidFill>
                  <a:srgbClr val="0F5494"/>
                </a:solidFill>
                <a:latin typeface="+mn-lt"/>
                <a:cs typeface="+mn-cs"/>
                <a:hlinkClick r:id="rId3"/>
              </a:rPr>
              <a:t>http</a:t>
            </a:r>
            <a:r>
              <a:rPr lang="en-GB" sz="1400" b="0" i="1" dirty="0">
                <a:solidFill>
                  <a:srgbClr val="0F5494"/>
                </a:solidFill>
                <a:latin typeface="+mn-lt"/>
                <a:cs typeface="+mn-cs"/>
                <a:hlinkClick r:id="rId3"/>
              </a:rPr>
              <a:t>://ec.europa.eu/agriculture/promotion/member-states/national-competent-authorities/competent-authorities_en.pdf</a:t>
            </a:r>
            <a:endParaRPr lang="en-GB" sz="1400" b="0" i="1" dirty="0">
              <a:solidFill>
                <a:srgbClr val="0F5494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n-GB" sz="1400" dirty="0">
                <a:solidFill>
                  <a:srgbClr val="0F5494"/>
                </a:solidFill>
                <a:latin typeface="+mn-lt"/>
                <a:cs typeface="+mn-cs"/>
              </a:rPr>
              <a:t> </a:t>
            </a:r>
            <a:endParaRPr lang="en-GB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След подаването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bg-BG" dirty="0" smtClean="0"/>
              <a:t>- Агенция </a:t>
            </a:r>
            <a:r>
              <a:rPr lang="en-GB" dirty="0" smtClean="0"/>
              <a:t>CHAFEA </a:t>
            </a:r>
            <a:r>
              <a:rPr lang="bg-BG" dirty="0" smtClean="0"/>
              <a:t>се свързва с кандидати само при нужда от уточняване на неясноти относно допустимостта</a:t>
            </a:r>
          </a:p>
          <a:p>
            <a:pPr>
              <a:buFontTx/>
              <a:buChar char="-"/>
            </a:pPr>
            <a:endParaRPr lang="bg-BG" dirty="0"/>
          </a:p>
          <a:p>
            <a:pPr>
              <a:buFontTx/>
              <a:buChar char="-"/>
            </a:pPr>
            <a:r>
              <a:rPr lang="bg-BG" dirty="0" smtClean="0"/>
              <a:t>- Агенция </a:t>
            </a:r>
            <a:r>
              <a:rPr lang="en-GB" dirty="0" smtClean="0"/>
              <a:t>REA </a:t>
            </a:r>
            <a:r>
              <a:rPr lang="bg-BG" dirty="0" smtClean="0"/>
              <a:t>се свързва с избраните кандидати от класацията с многонационалните програми относно </a:t>
            </a:r>
            <a:r>
              <a:rPr lang="bg-BG" dirty="0" err="1" smtClean="0"/>
              <a:t>валидиране</a:t>
            </a:r>
            <a:r>
              <a:rPr lang="bg-BG" dirty="0" smtClean="0"/>
              <a:t> на тяхната юридическа форма и финансова способност</a:t>
            </a:r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- Информация до кандидатите относно резултата от оценяване, вкл. доклада от оценката</a:t>
            </a:r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- Одобрените кандидати могат да бъдат поканени да направят леки корекции към предложението, въз основа на доклада от оценяващата комисия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199D-FFE0-436C-BEC4-1C5D1BA3B6D0}" type="slidenum">
              <a:rPr lang="en-GB" smtClean="0"/>
              <a:pPr>
                <a:defRPr/>
              </a:pPr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837512" cy="1152897"/>
          </a:xfrm>
        </p:spPr>
        <p:txBody>
          <a:bodyPr/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bg-BG" sz="2400" dirty="0" smtClean="0"/>
              <a:t>Покани за предложения </a:t>
            </a:r>
            <a:r>
              <a:rPr lang="en-GB" sz="2400" dirty="0" smtClean="0"/>
              <a:t>2019</a:t>
            </a:r>
            <a:r>
              <a:rPr lang="bg-BG" sz="2400" dirty="0" smtClean="0"/>
              <a:t>г.</a:t>
            </a:r>
            <a:r>
              <a:rPr lang="en-GB" sz="2400" dirty="0" smtClean="0"/>
              <a:t>: </a:t>
            </a:r>
            <a:br>
              <a:rPr lang="en-GB" sz="2400" dirty="0" smtClean="0"/>
            </a:br>
            <a:r>
              <a:rPr lang="bg-BG" sz="2400" dirty="0" smtClean="0"/>
              <a:t>График за обикновените програми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49</a:t>
            </a:fld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54200" y="2760663"/>
            <a:ext cx="60301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9563" y="2420885"/>
          <a:ext cx="8582025" cy="2776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997">
                  <a:extLst>
                    <a:ext uri="{9D8B030D-6E8A-4147-A177-3AD203B41FA5}">
                      <a16:colId xmlns:a16="http://schemas.microsoft.com/office/drawing/2014/main" xmlns="" val="2936342026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xmlns="" val="52699996"/>
                    </a:ext>
                  </a:extLst>
                </a:gridCol>
                <a:gridCol w="3599508">
                  <a:extLst>
                    <a:ext uri="{9D8B030D-6E8A-4147-A177-3AD203B41FA5}">
                      <a16:colId xmlns:a16="http://schemas.microsoft.com/office/drawing/2014/main" xmlns="" val="3091310310"/>
                    </a:ext>
                  </a:extLst>
                </a:gridCol>
              </a:tblGrid>
              <a:tr h="231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Stages/Deadlines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Date and time or indicative period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66670582"/>
                  </a:ext>
                </a:extLst>
              </a:tr>
              <a:tr h="231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a)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Publication of the call for proposals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15.1.2019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91092832"/>
                  </a:ext>
                </a:extLst>
              </a:tr>
              <a:tr h="231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b)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Deadline to submit non-IT related questions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2.4.2019 17:00 CET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79273235"/>
                  </a:ext>
                </a:extLst>
              </a:tr>
              <a:tr h="231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c)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Deadline to reply to non-IT related questions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9.4.2019 17:00 CET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45365441"/>
                  </a:ext>
                </a:extLst>
              </a:tr>
              <a:tr h="231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d)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Deadline for submitting applications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16.4.2019 17:00 CET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7656002"/>
                  </a:ext>
                </a:extLst>
              </a:tr>
              <a:tr h="231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Evaluation period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April — August 2019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87499938"/>
                  </a:ext>
                </a:extLst>
              </a:tr>
              <a:tr h="231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f)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Decision by the Commission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October 2019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03498342"/>
                  </a:ext>
                </a:extLst>
              </a:tr>
              <a:tr h="231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Information to applicants by the Member States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October 2019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073050429"/>
                  </a:ext>
                </a:extLst>
              </a:tr>
              <a:tr h="231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h)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Grant adaptation phase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October 2019 — January 2020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28889213"/>
                  </a:ext>
                </a:extLst>
              </a:tr>
              <a:tr h="46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i)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Signature of the grant agreement between Member States and the beneficiaries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&lt; January 2020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039587496"/>
                  </a:ext>
                </a:extLst>
              </a:tr>
              <a:tr h="231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j)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Starting date of the action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&gt; 1.1.2020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92864164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9563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Различни видове дейности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BE" dirty="0" smtClean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552" y="1916832"/>
            <a:ext cx="3960440" cy="4770537"/>
          </a:xfrm>
          <a:prstGeom prst="rect">
            <a:avLst/>
          </a:prstGeom>
          <a:noFill/>
          <a:ln w="9525" algn="ctr">
            <a:solidFill>
              <a:srgbClr val="42A62A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tabLst>
                <a:tab pos="182563" algn="l"/>
              </a:tabLst>
            </a:pPr>
            <a:r>
              <a:rPr lang="bg-BG" sz="1600" i="1" dirty="0" smtClean="0">
                <a:solidFill>
                  <a:srgbClr val="0F5494"/>
                </a:solidFill>
              </a:rPr>
              <a:t>Програми за информиране и насърчаване </a:t>
            </a:r>
            <a:r>
              <a:rPr lang="en-GB" sz="1600" i="1" dirty="0" smtClean="0">
                <a:solidFill>
                  <a:srgbClr val="0F5494"/>
                </a:solidFill>
              </a:rPr>
              <a:t>:</a:t>
            </a: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600" dirty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600" b="0" dirty="0" smtClean="0">
                <a:solidFill>
                  <a:srgbClr val="0F5494"/>
                </a:solidFill>
              </a:rPr>
              <a:t>От </a:t>
            </a:r>
            <a:r>
              <a:rPr lang="en-GB" sz="1600" b="0" dirty="0" smtClean="0">
                <a:solidFill>
                  <a:srgbClr val="0F5494"/>
                </a:solidFill>
              </a:rPr>
              <a:t>1 </a:t>
            </a:r>
            <a:r>
              <a:rPr lang="bg-BG" sz="1600" b="0" dirty="0" smtClean="0">
                <a:solidFill>
                  <a:srgbClr val="0F5494"/>
                </a:solidFill>
              </a:rPr>
              <a:t>до</a:t>
            </a:r>
            <a:r>
              <a:rPr lang="en-GB" sz="1600" b="0" dirty="0" smtClean="0">
                <a:solidFill>
                  <a:srgbClr val="0F5494"/>
                </a:solidFill>
              </a:rPr>
              <a:t> 3 </a:t>
            </a:r>
            <a:r>
              <a:rPr lang="bg-BG" sz="1600" b="0" dirty="0" smtClean="0">
                <a:solidFill>
                  <a:srgbClr val="0F5494"/>
                </a:solidFill>
              </a:rPr>
              <a:t>години</a:t>
            </a:r>
            <a:endParaRPr lang="en-GB" sz="1600" b="0" dirty="0" smtClean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600" b="0" dirty="0" smtClean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600" b="0" dirty="0" smtClean="0">
                <a:solidFill>
                  <a:srgbClr val="0F5494"/>
                </a:solidFill>
              </a:rPr>
              <a:t>Подадени от предлагащи организации</a:t>
            </a:r>
            <a:endParaRPr lang="en-GB" sz="1600" b="0" dirty="0" smtClean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600" b="0" dirty="0" smtClean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600" dirty="0" smtClean="0">
                <a:solidFill>
                  <a:srgbClr val="0F5494"/>
                </a:solidFill>
              </a:rPr>
              <a:t>ОБИКНОВЕНИ програми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b="0" dirty="0" smtClean="0">
                <a:solidFill>
                  <a:srgbClr val="0F5494"/>
                </a:solidFill>
              </a:rPr>
              <a:t>: </a:t>
            </a:r>
            <a:r>
              <a:rPr lang="bg-BG" sz="1600" b="0" dirty="0" smtClean="0">
                <a:solidFill>
                  <a:srgbClr val="0F5494"/>
                </a:solidFill>
              </a:rPr>
              <a:t>една или повече предлагащи организации от една държава – членка </a:t>
            </a:r>
            <a:endParaRPr lang="en-GB" sz="1600" b="0" dirty="0" smtClean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600" b="0" dirty="0" smtClean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600" dirty="0" smtClean="0">
                <a:solidFill>
                  <a:srgbClr val="0F5494"/>
                </a:solidFill>
              </a:rPr>
              <a:t>МНОГОНАЦИОНАЛНИ 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bg-BG" sz="1600" dirty="0" smtClean="0">
                <a:solidFill>
                  <a:srgbClr val="0F5494"/>
                </a:solidFill>
              </a:rPr>
              <a:t>програми</a:t>
            </a:r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b="0" dirty="0" smtClean="0">
                <a:solidFill>
                  <a:srgbClr val="0F5494"/>
                </a:solidFill>
              </a:rPr>
              <a:t>: </a:t>
            </a:r>
            <a:r>
              <a:rPr lang="bg-BG" sz="1600" b="0" dirty="0" smtClean="0">
                <a:solidFill>
                  <a:srgbClr val="0F5494"/>
                </a:solidFill>
              </a:rPr>
              <a:t>няколко предлагащи организации от няколко държави – членки </a:t>
            </a:r>
            <a:r>
              <a:rPr lang="en-GB" sz="1600" b="0" dirty="0" smtClean="0">
                <a:solidFill>
                  <a:srgbClr val="0F5494"/>
                </a:solidFill>
              </a:rPr>
              <a:t>+ </a:t>
            </a:r>
            <a:r>
              <a:rPr lang="bg-BG" sz="1600" b="0" dirty="0" smtClean="0">
                <a:solidFill>
                  <a:srgbClr val="0F5494"/>
                </a:solidFill>
              </a:rPr>
              <a:t>организации на европейско ниво</a:t>
            </a:r>
            <a:endParaRPr lang="en-GB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60032" y="1923562"/>
            <a:ext cx="3960440" cy="2777683"/>
          </a:xfrm>
          <a:prstGeom prst="rect">
            <a:avLst/>
          </a:prstGeom>
          <a:noFill/>
          <a:ln w="9525" algn="ctr">
            <a:solidFill>
              <a:srgbClr val="42A62A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tabLst>
                <a:tab pos="182563" algn="l"/>
              </a:tabLst>
            </a:pPr>
            <a:r>
              <a:rPr lang="bg-BG" sz="1600" i="1" dirty="0" smtClean="0">
                <a:solidFill>
                  <a:srgbClr val="0F5494"/>
                </a:solidFill>
              </a:rPr>
              <a:t>Инициативи на Комисията</a:t>
            </a:r>
            <a:r>
              <a:rPr lang="en-GB" sz="1600" i="1" dirty="0" smtClean="0">
                <a:solidFill>
                  <a:srgbClr val="0F5494"/>
                </a:solidFill>
              </a:rPr>
              <a:t> :</a:t>
            </a: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600" dirty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600" b="0" dirty="0" smtClean="0">
                <a:solidFill>
                  <a:srgbClr val="0F5494"/>
                </a:solidFill>
              </a:rPr>
              <a:t>Мерки за информиране и насърчаване </a:t>
            </a:r>
            <a:r>
              <a:rPr lang="en-GB" sz="1600" b="0" dirty="0" smtClean="0">
                <a:solidFill>
                  <a:srgbClr val="0F5494"/>
                </a:solidFill>
              </a:rPr>
              <a:t>:</a:t>
            </a:r>
            <a:endParaRPr lang="en-GB" sz="1600" b="0" dirty="0">
              <a:solidFill>
                <a:srgbClr val="0F5494"/>
              </a:solidFill>
            </a:endParaRPr>
          </a:p>
          <a:p>
            <a:pPr marL="1028700" lvl="1" eaLnBrk="1" hangingPunct="1">
              <a:buFont typeface="Wingdings" panose="05000000000000000000" pitchFamily="2" charset="2"/>
              <a:buChar char="v"/>
              <a:tabLst>
                <a:tab pos="182563" algn="l"/>
              </a:tabLst>
            </a:pPr>
            <a:r>
              <a:rPr lang="bg-BG" sz="1600" b="0" dirty="0" smtClean="0">
                <a:solidFill>
                  <a:srgbClr val="0F5494"/>
                </a:solidFill>
              </a:rPr>
              <a:t>Мисии на високо ниво </a:t>
            </a:r>
            <a:endParaRPr lang="en-GB" sz="1600" b="0" dirty="0" smtClean="0">
              <a:solidFill>
                <a:srgbClr val="0F5494"/>
              </a:solidFill>
            </a:endParaRPr>
          </a:p>
          <a:p>
            <a:pPr marL="1028700" lvl="1" eaLnBrk="1" hangingPunct="1">
              <a:buFont typeface="Wingdings" panose="05000000000000000000" pitchFamily="2" charset="2"/>
              <a:buChar char="v"/>
              <a:tabLst>
                <a:tab pos="182563" algn="l"/>
              </a:tabLst>
            </a:pPr>
            <a:r>
              <a:rPr lang="bg-BG" sz="1600" b="0" dirty="0" smtClean="0">
                <a:solidFill>
                  <a:srgbClr val="0F5494"/>
                </a:solidFill>
              </a:rPr>
              <a:t>Участия в търговски изложения </a:t>
            </a:r>
            <a:endParaRPr lang="en-GB" sz="1600" b="0" dirty="0" smtClean="0">
              <a:solidFill>
                <a:srgbClr val="0F5494"/>
              </a:solidFill>
            </a:endParaRPr>
          </a:p>
          <a:p>
            <a:pPr marL="1028700" lvl="1" eaLnBrk="1" hangingPunct="1">
              <a:buFont typeface="Wingdings" panose="05000000000000000000" pitchFamily="2" charset="2"/>
              <a:buChar char="v"/>
              <a:tabLst>
                <a:tab pos="182563" algn="l"/>
              </a:tabLst>
            </a:pPr>
            <a:r>
              <a:rPr lang="bg-BG" sz="1600" b="0" dirty="0" smtClean="0">
                <a:solidFill>
                  <a:srgbClr val="0F5494"/>
                </a:solidFill>
              </a:rPr>
              <a:t>Собствени кампании </a:t>
            </a:r>
            <a:endParaRPr lang="en-GB" sz="1600" b="0" dirty="0" smtClean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600" b="0" dirty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600" b="0" dirty="0" smtClean="0">
                <a:solidFill>
                  <a:srgbClr val="0F5494"/>
                </a:solidFill>
              </a:rPr>
              <a:t>Услуги за техническа подкрепа </a:t>
            </a:r>
            <a:endParaRPr lang="en-GB" sz="1600" b="0" dirty="0" smtClean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837512" cy="1152897"/>
          </a:xfrm>
        </p:spPr>
        <p:txBody>
          <a:bodyPr/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bg-BG" sz="2400" dirty="0"/>
              <a:t>Покани за предложения </a:t>
            </a:r>
            <a:r>
              <a:rPr lang="en-GB" sz="2400" dirty="0"/>
              <a:t>2019</a:t>
            </a:r>
            <a:r>
              <a:rPr lang="bg-BG" sz="2400" dirty="0"/>
              <a:t>г.</a:t>
            </a:r>
            <a:r>
              <a:rPr lang="en-GB" sz="2400" dirty="0"/>
              <a:t>: </a:t>
            </a:r>
            <a:br>
              <a:rPr lang="en-GB" sz="2400" dirty="0"/>
            </a:br>
            <a:r>
              <a:rPr lang="bg-BG" sz="2400" dirty="0"/>
              <a:t>График за </a:t>
            </a:r>
            <a:r>
              <a:rPr lang="bg-BG" sz="2400" dirty="0" smtClean="0"/>
              <a:t>многонационалните програми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50</a:t>
            </a:fld>
            <a:endParaRPr lang="en-GB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74825" y="2897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31640" y="2166551"/>
          <a:ext cx="6120680" cy="2838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095">
                  <a:extLst>
                    <a:ext uri="{9D8B030D-6E8A-4147-A177-3AD203B41FA5}">
                      <a16:colId xmlns:a16="http://schemas.microsoft.com/office/drawing/2014/main" xmlns="" val="3264148715"/>
                    </a:ext>
                  </a:extLst>
                </a:gridCol>
                <a:gridCol w="2721865">
                  <a:extLst>
                    <a:ext uri="{9D8B030D-6E8A-4147-A177-3AD203B41FA5}">
                      <a16:colId xmlns:a16="http://schemas.microsoft.com/office/drawing/2014/main" xmlns="" val="4097195894"/>
                    </a:ext>
                  </a:extLst>
                </a:gridCol>
                <a:gridCol w="3080720">
                  <a:extLst>
                    <a:ext uri="{9D8B030D-6E8A-4147-A177-3AD203B41FA5}">
                      <a16:colId xmlns:a16="http://schemas.microsoft.com/office/drawing/2014/main" xmlns="" val="3621254410"/>
                    </a:ext>
                  </a:extLst>
                </a:gridCol>
              </a:tblGrid>
              <a:tr h="25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Stages/Deadlines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Date and time or indicative period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4133622"/>
                  </a:ext>
                </a:extLst>
              </a:tr>
              <a:tr h="25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a)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Publication of the call for proposals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15.1.2019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78327720"/>
                  </a:ext>
                </a:extLst>
              </a:tr>
              <a:tr h="25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b)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Deadline to submit non-IT related questions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2.4.2019 17:00 CET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47148799"/>
                  </a:ext>
                </a:extLst>
              </a:tr>
              <a:tr h="25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c)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Deadline to reply to non-IT related questions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9.4.2019 17:00 CET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42870993"/>
                  </a:ext>
                </a:extLst>
              </a:tr>
              <a:tr h="25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d)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Deadline for submitting applications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16.4.2019 17:00 CET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31909941"/>
                  </a:ext>
                </a:extLst>
              </a:tr>
              <a:tr h="25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Evaluation period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April-August 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97550002"/>
                  </a:ext>
                </a:extLst>
              </a:tr>
              <a:tr h="25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f)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Information to applicants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October 2019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79886368"/>
                  </a:ext>
                </a:extLst>
              </a:tr>
              <a:tr h="25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Grant adaptation phase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October 2019-January 2020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23328967"/>
                  </a:ext>
                </a:extLst>
              </a:tr>
              <a:tr h="25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h)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Signature of the grant agreement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&lt; January 2020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81047826"/>
                  </a:ext>
                </a:extLst>
              </a:tr>
              <a:tr h="25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i)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Starting date of the action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59799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6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51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8427" y="908721"/>
            <a:ext cx="8472045" cy="360039"/>
          </a:xfrm>
        </p:spPr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bg-BG" dirty="0" smtClean="0"/>
              <a:t>Покани за предложения </a:t>
            </a:r>
            <a:r>
              <a:rPr lang="en-NZ" dirty="0" smtClean="0"/>
              <a:t>2019: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Уроци от предишните покани</a:t>
            </a:r>
            <a:r>
              <a:rPr lang="en-NZ" dirty="0" smtClean="0"/>
              <a:t> (1)</a:t>
            </a:r>
            <a:endParaRPr lang="en-GB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348428" y="1700808"/>
            <a:ext cx="854474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bg-BG" sz="2000" b="0" dirty="0" smtClean="0">
                <a:solidFill>
                  <a:srgbClr val="0F5494"/>
                </a:solidFill>
              </a:rPr>
              <a:t>Броят на предложения намалява</a:t>
            </a:r>
            <a:r>
              <a:rPr lang="en-US" sz="2000" b="0" dirty="0" smtClean="0">
                <a:solidFill>
                  <a:srgbClr val="0F5494"/>
                </a:solidFill>
              </a:rPr>
              <a:t>: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000" b="0" dirty="0" smtClean="0">
              <a:solidFill>
                <a:srgbClr val="0F5494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0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000" b="0" dirty="0">
              <a:solidFill>
                <a:srgbClr val="0F5494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000" b="0" dirty="0" smtClean="0">
              <a:solidFill>
                <a:srgbClr val="0F5494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000" b="0" dirty="0">
              <a:solidFill>
                <a:srgbClr val="0F5494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bg-BG" sz="2000" b="0" dirty="0" smtClean="0">
              <a:solidFill>
                <a:srgbClr val="0F5494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bg-BG" sz="2000" b="0" dirty="0" smtClean="0">
                <a:solidFill>
                  <a:srgbClr val="0F5494"/>
                </a:solidFill>
              </a:rPr>
              <a:t>Броят на недопустимите предложения намалява значително</a:t>
            </a:r>
            <a:r>
              <a:rPr lang="en-US" sz="2000" b="0" dirty="0" smtClean="0">
                <a:solidFill>
                  <a:srgbClr val="0F5494"/>
                </a:solidFill>
              </a:rPr>
              <a:t>: </a:t>
            </a:r>
            <a:r>
              <a:rPr lang="bg-BG" sz="2000" b="0" dirty="0" smtClean="0">
                <a:solidFill>
                  <a:srgbClr val="0F5494"/>
                </a:solidFill>
              </a:rPr>
              <a:t>през </a:t>
            </a:r>
            <a:r>
              <a:rPr lang="en-US" sz="2000" b="0" dirty="0" smtClean="0">
                <a:solidFill>
                  <a:srgbClr val="0F5494"/>
                </a:solidFill>
              </a:rPr>
              <a:t>2016</a:t>
            </a:r>
            <a:r>
              <a:rPr lang="bg-BG" sz="2000" b="0" dirty="0" smtClean="0">
                <a:solidFill>
                  <a:srgbClr val="0F5494"/>
                </a:solidFill>
              </a:rPr>
              <a:t>г.</a:t>
            </a:r>
            <a:r>
              <a:rPr lang="en-US" sz="2000" b="0" dirty="0" smtClean="0">
                <a:solidFill>
                  <a:srgbClr val="0F5494"/>
                </a:solidFill>
              </a:rPr>
              <a:t> </a:t>
            </a:r>
            <a:r>
              <a:rPr lang="en-US" sz="2000" b="0" dirty="0">
                <a:solidFill>
                  <a:srgbClr val="0F5494"/>
                </a:solidFill>
              </a:rPr>
              <a:t>20% </a:t>
            </a:r>
            <a:r>
              <a:rPr lang="bg-BG" sz="2000" b="0" dirty="0" smtClean="0">
                <a:solidFill>
                  <a:srgbClr val="0F5494"/>
                </a:solidFill>
              </a:rPr>
              <a:t>от всички предложения са обявени за недопустими</a:t>
            </a:r>
            <a:r>
              <a:rPr lang="en-US" sz="2000" b="0" dirty="0" smtClean="0">
                <a:solidFill>
                  <a:srgbClr val="0F5494"/>
                </a:solidFill>
              </a:rPr>
              <a:t>, </a:t>
            </a:r>
            <a:r>
              <a:rPr lang="bg-BG" sz="2000" b="0" dirty="0" smtClean="0">
                <a:solidFill>
                  <a:srgbClr val="0F5494"/>
                </a:solidFill>
              </a:rPr>
              <a:t>този процент намалява до </a:t>
            </a:r>
            <a:r>
              <a:rPr lang="en-US" sz="2000" b="0" dirty="0" smtClean="0">
                <a:solidFill>
                  <a:srgbClr val="0F5494"/>
                </a:solidFill>
              </a:rPr>
              <a:t>16</a:t>
            </a:r>
            <a:r>
              <a:rPr lang="en-US" sz="2000" b="0" dirty="0">
                <a:solidFill>
                  <a:srgbClr val="0F5494"/>
                </a:solidFill>
              </a:rPr>
              <a:t>% </a:t>
            </a:r>
            <a:r>
              <a:rPr lang="bg-BG" sz="2000" b="0" dirty="0" smtClean="0">
                <a:solidFill>
                  <a:srgbClr val="0F5494"/>
                </a:solidFill>
              </a:rPr>
              <a:t>през </a:t>
            </a:r>
            <a:r>
              <a:rPr lang="en-US" sz="2000" b="0" dirty="0" smtClean="0">
                <a:solidFill>
                  <a:srgbClr val="0F5494"/>
                </a:solidFill>
              </a:rPr>
              <a:t>2017</a:t>
            </a:r>
            <a:r>
              <a:rPr lang="bg-BG" sz="2000" b="0" dirty="0" smtClean="0">
                <a:solidFill>
                  <a:srgbClr val="0F5494"/>
                </a:solidFill>
              </a:rPr>
              <a:t>г. и до</a:t>
            </a:r>
            <a:r>
              <a:rPr lang="en-US" sz="2000" b="0" dirty="0" smtClean="0">
                <a:solidFill>
                  <a:srgbClr val="0F5494"/>
                </a:solidFill>
              </a:rPr>
              <a:t> </a:t>
            </a:r>
            <a:r>
              <a:rPr lang="en-US" sz="2000" b="0" dirty="0">
                <a:solidFill>
                  <a:srgbClr val="0F5494"/>
                </a:solidFill>
              </a:rPr>
              <a:t>11% </a:t>
            </a:r>
            <a:r>
              <a:rPr lang="bg-BG" sz="2000" b="0" dirty="0" smtClean="0">
                <a:solidFill>
                  <a:srgbClr val="0F5494"/>
                </a:solidFill>
              </a:rPr>
              <a:t>през </a:t>
            </a:r>
            <a:r>
              <a:rPr lang="en-US" sz="2000" b="0" dirty="0" smtClean="0">
                <a:solidFill>
                  <a:srgbClr val="0F5494"/>
                </a:solidFill>
              </a:rPr>
              <a:t>2018</a:t>
            </a:r>
            <a:r>
              <a:rPr lang="bg-BG" sz="2000" b="0" dirty="0" smtClean="0">
                <a:solidFill>
                  <a:srgbClr val="0F5494"/>
                </a:solidFill>
              </a:rPr>
              <a:t>г.</a:t>
            </a:r>
            <a:r>
              <a:rPr lang="en-US" sz="2000" b="0" dirty="0" smtClean="0">
                <a:solidFill>
                  <a:srgbClr val="0F5494"/>
                </a:solidFill>
              </a:rPr>
              <a:t>.</a:t>
            </a:r>
            <a:endParaRPr lang="en-US" sz="2000" b="0" dirty="0">
              <a:solidFill>
                <a:srgbClr val="0F549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348880"/>
            <a:ext cx="629471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79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975" y="908721"/>
            <a:ext cx="8585200" cy="504056"/>
          </a:xfrm>
        </p:spPr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bg-BG" dirty="0"/>
              <a:t>Покани за предложения </a:t>
            </a:r>
            <a:r>
              <a:rPr lang="en-NZ" dirty="0" smtClean="0"/>
              <a:t>2019</a:t>
            </a:r>
            <a:r>
              <a:rPr lang="bg-BG" dirty="0" smtClean="0"/>
              <a:t>г.</a:t>
            </a:r>
            <a:r>
              <a:rPr lang="en-NZ" dirty="0" smtClean="0"/>
              <a:t>: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>Уроци от предишните покани</a:t>
            </a:r>
            <a:r>
              <a:rPr lang="en-NZ" dirty="0"/>
              <a:t> </a:t>
            </a:r>
            <a:r>
              <a:rPr lang="en-NZ" dirty="0" smtClean="0"/>
              <a:t>(2)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7975" y="1772816"/>
            <a:ext cx="829647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2000" dirty="0" smtClean="0">
                <a:solidFill>
                  <a:srgbClr val="0F5494"/>
                </a:solidFill>
              </a:rPr>
              <a:t>Недопустими предложения през </a:t>
            </a:r>
            <a:r>
              <a:rPr lang="en-US" sz="2000" dirty="0" smtClean="0">
                <a:solidFill>
                  <a:srgbClr val="0F5494"/>
                </a:solidFill>
              </a:rPr>
              <a:t>2018</a:t>
            </a:r>
            <a:r>
              <a:rPr lang="bg-BG" sz="2000" dirty="0" smtClean="0">
                <a:solidFill>
                  <a:srgbClr val="0F5494"/>
                </a:solidFill>
              </a:rPr>
              <a:t>г.</a:t>
            </a:r>
            <a:r>
              <a:rPr lang="en-US" sz="2000" dirty="0" smtClean="0">
                <a:solidFill>
                  <a:srgbClr val="0F5494"/>
                </a:solidFill>
              </a:rPr>
              <a:t> </a:t>
            </a:r>
            <a:endParaRPr lang="bg-BG" sz="2000" dirty="0" smtClean="0">
              <a:solidFill>
                <a:srgbClr val="0F5494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F5494"/>
                </a:solidFill>
              </a:rPr>
              <a:t>(16 </a:t>
            </a:r>
            <a:r>
              <a:rPr lang="bg-BG" sz="1600" b="0" dirty="0" smtClean="0">
                <a:solidFill>
                  <a:srgbClr val="0F5494"/>
                </a:solidFill>
              </a:rPr>
              <a:t>обикновени и</a:t>
            </a:r>
            <a:r>
              <a:rPr lang="en-US" sz="1600" b="0" dirty="0" smtClean="0">
                <a:solidFill>
                  <a:srgbClr val="0F5494"/>
                </a:solidFill>
              </a:rPr>
              <a:t> 4 </a:t>
            </a:r>
            <a:r>
              <a:rPr lang="bg-BG" sz="1600" b="0" dirty="0" smtClean="0">
                <a:solidFill>
                  <a:srgbClr val="0F5494"/>
                </a:solidFill>
              </a:rPr>
              <a:t>многонационални</a:t>
            </a:r>
            <a:r>
              <a:rPr lang="en-US" sz="1600" b="0" dirty="0" smtClean="0">
                <a:solidFill>
                  <a:srgbClr val="0F5494"/>
                </a:solidFill>
              </a:rPr>
              <a:t>):</a:t>
            </a:r>
            <a:endParaRPr lang="bg-BG" sz="1600" b="0" dirty="0" smtClean="0">
              <a:solidFill>
                <a:srgbClr val="0F5494"/>
              </a:solidFill>
            </a:endParaRPr>
          </a:p>
          <a:p>
            <a:pPr algn="ctr">
              <a:spcAft>
                <a:spcPts val="600"/>
              </a:spcAft>
            </a:pPr>
            <a:endParaRPr lang="bg-BG" sz="2000" b="0" dirty="0" smtClean="0">
              <a:solidFill>
                <a:srgbClr val="0F5494"/>
              </a:solidFill>
            </a:endParaRPr>
          </a:p>
          <a:p>
            <a:pPr algn="ctr">
              <a:spcAft>
                <a:spcPts val="600"/>
              </a:spcAft>
            </a:pPr>
            <a:endParaRPr lang="bg-BG" sz="2000" b="0" dirty="0" smtClean="0">
              <a:solidFill>
                <a:srgbClr val="0F5494"/>
              </a:solidFill>
            </a:endParaRPr>
          </a:p>
          <a:p>
            <a:pPr algn="ctr">
              <a:spcAft>
                <a:spcPts val="600"/>
              </a:spcAft>
            </a:pPr>
            <a:endParaRPr lang="en-GB" sz="2400" b="0" dirty="0" err="1" smtClean="0">
              <a:solidFill>
                <a:srgbClr val="0F5494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307975" y="2565400"/>
            <a:ext cx="8583613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F5494"/>
                </a:solidFill>
              </a:rPr>
              <a:t>- </a:t>
            </a:r>
            <a:r>
              <a:rPr lang="bg-BG" sz="1800" b="0" dirty="0" smtClean="0">
                <a:solidFill>
                  <a:srgbClr val="0F5494"/>
                </a:solidFill>
              </a:rPr>
              <a:t>Недопустими кандидати</a:t>
            </a:r>
            <a:r>
              <a:rPr lang="en-US" sz="1800" b="0" dirty="0" smtClean="0">
                <a:solidFill>
                  <a:srgbClr val="0F5494"/>
                </a:solidFill>
              </a:rPr>
              <a:t>: </a:t>
            </a:r>
            <a:r>
              <a:rPr lang="bg-BG" sz="1800" b="0" dirty="0" smtClean="0">
                <a:solidFill>
                  <a:srgbClr val="0F5494"/>
                </a:solidFill>
              </a:rPr>
              <a:t>недопустими организации или не достатъчно представителни за продукта/сектора</a:t>
            </a:r>
            <a:r>
              <a:rPr lang="en-US" sz="1800" b="0" dirty="0" smtClean="0">
                <a:solidFill>
                  <a:srgbClr val="0F5494"/>
                </a:solidFill>
              </a:rPr>
              <a:t>, </a:t>
            </a:r>
            <a:r>
              <a:rPr lang="bg-BG" sz="1800" b="0" dirty="0" smtClean="0">
                <a:solidFill>
                  <a:srgbClr val="0F5494"/>
                </a:solidFill>
              </a:rPr>
              <a:t>частни фирми като ко-кандидати</a:t>
            </a:r>
            <a:r>
              <a:rPr lang="en-US" sz="1800" b="0" dirty="0" smtClean="0">
                <a:solidFill>
                  <a:srgbClr val="0F5494"/>
                </a:solidFill>
              </a:rPr>
              <a:t>, </a:t>
            </a:r>
            <a:r>
              <a:rPr lang="bg-BG" sz="1800" b="0" dirty="0" smtClean="0">
                <a:solidFill>
                  <a:srgbClr val="0F5494"/>
                </a:solidFill>
              </a:rPr>
              <a:t>кандидати извън ЕС</a:t>
            </a:r>
          </a:p>
          <a:p>
            <a:endParaRPr lang="en-US" sz="1800" b="0" dirty="0" smtClean="0">
              <a:solidFill>
                <a:srgbClr val="0F5494"/>
              </a:solidFill>
            </a:endParaRPr>
          </a:p>
          <a:p>
            <a:r>
              <a:rPr lang="en-US" sz="1800" b="0" dirty="0" smtClean="0">
                <a:solidFill>
                  <a:srgbClr val="0F5494"/>
                </a:solidFill>
              </a:rPr>
              <a:t>- </a:t>
            </a:r>
            <a:r>
              <a:rPr lang="bg-BG" sz="1800" b="0" dirty="0" smtClean="0">
                <a:solidFill>
                  <a:srgbClr val="0F5494"/>
                </a:solidFill>
              </a:rPr>
              <a:t>Недопустими дейности: предложението предвижда насърчаване на консумация на алкохолни напитки на вътрешния пазар</a:t>
            </a:r>
            <a:r>
              <a:rPr lang="en-US" sz="1800" b="0" dirty="0" smtClean="0">
                <a:solidFill>
                  <a:srgbClr val="0F5494"/>
                </a:solidFill>
              </a:rPr>
              <a:t>, </a:t>
            </a:r>
            <a:r>
              <a:rPr lang="bg-BG" sz="1800" b="0" dirty="0" smtClean="0">
                <a:solidFill>
                  <a:srgbClr val="0F5494"/>
                </a:solidFill>
              </a:rPr>
              <a:t>недопустимо според чл.</a:t>
            </a:r>
            <a:r>
              <a:rPr lang="en-US" sz="1800" b="0" dirty="0" smtClean="0">
                <a:solidFill>
                  <a:srgbClr val="0F5494"/>
                </a:solidFill>
              </a:rPr>
              <a:t>5(3</a:t>
            </a:r>
            <a:r>
              <a:rPr lang="en-US" sz="1800" b="0" dirty="0">
                <a:solidFill>
                  <a:srgbClr val="0F5494"/>
                </a:solidFill>
              </a:rPr>
              <a:t>)(b) </a:t>
            </a:r>
            <a:r>
              <a:rPr lang="bg-BG" sz="1800" b="0" dirty="0" smtClean="0">
                <a:solidFill>
                  <a:srgbClr val="0F5494"/>
                </a:solidFill>
              </a:rPr>
              <a:t>от Регламент</a:t>
            </a:r>
            <a:r>
              <a:rPr lang="en-US" sz="1800" b="0" dirty="0" smtClean="0">
                <a:solidFill>
                  <a:srgbClr val="0F5494"/>
                </a:solidFill>
              </a:rPr>
              <a:t> 1144/2014</a:t>
            </a:r>
            <a:endParaRPr lang="en-GB" sz="1800" b="0" dirty="0">
              <a:solidFill>
                <a:srgbClr val="0F5494"/>
              </a:solidFill>
            </a:endParaRPr>
          </a:p>
          <a:p>
            <a:endParaRPr lang="en-US" sz="1800" b="0" dirty="0" smtClean="0">
              <a:solidFill>
                <a:srgbClr val="0F5494"/>
              </a:solidFill>
            </a:endParaRPr>
          </a:p>
          <a:p>
            <a:pPr marL="0" indent="0"/>
            <a:r>
              <a:rPr lang="bg-BG" sz="1800" b="0" dirty="0" smtClean="0">
                <a:solidFill>
                  <a:srgbClr val="0F5494"/>
                </a:solidFill>
              </a:rPr>
              <a:t>- Липсващи задължителни приложения и съпътстващи документи</a:t>
            </a:r>
          </a:p>
          <a:p>
            <a:pPr>
              <a:buFontTx/>
              <a:buChar char="-"/>
            </a:pPr>
            <a:endParaRPr lang="en-US" sz="1800" b="0" dirty="0" smtClean="0">
              <a:solidFill>
                <a:srgbClr val="0F5494"/>
              </a:solidFill>
            </a:endParaRPr>
          </a:p>
          <a:p>
            <a:r>
              <a:rPr lang="en-US" sz="1800" b="0" dirty="0" smtClean="0">
                <a:solidFill>
                  <a:srgbClr val="0F5494"/>
                </a:solidFill>
              </a:rPr>
              <a:t>- </a:t>
            </a:r>
            <a:r>
              <a:rPr lang="bg-BG" sz="1800" b="0" dirty="0" smtClean="0">
                <a:solidFill>
                  <a:srgbClr val="0F5494"/>
                </a:solidFill>
              </a:rPr>
              <a:t>Незначителен размер</a:t>
            </a:r>
            <a:r>
              <a:rPr lang="en-US" sz="1800" b="0" dirty="0" smtClean="0">
                <a:solidFill>
                  <a:srgbClr val="0F5494"/>
                </a:solidFill>
              </a:rPr>
              <a:t>: </a:t>
            </a:r>
            <a:r>
              <a:rPr lang="bg-BG" sz="1800" b="0" dirty="0" smtClean="0">
                <a:solidFill>
                  <a:srgbClr val="0F5494"/>
                </a:solidFill>
              </a:rPr>
              <a:t>предложения за обикновени програми само за държавата на кандидата, но не за схеми за качество или здравословни практики</a:t>
            </a:r>
            <a:endParaRPr lang="en-GB" sz="1800" b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73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975" y="1052514"/>
            <a:ext cx="8585200" cy="393700"/>
          </a:xfrm>
        </p:spPr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bg-BG" dirty="0"/>
              <a:t>Покани за предложения </a:t>
            </a:r>
            <a:r>
              <a:rPr lang="en-NZ" dirty="0"/>
              <a:t>2019</a:t>
            </a:r>
            <a:r>
              <a:rPr lang="bg-BG" dirty="0"/>
              <a:t>г.</a:t>
            </a:r>
            <a:r>
              <a:rPr lang="en-NZ" dirty="0"/>
              <a:t>: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>Уроци от предишните покани </a:t>
            </a:r>
            <a:r>
              <a:rPr lang="en-NZ" dirty="0" smtClean="0"/>
              <a:t>(3)</a:t>
            </a:r>
            <a:endParaRPr lang="en-GB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311150" y="1844824"/>
            <a:ext cx="8582025" cy="428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bg-BG" sz="2000" b="0" dirty="0" smtClean="0">
                <a:solidFill>
                  <a:srgbClr val="0F5494"/>
                </a:solidFill>
              </a:rPr>
              <a:t>Качеството на предложенията се повишава</a:t>
            </a:r>
            <a:endParaRPr lang="en-US" sz="2000" b="0" dirty="0" smtClean="0">
              <a:solidFill>
                <a:srgbClr val="0F5494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bg-BG" sz="2000" dirty="0" smtClean="0"/>
              <a:t>Най-често срещани трудности при</a:t>
            </a:r>
            <a:r>
              <a:rPr lang="en-US" sz="2000" b="0" dirty="0" smtClean="0">
                <a:solidFill>
                  <a:srgbClr val="0F5494"/>
                </a:solidFill>
              </a:rPr>
              <a:t>:</a:t>
            </a:r>
          </a:p>
          <a:p>
            <a:endParaRPr lang="en-US" sz="2000" b="0" dirty="0" smtClean="0">
              <a:solidFill>
                <a:srgbClr val="0F5494"/>
              </a:solidFill>
            </a:endParaRPr>
          </a:p>
          <a:p>
            <a:endParaRPr lang="fr-LU" sz="2400" b="0" dirty="0" smtClean="0">
              <a:solidFill>
                <a:srgbClr val="0F5494"/>
              </a:solidFill>
            </a:endParaRPr>
          </a:p>
          <a:p>
            <a:endParaRPr lang="fr-LU" sz="2400" b="0" dirty="0">
              <a:solidFill>
                <a:srgbClr val="0F5494"/>
              </a:solidFill>
            </a:endParaRPr>
          </a:p>
          <a:p>
            <a:endParaRPr lang="fr-LU" sz="2400" b="0" dirty="0" smtClean="0">
              <a:solidFill>
                <a:srgbClr val="0F5494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bg-BG" sz="2000" b="0" dirty="0" smtClean="0">
                <a:solidFill>
                  <a:srgbClr val="0F5494"/>
                </a:solidFill>
              </a:rPr>
              <a:t>Технически грешки</a:t>
            </a:r>
            <a:r>
              <a:rPr lang="en-US" sz="2000" b="0" dirty="0" smtClean="0">
                <a:solidFill>
                  <a:srgbClr val="0F5494"/>
                </a:solidFill>
              </a:rPr>
              <a:t>: </a:t>
            </a:r>
            <a:r>
              <a:rPr lang="bg-BG" sz="2000" b="0" dirty="0" smtClean="0">
                <a:solidFill>
                  <a:srgbClr val="0F5494"/>
                </a:solidFill>
              </a:rPr>
              <a:t>погрешно избрана тема</a:t>
            </a:r>
            <a:r>
              <a:rPr lang="en-US" sz="2000" b="0" dirty="0" smtClean="0">
                <a:solidFill>
                  <a:srgbClr val="0F5494"/>
                </a:solidFill>
              </a:rPr>
              <a:t>, </a:t>
            </a:r>
            <a:r>
              <a:rPr lang="bg-BG" sz="2000" b="0" dirty="0" smtClean="0">
                <a:solidFill>
                  <a:srgbClr val="0F5494"/>
                </a:solidFill>
              </a:rPr>
              <a:t>неправилно подаден размер на безвъзмездната помощ </a:t>
            </a:r>
            <a:endParaRPr lang="en-US" sz="2000" b="0" dirty="0" smtClean="0">
              <a:solidFill>
                <a:srgbClr val="0F5494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bg-BG" sz="2000" b="0" dirty="0" smtClean="0">
                <a:solidFill>
                  <a:srgbClr val="0F5494"/>
                </a:solidFill>
              </a:rPr>
              <a:t>Липсващи придружаващи документи относно финансовия и оперативен капацитет, представителност, признати национални схеми за качество</a:t>
            </a:r>
            <a:endParaRPr lang="en-GB" sz="2000" b="0" dirty="0" err="1">
              <a:solidFill>
                <a:srgbClr val="0F549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633403"/>
            <a:ext cx="5370349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70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908721"/>
            <a:ext cx="8585200" cy="648618"/>
          </a:xfrm>
        </p:spPr>
        <p:txBody>
          <a:bodyPr/>
          <a:lstStyle/>
          <a:p>
            <a:r>
              <a:rPr lang="bg-BG" dirty="0"/>
              <a:t>Статистика - </a:t>
            </a:r>
            <a:r>
              <a:rPr lang="bg-BG" dirty="0" smtClean="0"/>
              <a:t>одобрени </a:t>
            </a:r>
            <a:r>
              <a:rPr lang="bg-BG" dirty="0"/>
              <a:t>обикновени програми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83569" y="1522056"/>
          <a:ext cx="7272807" cy="5096273"/>
        </p:xfrm>
        <a:graphic>
          <a:graphicData uri="http://schemas.openxmlformats.org/drawingml/2006/table">
            <a:tbl>
              <a:tblPr firstRow="1" firstCol="1" bandRow="1"/>
              <a:tblGrid>
                <a:gridCol w="1701535">
                  <a:extLst>
                    <a:ext uri="{9D8B030D-6E8A-4147-A177-3AD203B41FA5}">
                      <a16:colId xmlns:a16="http://schemas.microsoft.com/office/drawing/2014/main" xmlns="" val="3709540958"/>
                    </a:ext>
                  </a:extLst>
                </a:gridCol>
                <a:gridCol w="1593946">
                  <a:extLst>
                    <a:ext uri="{9D8B030D-6E8A-4147-A177-3AD203B41FA5}">
                      <a16:colId xmlns:a16="http://schemas.microsoft.com/office/drawing/2014/main" xmlns="" val="1175697383"/>
                    </a:ext>
                  </a:extLst>
                </a:gridCol>
                <a:gridCol w="1700631">
                  <a:extLst>
                    <a:ext uri="{9D8B030D-6E8A-4147-A177-3AD203B41FA5}">
                      <a16:colId xmlns:a16="http://schemas.microsoft.com/office/drawing/2014/main" xmlns="" val="325396703"/>
                    </a:ext>
                  </a:extLst>
                </a:gridCol>
                <a:gridCol w="2276695">
                  <a:extLst>
                    <a:ext uri="{9D8B030D-6E8A-4147-A177-3AD203B41FA5}">
                      <a16:colId xmlns:a16="http://schemas.microsoft.com/office/drawing/2014/main" xmlns="" val="2803475189"/>
                    </a:ext>
                  </a:extLst>
                </a:gridCol>
              </a:tblGrid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bg-BG" sz="9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1196629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Белгия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2616016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България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4323543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Чехия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5936557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999360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8670516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Естония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9071003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Ирландия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7905254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Гърция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8618772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Испания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6133457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Франция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7022743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Хърватска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2973695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Италия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4025022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Кипър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3600372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Латвия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4919377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Литва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2531817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Люксембург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0449907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Унгария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2278967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Малта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7796117"/>
                  </a:ext>
                </a:extLst>
              </a:tr>
              <a:tr h="29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Нидерландия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4772629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Австрия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5026914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Полша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0884412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Португалия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8156853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Румъния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448327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Словения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863116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Словакия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8608971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Финландия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0854090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Швеция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4260968"/>
                  </a:ext>
                </a:extLst>
              </a:tr>
              <a:tr h="299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Великобритания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1907819"/>
                  </a:ext>
                </a:extLst>
              </a:tr>
              <a:tr h="1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Общо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39" marR="4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073554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199D-FFE0-436C-BEC4-1C5D1BA3B6D0}" type="slidenum">
              <a:rPr lang="en-GB" smtClean="0"/>
              <a:pPr>
                <a:defRPr/>
              </a:pPr>
              <a:t>54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7821411" y="0"/>
            <a:ext cx="2392249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1594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585200" cy="5048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	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>
                <a:solidFill>
                  <a:srgbClr val="0F5494"/>
                </a:solidFill>
              </a:rPr>
              <a:t/>
            </a:r>
            <a:br>
              <a:rPr lang="en-GB" dirty="0">
                <a:solidFill>
                  <a:srgbClr val="0F5494"/>
                </a:solidFill>
              </a:rPr>
            </a:br>
            <a:r>
              <a:rPr lang="en-GB" dirty="0">
                <a:solidFill>
                  <a:srgbClr val="0F5494"/>
                </a:solidFill>
              </a:rPr>
              <a:t/>
            </a:r>
            <a:br>
              <a:rPr lang="en-GB" dirty="0">
                <a:solidFill>
                  <a:srgbClr val="0F5494"/>
                </a:solidFill>
              </a:rPr>
            </a:br>
            <a:r>
              <a:rPr lang="en-GB" dirty="0" smtClean="0">
                <a:solidFill>
                  <a:srgbClr val="0F5494"/>
                </a:solidFill>
              </a:rPr>
              <a:t/>
            </a:r>
            <a:br>
              <a:rPr lang="en-GB" dirty="0" smtClean="0">
                <a:solidFill>
                  <a:srgbClr val="0F5494"/>
                </a:solidFill>
              </a:rPr>
            </a:br>
            <a:r>
              <a:rPr lang="en-GB" dirty="0">
                <a:solidFill>
                  <a:srgbClr val="0F5494"/>
                </a:solidFill>
              </a:rPr>
              <a:t/>
            </a:r>
            <a:br>
              <a:rPr lang="en-GB" dirty="0">
                <a:solidFill>
                  <a:srgbClr val="0F5494"/>
                </a:solidFill>
              </a:rPr>
            </a:br>
            <a:r>
              <a:rPr lang="en-GB" dirty="0" smtClean="0">
                <a:solidFill>
                  <a:srgbClr val="0F5494"/>
                </a:solidFill>
              </a:rPr>
              <a:t/>
            </a:r>
            <a:br>
              <a:rPr lang="en-GB" dirty="0" smtClean="0">
                <a:solidFill>
                  <a:srgbClr val="0F5494"/>
                </a:solidFill>
              </a:rPr>
            </a:br>
            <a:r>
              <a:rPr lang="en-GB" dirty="0">
                <a:solidFill>
                  <a:srgbClr val="0F5494"/>
                </a:solidFill>
              </a:rPr>
              <a:t/>
            </a:r>
            <a:br>
              <a:rPr lang="en-GB" dirty="0">
                <a:solidFill>
                  <a:srgbClr val="0F5494"/>
                </a:solidFill>
              </a:rPr>
            </a:br>
            <a:r>
              <a:rPr lang="en-GB" dirty="0" smtClean="0">
                <a:solidFill>
                  <a:srgbClr val="0F5494"/>
                </a:solidFill>
              </a:rPr>
              <a:t/>
            </a:r>
            <a:br>
              <a:rPr lang="en-GB" dirty="0" smtClean="0">
                <a:solidFill>
                  <a:srgbClr val="0F5494"/>
                </a:solidFill>
              </a:rPr>
            </a:br>
            <a:r>
              <a:rPr lang="bg-BG" dirty="0" smtClean="0">
                <a:solidFill>
                  <a:srgbClr val="0F5494"/>
                </a:solidFill>
              </a:rPr>
              <a:t>Какво представлява браншова или </a:t>
            </a:r>
            <a:r>
              <a:rPr lang="bg-BG" dirty="0" err="1" smtClean="0">
                <a:solidFill>
                  <a:srgbClr val="0F5494"/>
                </a:solidFill>
              </a:rPr>
              <a:t>междубраншова</a:t>
            </a:r>
            <a:r>
              <a:rPr lang="bg-BG" dirty="0" smtClean="0">
                <a:solidFill>
                  <a:srgbClr val="0F5494"/>
                </a:solidFill>
              </a:rPr>
              <a:t> организация, установени в държава членка или ниво ЕС</a:t>
            </a:r>
            <a:r>
              <a:rPr lang="en-GB" sz="1800" dirty="0" smtClean="0">
                <a:solidFill>
                  <a:srgbClr val="0F5494"/>
                </a:solidFill>
              </a:rPr>
              <a:t>?</a:t>
            </a:r>
            <a:endParaRPr lang="en-GB" sz="1800" dirty="0">
              <a:solidFill>
                <a:srgbClr val="0F549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852936"/>
            <a:ext cx="8582025" cy="3528269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§"/>
            </a:pPr>
            <a:endParaRPr lang="fr-BE" sz="1600" dirty="0" smtClean="0"/>
          </a:p>
          <a:p>
            <a:pPr algn="just">
              <a:buClrTx/>
              <a:buFont typeface="Wingdings" panose="05000000000000000000" pitchFamily="2" charset="2"/>
              <a:buChar char="§"/>
            </a:pPr>
            <a:endParaRPr lang="fr-BE" sz="1600" dirty="0"/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bg-BG" sz="1600" dirty="0" smtClean="0"/>
              <a:t>Дефиницията включва определението за „</a:t>
            </a:r>
            <a:r>
              <a:rPr lang="bg-BG" sz="1600" dirty="0" err="1" smtClean="0"/>
              <a:t>междубраншова</a:t>
            </a:r>
            <a:r>
              <a:rPr lang="bg-BG" sz="1600" dirty="0" smtClean="0"/>
              <a:t> организация“ съгласно чл. </a:t>
            </a:r>
            <a:r>
              <a:rPr lang="fr-BE" sz="1600" dirty="0" smtClean="0"/>
              <a:t>157 </a:t>
            </a:r>
            <a:r>
              <a:rPr lang="bg-BG" sz="1600" dirty="0" smtClean="0"/>
              <a:t>от Регламент </a:t>
            </a:r>
            <a:r>
              <a:rPr lang="fr-BE" sz="1600" dirty="0" smtClean="0"/>
              <a:t>(</a:t>
            </a:r>
            <a:r>
              <a:rPr lang="bg-BG" sz="1600" dirty="0" smtClean="0"/>
              <a:t>ЕС</a:t>
            </a:r>
            <a:r>
              <a:rPr lang="fr-BE" sz="1600" dirty="0" smtClean="0"/>
              <a:t>) NO 1308/2013</a:t>
            </a:r>
            <a:r>
              <a:rPr lang="bg-BG" sz="1600" dirty="0" smtClean="0"/>
              <a:t>, но е по-широко</a:t>
            </a:r>
            <a:endParaRPr lang="en-GB" sz="1600" dirty="0" smtClean="0"/>
          </a:p>
          <a:p>
            <a:pPr marL="0" indent="0" algn="just">
              <a:buClrTx/>
            </a:pPr>
            <a:endParaRPr lang="fr-BE" sz="1600" dirty="0" smtClean="0"/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bg-BG" sz="1600" dirty="0" smtClean="0"/>
              <a:t>Представители на икономически дейности, свързани с производството  и/или други стъпки във веригата на доставка</a:t>
            </a:r>
            <a:endParaRPr lang="en-GB" sz="1600" dirty="0" smtClean="0"/>
          </a:p>
          <a:p>
            <a:pPr marL="0" indent="0" algn="just">
              <a:buClrTx/>
            </a:pPr>
            <a:endParaRPr lang="fr-BE" sz="16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bg-BG" sz="1600" dirty="0" smtClean="0"/>
              <a:t>Групи от производители и преработватели активни в областта на географските наименования</a:t>
            </a:r>
            <a:endParaRPr lang="en-GB" sz="1600" dirty="0" smtClean="0"/>
          </a:p>
          <a:p>
            <a:endParaRPr lang="fr-BE" dirty="0"/>
          </a:p>
          <a:p>
            <a:endParaRPr lang="en-GB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4171" y="1088355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GB" sz="2400" kern="0" dirty="0" smtClean="0"/>
          </a:p>
          <a:p>
            <a:pPr eaLnBrk="1" hangingPunct="1"/>
            <a:r>
              <a:rPr lang="bg-BG" sz="2400" kern="0" dirty="0" smtClean="0"/>
              <a:t>Допустимост</a:t>
            </a:r>
            <a:r>
              <a:rPr lang="en-GB" sz="2400" kern="0" dirty="0" smtClean="0"/>
              <a:t/>
            </a:r>
            <a:br>
              <a:rPr lang="en-GB" sz="2400" kern="0" dirty="0" smtClean="0"/>
            </a:br>
            <a:endParaRPr lang="en-GB" sz="2400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227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1052513"/>
            <a:ext cx="8569647" cy="792311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" y="2160908"/>
            <a:ext cx="8582025" cy="4536356"/>
          </a:xfrm>
        </p:spPr>
        <p:txBody>
          <a:bodyPr/>
          <a:lstStyle/>
          <a:p>
            <a:endParaRPr lang="fr-BE" dirty="0" smtClean="0"/>
          </a:p>
          <a:p>
            <a:pPr marL="0" indent="0" algn="ctr">
              <a:buClrTx/>
            </a:pPr>
            <a:r>
              <a:rPr lang="bg-BG" sz="2000" b="1" u="sng" dirty="0" smtClean="0"/>
              <a:t>Какво означава организация на производители или асоциация от организации на производители?</a:t>
            </a:r>
            <a:r>
              <a:rPr lang="en-US" u="sng" dirty="0"/>
              <a:t/>
            </a:r>
            <a:br>
              <a:rPr lang="en-US" u="sng" dirty="0"/>
            </a:br>
            <a:endParaRPr lang="fr-BE" u="sng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bg-BG" dirty="0" smtClean="0"/>
              <a:t>Определение съгласно чл. </a:t>
            </a:r>
            <a:r>
              <a:rPr lang="fr-BE" dirty="0" smtClean="0"/>
              <a:t>152 </a:t>
            </a:r>
            <a:r>
              <a:rPr lang="bg-BG" dirty="0" smtClean="0"/>
              <a:t>и</a:t>
            </a:r>
            <a:r>
              <a:rPr lang="fr-BE" dirty="0" smtClean="0"/>
              <a:t> 156 </a:t>
            </a:r>
            <a:r>
              <a:rPr lang="bg-BG" dirty="0" smtClean="0"/>
              <a:t>от Регламент (ЕС)</a:t>
            </a:r>
            <a:r>
              <a:rPr lang="fr-BE" dirty="0" smtClean="0"/>
              <a:t> NO 1308/2013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fr-BE" dirty="0"/>
          </a:p>
          <a:p>
            <a:pPr marL="0" indent="0" algn="ctr">
              <a:buClrTx/>
            </a:pPr>
            <a:endParaRPr lang="fr-BE" b="1" dirty="0" smtClean="0">
              <a:solidFill>
                <a:srgbClr val="42A62A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ClrTx/>
            </a:pPr>
            <a:r>
              <a:rPr lang="bg-BG" b="1" dirty="0" smtClean="0">
                <a:solidFill>
                  <a:srgbClr val="42A62A"/>
                </a:solidFill>
                <a:latin typeface="+mj-lt"/>
                <a:ea typeface="+mj-ea"/>
                <a:cs typeface="+mj-cs"/>
              </a:rPr>
              <a:t>Представителна ли е за сектора или продукта?</a:t>
            </a:r>
            <a:endParaRPr lang="en-GB" b="1" dirty="0">
              <a:solidFill>
                <a:srgbClr val="42A62A"/>
              </a:solidFill>
              <a:latin typeface="+mj-lt"/>
              <a:ea typeface="+mj-ea"/>
              <a:cs typeface="+mj-cs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fr-BE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fr-BE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bg-BG" dirty="0" smtClean="0"/>
              <a:t>Счита се за представителна при официално признаване от страна на държавата - членка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4171" y="1088355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GB" sz="2400" kern="0" dirty="0" smtClean="0"/>
          </a:p>
          <a:p>
            <a:pPr eaLnBrk="1" hangingPunct="1"/>
            <a:r>
              <a:rPr lang="bg-BG" sz="2400" kern="0" dirty="0" smtClean="0"/>
              <a:t>Допустимост</a:t>
            </a:r>
            <a:r>
              <a:rPr lang="en-GB" sz="2400" kern="0" dirty="0" smtClean="0"/>
              <a:t/>
            </a:r>
            <a:br>
              <a:rPr lang="en-GB" sz="2400" kern="0" dirty="0" smtClean="0"/>
            </a:br>
            <a:endParaRPr lang="en-GB" sz="2400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706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4951" y="1117635"/>
            <a:ext cx="8585200" cy="504825"/>
          </a:xfrm>
        </p:spPr>
        <p:txBody>
          <a:bodyPr/>
          <a:lstStyle/>
          <a:p>
            <a:pPr eaLnBrk="1" hangingPunct="1"/>
            <a:r>
              <a:rPr lang="bg-BG" dirty="0"/>
              <a:t>Предлагащи организации </a:t>
            </a:r>
            <a:r>
              <a:rPr lang="bg-BG" dirty="0" smtClean="0"/>
              <a:t>в делегирания акт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0DE4E6F8-EC65-4C31-A8E7-337AFD60028F}" type="slidenum">
              <a:rPr lang="en-GB" sz="1000" smtClean="0">
                <a:solidFill>
                  <a:schemeClr val="bg1"/>
                </a:solidFill>
              </a:rPr>
              <a:pPr eaLnBrk="1" hangingPunct="1"/>
              <a:t>57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3852863" y="4872038"/>
            <a:ext cx="46799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endParaRPr lang="en-US" sz="1800" b="0">
              <a:solidFill>
                <a:srgbClr val="0F5494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862386" y="1651382"/>
            <a:ext cx="4391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FFFF"/>
              </a:buClr>
              <a:defRPr/>
            </a:pPr>
            <a:endParaRPr lang="en-GB" sz="1800" b="0" kern="0" dirty="0">
              <a:solidFill>
                <a:srgbClr val="0F5494"/>
              </a:solidFill>
              <a:latin typeface="Verdana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defRPr/>
            </a:pPr>
            <a:endParaRPr lang="en-GB" sz="1800" b="0" kern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13073" y="1484784"/>
            <a:ext cx="8207399" cy="5109091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Следва да бъде </a:t>
            </a:r>
            <a:r>
              <a:rPr lang="bg-BG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представителна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за съответния сектор или продукт</a:t>
            </a:r>
          </a:p>
          <a:p>
            <a:pPr eaLnBrk="1" hangingPunct="1">
              <a:tabLst>
                <a:tab pos="182563" algn="l"/>
              </a:tabLst>
            </a:pP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Браншови или </a:t>
            </a:r>
            <a:r>
              <a:rPr lang="bg-BG" sz="1450" b="0" dirty="0" err="1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междубраншови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организации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</a:t>
            </a: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Правило за 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50%; </a:t>
            </a: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Междубраншови организации, признати от държавата - членка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lvl="1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Група 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–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географски наименования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Правило </a:t>
            </a:r>
            <a:r>
              <a:rPr lang="bg-BG" sz="1450" b="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за </a:t>
            </a:r>
            <a:r>
              <a:rPr lang="en-US" sz="1450" b="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50%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lvl="1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Организации на производители, признати от държавата – членка 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lvl="1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Орган от хранително-вкусовия сектор 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 </a:t>
            </a: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Представители на този продукт (и) или сектор сред членовете; 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1028700" lvl="1" eaLnBrk="1" hangingPunct="1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Изключение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програми, изпълнени след загуба на потребителско доверие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1028700" lvl="1" eaLnBrk="1" hangingPunct="1">
              <a:buFont typeface="Wingdings" panose="05000000000000000000" pitchFamily="2" charset="2"/>
              <a:buChar char="§"/>
              <a:tabLst>
                <a:tab pos="182563" algn="l"/>
              </a:tabLst>
            </a:pP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lvl="1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en-US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&lt;50% : </a:t>
            </a:r>
            <a:r>
              <a:rPr lang="bg-BG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Гъвкавост</a:t>
            </a:r>
            <a:r>
              <a:rPr lang="en-US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за</a:t>
            </a:r>
            <a:r>
              <a:rPr lang="bg-BG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по-ниски прагове и специфични обстоятелства, които оправдават, че предлагащата организация е представителна.</a:t>
            </a:r>
            <a:endParaRPr lang="en-US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lvl="1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US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80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Не постоянна помощ</a:t>
            </a:r>
            <a:r>
              <a:rPr lang="en-US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предлагащата организация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не бива да получава финансиране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за програми за информиране и насърчаване за един и същи продукт или схема, за същия географски пазар </a:t>
            </a:r>
            <a:r>
              <a:rPr lang="bg-BG" sz="145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за повече от два последователни случая. </a:t>
            </a:r>
            <a:endParaRPr lang="en-GB" sz="145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23850" y="1411288"/>
            <a:ext cx="8585200" cy="504825"/>
          </a:xfrm>
        </p:spPr>
        <p:txBody>
          <a:bodyPr/>
          <a:lstStyle/>
          <a:p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bg-BG" altLang="en-US" sz="2400" dirty="0" smtClean="0"/>
              <a:t>Основни причини за отказ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endParaRPr lang="en-GB" altLang="en-US" sz="2400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29C61F2-8CE4-48C0-ACFE-6B9B7978B25E}" type="slidenum">
              <a:rPr lang="en-GB" altLang="en-US" sz="1000" smtClean="0">
                <a:solidFill>
                  <a:srgbClr val="FFFFFF"/>
                </a:solidFill>
              </a:rPr>
              <a:pPr eaLnBrk="1" hangingPunct="1"/>
              <a:t>58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395288" y="2276475"/>
            <a:ext cx="80645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400" b="0" dirty="0" smtClean="0">
                <a:solidFill>
                  <a:srgbClr val="2A6A9A"/>
                </a:solidFill>
              </a:rPr>
              <a:t>Предлагащата организация не отговаря на критериите за допустимост </a:t>
            </a:r>
            <a:endParaRPr lang="fr-BE" altLang="en-US" sz="2400" b="0" dirty="0">
              <a:solidFill>
                <a:srgbClr val="2A6A9A"/>
              </a:solidFill>
            </a:endParaRP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400" b="0" dirty="0">
                <a:solidFill>
                  <a:srgbClr val="2A6A9A"/>
                </a:solidFill>
              </a:rPr>
              <a:t>Предлагащата организация </a:t>
            </a:r>
            <a:r>
              <a:rPr lang="bg-BG" altLang="en-US" sz="2400" b="0" dirty="0" smtClean="0">
                <a:solidFill>
                  <a:srgbClr val="2A6A9A"/>
                </a:solidFill>
              </a:rPr>
              <a:t> не е представителна за продукта</a:t>
            </a:r>
            <a:r>
              <a:rPr lang="en-GB" altLang="en-US" sz="2400" b="0" dirty="0" smtClean="0">
                <a:solidFill>
                  <a:srgbClr val="2A6A9A"/>
                </a:solidFill>
              </a:rPr>
              <a:t>/</a:t>
            </a:r>
            <a:r>
              <a:rPr lang="bg-BG" altLang="en-US" sz="2400" b="0" dirty="0" smtClean="0">
                <a:solidFill>
                  <a:srgbClr val="2A6A9A"/>
                </a:solidFill>
              </a:rPr>
              <a:t>сектора</a:t>
            </a:r>
            <a:endParaRPr lang="fr-BE" altLang="en-US" sz="2400" b="0" dirty="0">
              <a:solidFill>
                <a:srgbClr val="2A6A9A"/>
              </a:solidFill>
            </a:endParaRP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400" b="0" dirty="0" smtClean="0">
                <a:solidFill>
                  <a:srgbClr val="2A6A9A"/>
                </a:solidFill>
              </a:rPr>
              <a:t>Продуктите</a:t>
            </a:r>
            <a:r>
              <a:rPr lang="en-GB" altLang="en-US" sz="2400" b="0" dirty="0" smtClean="0">
                <a:solidFill>
                  <a:srgbClr val="2A6A9A"/>
                </a:solidFill>
              </a:rPr>
              <a:t>/</a:t>
            </a:r>
            <a:r>
              <a:rPr lang="bg-BG" altLang="en-US" sz="2400" b="0" dirty="0" smtClean="0">
                <a:solidFill>
                  <a:srgbClr val="2A6A9A"/>
                </a:solidFill>
              </a:rPr>
              <a:t>схемите, за които се кандидатства не са допустими</a:t>
            </a:r>
            <a:endParaRPr lang="en-GB" altLang="en-US" sz="2400" b="0" dirty="0">
              <a:solidFill>
                <a:srgbClr val="2A6A9A"/>
              </a:solidFill>
            </a:endParaRP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400" b="0" dirty="0" smtClean="0">
                <a:solidFill>
                  <a:srgbClr val="2A6A9A"/>
                </a:solidFill>
              </a:rPr>
              <a:t>Предложението за програма е извън обсега на предложението за проекти и</a:t>
            </a:r>
            <a:r>
              <a:rPr lang="en-GB" altLang="en-US" sz="2400" b="0" dirty="0" smtClean="0">
                <a:solidFill>
                  <a:srgbClr val="2A6A9A"/>
                </a:solidFill>
              </a:rPr>
              <a:t>/</a:t>
            </a:r>
            <a:r>
              <a:rPr lang="bg-BG" altLang="en-US" sz="2400" b="0" dirty="0" smtClean="0">
                <a:solidFill>
                  <a:srgbClr val="2A6A9A"/>
                </a:solidFill>
              </a:rPr>
              <a:t>или темата</a:t>
            </a:r>
            <a:endParaRPr lang="fr-BE" altLang="en-US" sz="2400" b="0" dirty="0">
              <a:solidFill>
                <a:srgbClr val="2A6A9A"/>
              </a:solidFill>
            </a:endParaRP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400" b="0" dirty="0" smtClean="0">
                <a:solidFill>
                  <a:srgbClr val="2A6A9A"/>
                </a:solidFill>
              </a:rPr>
              <a:t>Програмата не е от значителен мащаб</a:t>
            </a:r>
            <a:endParaRPr lang="fr-BE" altLang="en-US" sz="2400" b="0" dirty="0">
              <a:solidFill>
                <a:srgbClr val="0F54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23850" y="1484313"/>
            <a:ext cx="8585200" cy="504825"/>
          </a:xfrm>
        </p:spPr>
        <p:txBody>
          <a:bodyPr/>
          <a:lstStyle/>
          <a:p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bg-BG" altLang="en-US" sz="2400" dirty="0" smtClean="0"/>
              <a:t>Качество на предложенията </a:t>
            </a:r>
            <a:r>
              <a:rPr lang="mr-IN" altLang="en-US" sz="2400" dirty="0" smtClean="0"/>
              <a:t>–</a:t>
            </a:r>
            <a:r>
              <a:rPr lang="en-GB" altLang="en-US" sz="2400" dirty="0" smtClean="0"/>
              <a:t> </a:t>
            </a:r>
            <a:r>
              <a:rPr lang="bg-BG" altLang="en-US" sz="2400" dirty="0" smtClean="0"/>
              <a:t>слаби места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endParaRPr lang="en-GB" altLang="en-US" sz="2400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929DEA28-9088-4824-B5F1-122CE5F9BEFE}" type="slidenum">
              <a:rPr lang="en-GB" altLang="en-US" sz="1000" smtClean="0">
                <a:solidFill>
                  <a:srgbClr val="FFFFFF"/>
                </a:solidFill>
              </a:rPr>
              <a:pPr eaLnBrk="1" hangingPunct="1"/>
              <a:t>59</a:t>
            </a:fld>
            <a:endParaRPr lang="en-GB" altLang="en-US" sz="1000" smtClean="0">
              <a:solidFill>
                <a:srgbClr val="FFFFFF"/>
              </a:solidFill>
            </a:endParaRP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468313" y="2205038"/>
            <a:ext cx="80645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400" b="0" dirty="0" smtClean="0">
                <a:solidFill>
                  <a:srgbClr val="2A6A9A"/>
                </a:solidFill>
              </a:rPr>
              <a:t>Целите на програмата не са добре дефинирани</a:t>
            </a:r>
            <a:endParaRPr lang="en-GB" altLang="en-US" sz="2400" b="0" dirty="0">
              <a:solidFill>
                <a:srgbClr val="2A6A9A"/>
              </a:solidFill>
            </a:endParaRP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400" b="0" dirty="0" smtClean="0">
                <a:solidFill>
                  <a:srgbClr val="2A6A9A"/>
                </a:solidFill>
              </a:rPr>
              <a:t>Дейностите и очакваните резултати не са добре дефинирани</a:t>
            </a:r>
            <a:endParaRPr lang="en-GB" altLang="en-US" sz="2400" b="0" dirty="0">
              <a:solidFill>
                <a:srgbClr val="2A6A9A"/>
              </a:solidFill>
            </a:endParaRP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400" b="0" dirty="0" smtClean="0">
                <a:solidFill>
                  <a:srgbClr val="2A6A9A"/>
                </a:solidFill>
              </a:rPr>
              <a:t>Липсва посланието на ниво ЕС</a:t>
            </a:r>
            <a:endParaRPr lang="fr-BE" altLang="en-US" sz="2400" b="0" dirty="0">
              <a:solidFill>
                <a:srgbClr val="2A6A9A"/>
              </a:solidFill>
            </a:endParaRP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400" b="0" dirty="0" smtClean="0">
                <a:solidFill>
                  <a:srgbClr val="2A6A9A"/>
                </a:solidFill>
              </a:rPr>
              <a:t>Организацията на работа и управлението на риска не </a:t>
            </a:r>
            <a:r>
              <a:rPr lang="bg-BG" altLang="en-US" sz="2400" b="0" dirty="0">
                <a:solidFill>
                  <a:srgbClr val="2A6A9A"/>
                </a:solidFill>
              </a:rPr>
              <a:t>са </a:t>
            </a:r>
            <a:r>
              <a:rPr lang="bg-BG" altLang="en-US" sz="2400" b="0" dirty="0" smtClean="0">
                <a:solidFill>
                  <a:srgbClr val="2A6A9A"/>
                </a:solidFill>
              </a:rPr>
              <a:t>описани достатъчно добре</a:t>
            </a:r>
            <a:endParaRPr lang="fr-BE" altLang="en-US" sz="2400" b="0" dirty="0">
              <a:solidFill>
                <a:srgbClr val="2A6A9A"/>
              </a:solidFill>
            </a:endParaRP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400" b="0" dirty="0" smtClean="0">
                <a:solidFill>
                  <a:srgbClr val="2A6A9A"/>
                </a:solidFill>
              </a:rPr>
              <a:t>Липсва методологията за оценка</a:t>
            </a:r>
            <a:endParaRPr lang="en-GB" altLang="en-US" sz="2400" b="0" dirty="0">
              <a:solidFill>
                <a:srgbClr val="2A6A9A"/>
              </a:solidFill>
            </a:endParaRP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bg-BG" altLang="en-US" sz="2400" b="0" dirty="0" smtClean="0">
                <a:solidFill>
                  <a:srgbClr val="2A6A9A"/>
                </a:solidFill>
              </a:rPr>
              <a:t>Слаба ефективност на разходите</a:t>
            </a:r>
            <a:endParaRPr lang="fr-BE" altLang="en-US" sz="2400" b="0" dirty="0">
              <a:solidFill>
                <a:srgbClr val="2A6A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Процент на съфинансиране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7" y="1448841"/>
            <a:ext cx="8582025" cy="482441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BE" dirty="0" smtClean="0"/>
          </a:p>
          <a:p>
            <a:pPr marL="0" indent="0"/>
            <a:r>
              <a:rPr lang="bg-BG" b="1" dirty="0" smtClean="0"/>
              <a:t>                 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 smtClean="0"/>
              <a:t>             </a:t>
            </a:r>
            <a:r>
              <a:rPr lang="bg-BG" sz="1600" b="1" strike="sngStrike" dirty="0" smtClean="0"/>
              <a:t>Национално съфинансиране</a:t>
            </a:r>
            <a:endParaRPr lang="en-GB" sz="1600" strike="sngStrik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80426"/>
              </p:ext>
            </p:extLst>
          </p:nvPr>
        </p:nvGraphicFramePr>
        <p:xfrm>
          <a:off x="1621185" y="3173953"/>
          <a:ext cx="5628456" cy="2331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4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Вид програми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0" dirty="0" smtClean="0">
                          <a:solidFill>
                            <a:srgbClr val="0F5494"/>
                          </a:solidFill>
                        </a:rPr>
                        <a:t>Обикновени</a:t>
                      </a:r>
                      <a:endParaRPr lang="fr-FR" sz="1600" b="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>
                          <a:solidFill>
                            <a:srgbClr val="42A62A"/>
                          </a:solidFill>
                        </a:rPr>
                        <a:t>Много</a:t>
                      </a:r>
                    </a:p>
                    <a:p>
                      <a:pPr algn="ctr"/>
                      <a:r>
                        <a:rPr lang="bg-BG" sz="1600" b="1" dirty="0" smtClean="0">
                          <a:solidFill>
                            <a:srgbClr val="42A62A"/>
                          </a:solidFill>
                        </a:rPr>
                        <a:t>национални</a:t>
                      </a:r>
                      <a:endParaRPr lang="fr-FR" sz="1600" b="1" dirty="0">
                        <a:solidFill>
                          <a:srgbClr val="42A62A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b="0" dirty="0" smtClean="0">
                          <a:solidFill>
                            <a:srgbClr val="0F5494"/>
                          </a:solidFill>
                        </a:rPr>
                        <a:t>Вътрешен пазар</a:t>
                      </a:r>
                      <a:r>
                        <a:rPr lang="fr-BE" b="0" dirty="0" smtClean="0">
                          <a:solidFill>
                            <a:srgbClr val="0F5494"/>
                          </a:solidFill>
                        </a:rPr>
                        <a:t> </a:t>
                      </a:r>
                      <a:endParaRPr lang="fr-FR" b="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 smtClean="0">
                          <a:solidFill>
                            <a:srgbClr val="0F5494"/>
                          </a:solidFill>
                        </a:rPr>
                        <a:t>70%</a:t>
                      </a:r>
                      <a:endParaRPr lang="fr-FR" b="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rgbClr val="42A62A"/>
                          </a:solidFill>
                        </a:rPr>
                        <a:t>80%</a:t>
                      </a:r>
                      <a:endParaRPr lang="fr-FR" b="1" dirty="0">
                        <a:solidFill>
                          <a:srgbClr val="42A62A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b="1" dirty="0" smtClean="0">
                          <a:solidFill>
                            <a:srgbClr val="42A62A"/>
                          </a:solidFill>
                        </a:rPr>
                        <a:t>Външен пазар</a:t>
                      </a:r>
                      <a:endParaRPr lang="fr-FR" b="1" dirty="0">
                        <a:solidFill>
                          <a:srgbClr val="42A62A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rgbClr val="42A62A"/>
                          </a:solidFill>
                        </a:rPr>
                        <a:t>80%</a:t>
                      </a:r>
                      <a:endParaRPr lang="fr-FR" b="1" dirty="0">
                        <a:solidFill>
                          <a:srgbClr val="42A62A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rgbClr val="42A62A"/>
                          </a:solidFill>
                        </a:rPr>
                        <a:t>80%</a:t>
                      </a:r>
                      <a:endParaRPr lang="fr-FR" b="1" dirty="0">
                        <a:solidFill>
                          <a:srgbClr val="42A62A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0" dirty="0" smtClean="0">
                          <a:solidFill>
                            <a:srgbClr val="D78C05"/>
                          </a:solidFill>
                        </a:rPr>
                        <a:t>В случай на кризи</a:t>
                      </a:r>
                      <a:endParaRPr lang="fr-FR" b="0" dirty="0">
                        <a:solidFill>
                          <a:srgbClr val="D78C05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 smtClean="0">
                          <a:solidFill>
                            <a:srgbClr val="D78C05"/>
                          </a:solidFill>
                        </a:rPr>
                        <a:t>85%</a:t>
                      </a:r>
                      <a:endParaRPr lang="fr-FR" b="0" dirty="0">
                        <a:solidFill>
                          <a:srgbClr val="D78C05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 smtClean="0">
                          <a:solidFill>
                            <a:srgbClr val="D78C05"/>
                          </a:solidFill>
                        </a:rPr>
                        <a:t>85%</a:t>
                      </a:r>
                      <a:endParaRPr lang="fr-FR" b="0" dirty="0">
                        <a:solidFill>
                          <a:srgbClr val="D78C05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3453780" y="5333974"/>
            <a:ext cx="4070548" cy="975345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3399"/>
            </a:solidFill>
            <a:miter lim="800000"/>
            <a:headEnd/>
            <a:tailEnd/>
          </a:ln>
          <a:effectLst/>
          <a:extLst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900" b="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556003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 smtClean="0">
                <a:solidFill>
                  <a:schemeClr val="bg1"/>
                </a:solidFill>
              </a:rPr>
              <a:t>+ 5% </a:t>
            </a:r>
            <a:r>
              <a:rPr lang="bg-BG" sz="1400" b="0" dirty="0" smtClean="0">
                <a:solidFill>
                  <a:schemeClr val="bg1"/>
                </a:solidFill>
              </a:rPr>
              <a:t>за държавите-членки в режим на финансово подпомагане</a:t>
            </a:r>
            <a:endParaRPr lang="fr-FR" sz="1400" b="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1572" y="2604359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0F5494"/>
                </a:solidFill>
              </a:rPr>
              <a:t>Процент </a:t>
            </a:r>
            <a:r>
              <a:rPr lang="bg-BG" sz="1600" dirty="0">
                <a:solidFill>
                  <a:srgbClr val="0F5494"/>
                </a:solidFill>
              </a:rPr>
              <a:t>на </a:t>
            </a:r>
            <a:r>
              <a:rPr lang="bg-BG" sz="1600" dirty="0" smtClean="0">
                <a:solidFill>
                  <a:srgbClr val="0F5494"/>
                </a:solidFill>
              </a:rPr>
              <a:t>съфинансиране </a:t>
            </a:r>
            <a:r>
              <a:rPr lang="bg-BG" sz="1600" dirty="0">
                <a:solidFill>
                  <a:srgbClr val="0F5494"/>
                </a:solidFill>
              </a:rPr>
              <a:t>на ниво ЕС</a:t>
            </a:r>
            <a:r>
              <a:rPr lang="fr-BE" sz="1600" dirty="0">
                <a:solidFill>
                  <a:srgbClr val="0F5494"/>
                </a:solidFill>
              </a:rPr>
              <a:t>:</a:t>
            </a:r>
            <a:endParaRPr lang="bg-BG" sz="1600" dirty="0">
              <a:solidFill>
                <a:srgbClr val="0F549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F549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322" y="1708985"/>
            <a:ext cx="1296144" cy="13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Причини за отказ </a:t>
            </a:r>
            <a:r>
              <a:rPr lang="en-NZ" dirty="0"/>
              <a:t>– </a:t>
            </a:r>
            <a:r>
              <a:rPr lang="bg-BG" dirty="0"/>
              <a:t>качество на предложенията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1628800"/>
            <a:ext cx="8784084" cy="4824388"/>
          </a:xfrm>
        </p:spPr>
        <p:txBody>
          <a:bodyPr/>
          <a:lstStyle/>
          <a:p>
            <a:pPr algn="just">
              <a:spcAft>
                <a:spcPts val="1200"/>
              </a:spcAft>
              <a:buFontTx/>
              <a:buChar char="-"/>
            </a:pPr>
            <a:r>
              <a:rPr lang="bg-BG" sz="2000" kern="1200" dirty="0" smtClean="0">
                <a:latin typeface="Verdana" pitchFamily="34" charset="0"/>
              </a:rPr>
              <a:t>Често срещани грешки</a:t>
            </a:r>
            <a:r>
              <a:rPr lang="en-US" sz="2000" kern="1200" dirty="0" smtClean="0">
                <a:latin typeface="Verdana" pitchFamily="34" charset="0"/>
              </a:rPr>
              <a:t>: </a:t>
            </a:r>
            <a:r>
              <a:rPr lang="bg-BG" sz="2000" kern="1200" dirty="0" smtClean="0">
                <a:latin typeface="Verdana" pitchFamily="34" charset="0"/>
              </a:rPr>
              <a:t>списък на сайта на </a:t>
            </a:r>
            <a:r>
              <a:rPr lang="en-US" sz="2000" kern="1200" dirty="0" err="1" smtClean="0">
                <a:latin typeface="Verdana" pitchFamily="34" charset="0"/>
              </a:rPr>
              <a:t>Chafea</a:t>
            </a:r>
            <a:r>
              <a:rPr lang="en-US" sz="2000" kern="1200" dirty="0" smtClean="0">
                <a:latin typeface="Verdana" pitchFamily="34" charset="0"/>
              </a:rPr>
              <a:t> </a:t>
            </a:r>
            <a:endParaRPr lang="bg-BG" sz="2000" kern="1200" dirty="0" smtClean="0">
              <a:latin typeface="Verdana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bg-BG" sz="2000" kern="1200" dirty="0" smtClean="0">
                <a:latin typeface="Verdana" pitchFamily="34" charset="0"/>
              </a:rPr>
              <a:t>Отново подадени предложения, които не са взели под внимание коментарите от доклада за оценка 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bg-BG" sz="2000" u="sng" kern="1200" dirty="0" smtClean="0">
                <a:latin typeface="Verdana" pitchFamily="34" charset="0"/>
              </a:rPr>
              <a:t>В допълнение</a:t>
            </a:r>
            <a:r>
              <a:rPr lang="en-US" sz="2000" kern="1200" dirty="0" smtClean="0">
                <a:latin typeface="Verdana" pitchFamily="34" charset="0"/>
              </a:rPr>
              <a:t>:</a:t>
            </a:r>
            <a:endParaRPr lang="en-US" sz="2000" kern="1200" dirty="0">
              <a:latin typeface="Verdana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bg-BG" sz="2000" kern="1200" dirty="0" smtClean="0">
                <a:latin typeface="Verdana" pitchFamily="34" charset="0"/>
              </a:rPr>
              <a:t>Голема част от продукти за тестване и голяма част от бюджета за закупуването им </a:t>
            </a:r>
            <a:endParaRPr lang="en-US" sz="2000" kern="1200" dirty="0">
              <a:latin typeface="Verdana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bg-BG" sz="2000" kern="1200" dirty="0" smtClean="0">
                <a:latin typeface="Verdana" pitchFamily="34" charset="0"/>
              </a:rPr>
              <a:t>Няколко кандидата са декларирали, че предложението им е за насърчаване на национална схема за качество, но в действителност са били колективни търговски марки, които не са били регистрирани като национални схеми за качество</a:t>
            </a:r>
            <a:endParaRPr lang="en-GB" sz="2000" kern="1200" dirty="0">
              <a:latin typeface="Verdana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37BB2E-9F9E-4BAA-AE43-CD66653A998B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4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6" cy="5472608"/>
          </a:xfrm>
        </p:spPr>
        <p:txBody>
          <a:bodyPr/>
          <a:lstStyle/>
          <a:p>
            <a:pPr algn="l"/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bg-BG" altLang="en-US" dirty="0" smtClean="0"/>
              <a:t/>
            </a:r>
            <a:br>
              <a:rPr lang="bg-BG" altLang="en-US" dirty="0" smtClean="0"/>
            </a:br>
            <a:r>
              <a:rPr lang="bg-BG" altLang="en-US" dirty="0" smtClean="0"/>
              <a:t>Последен съвет </a:t>
            </a:r>
            <a:r>
              <a:rPr lang="en-GB" altLang="en-US" sz="2400" dirty="0" smtClean="0"/>
              <a:t>…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b="0" dirty="0" smtClean="0">
                <a:solidFill>
                  <a:srgbClr val="0F5494"/>
                </a:solidFill>
              </a:rPr>
              <a:t/>
            </a:r>
            <a:br>
              <a:rPr lang="en-GB" altLang="en-US" b="0" dirty="0" smtClean="0">
                <a:solidFill>
                  <a:srgbClr val="0F5494"/>
                </a:solidFill>
              </a:rPr>
            </a:br>
            <a:r>
              <a:rPr lang="en-GB" altLang="en-US" b="0" dirty="0" smtClean="0">
                <a:solidFill>
                  <a:srgbClr val="0F5494"/>
                </a:solidFill>
              </a:rPr>
              <a:t>- </a:t>
            </a:r>
            <a:r>
              <a:rPr lang="bg-BG" altLang="en-US" b="0" dirty="0" smtClean="0">
                <a:solidFill>
                  <a:srgbClr val="0F5494"/>
                </a:solidFill>
              </a:rPr>
              <a:t>Прочетете внимателно текста на поканата за кандидатстване</a:t>
            </a:r>
            <a:r>
              <a:rPr lang="en-GB" altLang="en-US" b="0" dirty="0" smtClean="0">
                <a:solidFill>
                  <a:srgbClr val="0F5494"/>
                </a:solidFill>
              </a:rPr>
              <a:t>, </a:t>
            </a:r>
            <a:r>
              <a:rPr lang="bg-BG" altLang="en-US" b="0" dirty="0" smtClean="0">
                <a:solidFill>
                  <a:srgbClr val="0F5494"/>
                </a:solidFill>
              </a:rPr>
              <a:t>често задаваните въпроси и съответните законови документи</a:t>
            </a:r>
            <a:r>
              <a:rPr lang="en-GB" altLang="en-US" b="0" dirty="0" smtClean="0">
                <a:solidFill>
                  <a:srgbClr val="0F5494"/>
                </a:solidFill>
              </a:rPr>
              <a:t>: </a:t>
            </a:r>
            <a:r>
              <a:rPr lang="bg-BG" altLang="en-US" b="0" dirty="0" smtClean="0">
                <a:solidFill>
                  <a:srgbClr val="0F5494"/>
                </a:solidFill>
              </a:rPr>
              <a:t>Допустима ли е моята организация</a:t>
            </a:r>
            <a:r>
              <a:rPr lang="en-GB" altLang="en-US" b="0" dirty="0" smtClean="0">
                <a:solidFill>
                  <a:srgbClr val="0F5494"/>
                </a:solidFill>
              </a:rPr>
              <a:t>? </a:t>
            </a:r>
            <a:r>
              <a:rPr lang="bg-BG" altLang="en-US" b="0" dirty="0" smtClean="0">
                <a:solidFill>
                  <a:srgbClr val="0F5494"/>
                </a:solidFill>
              </a:rPr>
              <a:t>Отговаря ли моето предложение на тематичните приоритети</a:t>
            </a:r>
            <a:r>
              <a:rPr lang="en-GB" altLang="en-US" b="0" dirty="0" smtClean="0">
                <a:solidFill>
                  <a:srgbClr val="0F5494"/>
                </a:solidFill>
              </a:rPr>
              <a:t>? </a:t>
            </a:r>
            <a:r>
              <a:rPr lang="bg-BG" altLang="en-US" b="0" dirty="0" smtClean="0">
                <a:solidFill>
                  <a:srgbClr val="0F5494"/>
                </a:solidFill>
              </a:rPr>
              <a:t>Отговаря ли на всички условия</a:t>
            </a:r>
            <a:r>
              <a:rPr lang="en-GB" altLang="en-US" b="0" dirty="0" smtClean="0">
                <a:solidFill>
                  <a:srgbClr val="0F5494"/>
                </a:solidFill>
              </a:rPr>
              <a:t>?</a:t>
            </a:r>
            <a:br>
              <a:rPr lang="en-GB" altLang="en-US" b="0" dirty="0" smtClean="0">
                <a:solidFill>
                  <a:srgbClr val="0F5494"/>
                </a:solidFill>
              </a:rPr>
            </a:br>
            <a:r>
              <a:rPr lang="en-GB" altLang="en-US" b="0" dirty="0" smtClean="0">
                <a:solidFill>
                  <a:srgbClr val="0F5494"/>
                </a:solidFill>
              </a:rPr>
              <a:t/>
            </a:r>
            <a:br>
              <a:rPr lang="en-GB" altLang="en-US" b="0" dirty="0" smtClean="0">
                <a:solidFill>
                  <a:srgbClr val="0F5494"/>
                </a:solidFill>
              </a:rPr>
            </a:br>
            <a:r>
              <a:rPr lang="en-GB" altLang="en-US" b="0" dirty="0" smtClean="0">
                <a:solidFill>
                  <a:srgbClr val="0F5494"/>
                </a:solidFill>
              </a:rPr>
              <a:t>- </a:t>
            </a:r>
            <a:r>
              <a:rPr lang="bg-BG" altLang="en-US" b="0" dirty="0" smtClean="0">
                <a:solidFill>
                  <a:srgbClr val="0F5494"/>
                </a:solidFill>
              </a:rPr>
              <a:t>Следвайте инструкциите от Ръководството за кандидатстване</a:t>
            </a:r>
            <a:r>
              <a:rPr lang="en-GB" altLang="en-US" b="0" dirty="0" smtClean="0">
                <a:solidFill>
                  <a:srgbClr val="0F5494"/>
                </a:solidFill>
              </a:rPr>
              <a:t/>
            </a:r>
            <a:br>
              <a:rPr lang="en-GB" altLang="en-US" b="0" dirty="0" smtClean="0">
                <a:solidFill>
                  <a:srgbClr val="0F5494"/>
                </a:solidFill>
              </a:rPr>
            </a:br>
            <a:r>
              <a:rPr lang="en-GB" altLang="en-US" b="0" dirty="0" smtClean="0">
                <a:solidFill>
                  <a:srgbClr val="0F5494"/>
                </a:solidFill>
              </a:rPr>
              <a:t/>
            </a:r>
            <a:br>
              <a:rPr lang="en-GB" altLang="en-US" b="0" dirty="0" smtClean="0">
                <a:solidFill>
                  <a:srgbClr val="0F5494"/>
                </a:solidFill>
              </a:rPr>
            </a:br>
            <a:r>
              <a:rPr lang="en-GB" altLang="en-US" b="0" dirty="0" smtClean="0">
                <a:solidFill>
                  <a:srgbClr val="0F5494"/>
                </a:solidFill>
              </a:rPr>
              <a:t>- </a:t>
            </a:r>
            <a:r>
              <a:rPr lang="bg-BG" altLang="en-US" b="0" dirty="0" smtClean="0">
                <a:solidFill>
                  <a:srgbClr val="0F5494"/>
                </a:solidFill>
              </a:rPr>
              <a:t>Обърнете внимание на критериите за отпускане на </a:t>
            </a:r>
            <a:r>
              <a:rPr lang="bg-BG" altLang="en-US" b="0" dirty="0" err="1" smtClean="0">
                <a:solidFill>
                  <a:srgbClr val="0F5494"/>
                </a:solidFill>
              </a:rPr>
              <a:t>съ-финансиране</a:t>
            </a:r>
            <a:r>
              <a:rPr lang="en-GB" altLang="en-US" b="0" dirty="0" smtClean="0">
                <a:solidFill>
                  <a:srgbClr val="0F5494"/>
                </a:solidFill>
              </a:rPr>
              <a:t/>
            </a:r>
            <a:br>
              <a:rPr lang="en-GB" altLang="en-US" b="0" dirty="0" smtClean="0">
                <a:solidFill>
                  <a:srgbClr val="0F5494"/>
                </a:solidFill>
              </a:rPr>
            </a:br>
            <a:r>
              <a:rPr lang="en-GB" altLang="en-US" b="0" dirty="0" smtClean="0">
                <a:solidFill>
                  <a:srgbClr val="0F5494"/>
                </a:solidFill>
              </a:rPr>
              <a:t/>
            </a:r>
            <a:br>
              <a:rPr lang="en-GB" altLang="en-US" b="0" dirty="0" smtClean="0">
                <a:solidFill>
                  <a:srgbClr val="0F5494"/>
                </a:solidFill>
              </a:rPr>
            </a:br>
            <a:r>
              <a:rPr lang="en-GB" altLang="en-US" b="0" dirty="0" smtClean="0">
                <a:solidFill>
                  <a:srgbClr val="0F5494"/>
                </a:solidFill>
              </a:rPr>
              <a:t>- </a:t>
            </a:r>
            <a:r>
              <a:rPr lang="bg-BG" altLang="en-US" b="0" dirty="0" smtClean="0">
                <a:solidFill>
                  <a:srgbClr val="0F5494"/>
                </a:solidFill>
              </a:rPr>
              <a:t>Не чакайте до последната минута, за да изпратите своето предложение </a:t>
            </a:r>
            <a:r>
              <a:rPr lang="en-US" altLang="en-US" b="0" dirty="0" smtClean="0">
                <a:solidFill>
                  <a:srgbClr val="0F5494"/>
                </a:solidFill>
              </a:rPr>
              <a:t/>
            </a:r>
            <a:br>
              <a:rPr lang="en-US" altLang="en-US" b="0" dirty="0" smtClean="0">
                <a:solidFill>
                  <a:srgbClr val="0F5494"/>
                </a:solidFill>
              </a:rPr>
            </a:br>
            <a:r>
              <a:rPr lang="en-GB" altLang="en-US" b="0" dirty="0" smtClean="0">
                <a:solidFill>
                  <a:srgbClr val="0F5494"/>
                </a:solidFill>
              </a:rPr>
              <a:t/>
            </a:r>
            <a:br>
              <a:rPr lang="en-GB" altLang="en-US" b="0" dirty="0" smtClean="0">
                <a:solidFill>
                  <a:srgbClr val="0F5494"/>
                </a:solidFill>
              </a:rPr>
            </a:br>
            <a:r>
              <a:rPr lang="bg-BG" altLang="en-US" b="0" dirty="0" smtClean="0">
                <a:solidFill>
                  <a:srgbClr val="0F5494"/>
                </a:solidFill>
              </a:rPr>
              <a:t>В случай на колебание, свържете се с </a:t>
            </a:r>
            <a:r>
              <a:rPr lang="en-GB" altLang="en-US" dirty="0" err="1" smtClean="0">
                <a:solidFill>
                  <a:srgbClr val="0F5494"/>
                </a:solidFill>
              </a:rPr>
              <a:t>Chafea</a:t>
            </a:r>
            <a:r>
              <a:rPr lang="en-GB" altLang="en-US" dirty="0" smtClean="0">
                <a:solidFill>
                  <a:srgbClr val="0F5494"/>
                </a:solidFill>
              </a:rPr>
              <a:t> </a:t>
            </a:r>
            <a:r>
              <a:rPr lang="en-GB" altLang="en-US" b="0" dirty="0" smtClean="0">
                <a:solidFill>
                  <a:srgbClr val="0F5494"/>
                </a:solidFill>
              </a:rPr>
              <a:t>: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>
                <a:hlinkClick r:id="rId3"/>
              </a:rPr>
              <a:t>Email: chafea-agri-calls@ec.europa.eu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6250" y="6635452"/>
            <a:ext cx="628650" cy="23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4F63AE25-6B8A-4CE5-A8C9-179BE97C6345}" type="slidenum">
              <a:rPr lang="en-GB" altLang="en-US" sz="1000" smtClean="0">
                <a:solidFill>
                  <a:srgbClr val="FFFFFF"/>
                </a:solidFill>
              </a:rPr>
              <a:pPr eaLnBrk="1" hangingPunct="1"/>
              <a:t>61</a:t>
            </a:fld>
            <a:endParaRPr lang="en-GB" altLang="en-US" sz="1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>
                <a:solidFill>
                  <a:schemeClr val="accent2"/>
                </a:solidFill>
              </a:rPr>
              <a:t>Помощни средства 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sz="2800" b="1" dirty="0" smtClean="0">
              <a:solidFill>
                <a:srgbClr val="2D2D8A"/>
              </a:solidFill>
            </a:endParaRPr>
          </a:p>
          <a:p>
            <a:r>
              <a:rPr lang="bg-BG" sz="2800" b="1" dirty="0" smtClean="0">
                <a:solidFill>
                  <a:srgbClr val="2D2D8A"/>
                </a:solidFill>
              </a:rPr>
              <a:t>уеб </a:t>
            </a:r>
            <a:r>
              <a:rPr lang="bg-BG" sz="2800" b="1" dirty="0">
                <a:solidFill>
                  <a:srgbClr val="2D2D8A"/>
                </a:solidFill>
              </a:rPr>
              <a:t>портал на </a:t>
            </a:r>
            <a:r>
              <a:rPr lang="en-US" sz="2800" b="1" dirty="0" err="1" smtClean="0">
                <a:solidFill>
                  <a:srgbClr val="2D2D8A"/>
                </a:solidFill>
              </a:rPr>
              <a:t>Chafea</a:t>
            </a:r>
            <a:r>
              <a:rPr lang="bg-BG" sz="2800" b="1" dirty="0" smtClean="0">
                <a:solidFill>
                  <a:srgbClr val="2D2D8A"/>
                </a:solidFill>
              </a:rPr>
              <a:t>:</a:t>
            </a:r>
            <a:endParaRPr lang="bg-BG" dirty="0" smtClean="0">
              <a:solidFill>
                <a:srgbClr val="2D2D8A"/>
              </a:solidFill>
            </a:endParaRPr>
          </a:p>
          <a:p>
            <a:endParaRPr lang="bg-BG" dirty="0">
              <a:solidFill>
                <a:srgbClr val="2D2D8A"/>
              </a:solidFill>
            </a:endParaRPr>
          </a:p>
          <a:p>
            <a:r>
              <a:rPr lang="en-GB" sz="2400" b="1" dirty="0">
                <a:hlinkClick r:id="rId2"/>
              </a:rPr>
              <a:t>https://ec.europa.eu/chafea/agri</a:t>
            </a:r>
            <a:r>
              <a:rPr lang="en-GB" sz="2400" b="1" dirty="0" smtClean="0">
                <a:hlinkClick r:id="rId2"/>
              </a:rPr>
              <a:t>/</a:t>
            </a:r>
            <a:endParaRPr lang="bg-BG" sz="24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199D-FFE0-436C-BEC4-1C5D1BA3B6D0}" type="slidenum">
              <a:rPr lang="en-GB" smtClean="0"/>
              <a:pPr>
                <a:defRPr/>
              </a:pPr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9467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620688"/>
            <a:ext cx="8585200" cy="1368153"/>
          </a:xfrm>
        </p:spPr>
        <p:txBody>
          <a:bodyPr/>
          <a:lstStyle/>
          <a:p>
            <a:r>
              <a:rPr lang="bg-BG" sz="2400" dirty="0" smtClean="0"/>
              <a:t>Пазарни доклади по страни 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1"/>
            <a:ext cx="8582025" cy="4633685"/>
          </a:xfrm>
        </p:spPr>
        <p:txBody>
          <a:bodyPr/>
          <a:lstStyle/>
          <a:p>
            <a:pPr marL="0" indent="0">
              <a:buNone/>
            </a:pPr>
            <a:endParaRPr lang="fr-LU" sz="2000" dirty="0"/>
          </a:p>
          <a:p>
            <a:pPr>
              <a:buFontTx/>
              <a:buChar char="-"/>
            </a:pPr>
            <a:r>
              <a:rPr lang="bg-BG" sz="2000" dirty="0" smtClean="0">
                <a:solidFill>
                  <a:schemeClr val="accent2"/>
                </a:solidFill>
              </a:rPr>
              <a:t>Нови публикувани на портала на </a:t>
            </a:r>
            <a:r>
              <a:rPr lang="en-GB" sz="2000" dirty="0" err="1" smtClean="0">
                <a:solidFill>
                  <a:schemeClr val="accent2"/>
                </a:solidFill>
              </a:rPr>
              <a:t>Chafea</a:t>
            </a:r>
            <a:r>
              <a:rPr lang="bg-BG" sz="2000" dirty="0" smtClean="0">
                <a:solidFill>
                  <a:schemeClr val="accent2"/>
                </a:solidFill>
              </a:rPr>
              <a:t> относно</a:t>
            </a:r>
          </a:p>
          <a:p>
            <a:pPr>
              <a:buFontTx/>
              <a:buChar char="-"/>
            </a:pPr>
            <a:r>
              <a:rPr lang="bg-BG" sz="2000" dirty="0" smtClean="0">
                <a:solidFill>
                  <a:schemeClr val="accent2"/>
                </a:solidFill>
              </a:rPr>
              <a:t>- ОАЕ</a:t>
            </a:r>
          </a:p>
          <a:p>
            <a:pPr>
              <a:buFontTx/>
              <a:buChar char="-"/>
            </a:pPr>
            <a:r>
              <a:rPr lang="bg-BG" sz="2000" dirty="0" smtClean="0">
                <a:solidFill>
                  <a:schemeClr val="accent2"/>
                </a:solidFill>
              </a:rPr>
              <a:t>- Япония</a:t>
            </a:r>
          </a:p>
          <a:p>
            <a:pPr>
              <a:buFontTx/>
              <a:buChar char="-"/>
            </a:pPr>
            <a:r>
              <a:rPr lang="bg-BG" sz="2000" dirty="0" smtClean="0">
                <a:solidFill>
                  <a:schemeClr val="accent2"/>
                </a:solidFill>
              </a:rPr>
              <a:t>- Мексико</a:t>
            </a:r>
          </a:p>
          <a:p>
            <a:pPr>
              <a:buFontTx/>
              <a:buChar char="-"/>
            </a:pPr>
            <a:endParaRPr lang="bg-BG" sz="2000" dirty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bg-BG" sz="2000" dirty="0" smtClean="0">
                <a:solidFill>
                  <a:schemeClr val="accent2"/>
                </a:solidFill>
              </a:rPr>
              <a:t>Много скоро:</a:t>
            </a:r>
          </a:p>
          <a:p>
            <a:pPr>
              <a:buFontTx/>
              <a:buChar char="-"/>
            </a:pPr>
            <a:endParaRPr lang="bg-BG" sz="2000" dirty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bg-BG" sz="2000" dirty="0" smtClean="0">
                <a:solidFill>
                  <a:schemeClr val="accent2"/>
                </a:solidFill>
              </a:rPr>
              <a:t>- Египет</a:t>
            </a:r>
          </a:p>
          <a:p>
            <a:pPr>
              <a:buFontTx/>
              <a:buChar char="-"/>
            </a:pPr>
            <a:r>
              <a:rPr lang="bg-BG" sz="2000" dirty="0" smtClean="0">
                <a:solidFill>
                  <a:schemeClr val="accent2"/>
                </a:solidFill>
              </a:rPr>
              <a:t>- Южна Корея</a:t>
            </a:r>
          </a:p>
          <a:p>
            <a:pPr>
              <a:buFontTx/>
              <a:buChar char="-"/>
            </a:pPr>
            <a:r>
              <a:rPr lang="bg-BG" sz="2000" dirty="0" smtClean="0">
                <a:solidFill>
                  <a:schemeClr val="accent2"/>
                </a:solidFill>
              </a:rPr>
              <a:t>- Индия </a:t>
            </a:r>
          </a:p>
          <a:p>
            <a:pPr>
              <a:buFontTx/>
              <a:buChar char="-"/>
            </a:pPr>
            <a:endParaRPr lang="bg-BG" sz="20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6250" y="6622527"/>
            <a:ext cx="628650" cy="238125"/>
          </a:xfrm>
        </p:spPr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63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62433"/>
            <a:ext cx="1828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980728"/>
            <a:ext cx="8585200" cy="1257598"/>
          </a:xfrm>
        </p:spPr>
        <p:txBody>
          <a:bodyPr/>
          <a:lstStyle/>
          <a:p>
            <a:r>
              <a:rPr lang="bg-BG" dirty="0" smtClean="0"/>
              <a:t>Информация относно възможностите от Споразумението за икономическо партньорство между ЕС и Япония за отделни сектори:</a:t>
            </a:r>
            <a:br>
              <a:rPr lang="bg-BG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2132856"/>
            <a:ext cx="8583612" cy="4502894"/>
          </a:xfrm>
        </p:spPr>
        <p:txBody>
          <a:bodyPr/>
          <a:lstStyle/>
          <a:p>
            <a:r>
              <a:rPr lang="bg-BG" dirty="0"/>
              <a:t>Вина</a:t>
            </a:r>
            <a:r>
              <a:rPr lang="bg-BG" dirty="0" smtClean="0"/>
              <a:t>:</a:t>
            </a:r>
            <a:endParaRPr lang="bg-BG" dirty="0">
              <a:solidFill>
                <a:schemeClr val="accent2"/>
              </a:solidFill>
              <a:hlinkClick r:id="rId2"/>
            </a:endParaRPr>
          </a:p>
          <a:p>
            <a:r>
              <a:rPr lang="en-GB" sz="1600" dirty="0" smtClean="0">
                <a:hlinkClick r:id="rId2"/>
              </a:rPr>
              <a:t>https</a:t>
            </a:r>
            <a:r>
              <a:rPr lang="en-GB" sz="1600" dirty="0">
                <a:hlinkClick r:id="rId2"/>
              </a:rPr>
              <a:t>://</a:t>
            </a:r>
            <a:r>
              <a:rPr lang="en-GB" sz="1600" dirty="0" smtClean="0">
                <a:hlinkClick r:id="rId2"/>
              </a:rPr>
              <a:t>www.eubusinessinjapan.eu/library/publication/factsheet-epa-wine</a:t>
            </a:r>
            <a:endParaRPr lang="bg-BG" sz="1600" dirty="0" smtClean="0"/>
          </a:p>
          <a:p>
            <a:r>
              <a:rPr lang="bg-BG" dirty="0" smtClean="0"/>
              <a:t>Спиртни напитки и бира: </a:t>
            </a:r>
            <a:r>
              <a:rPr lang="en-GB" sz="1600" dirty="0" smtClean="0">
                <a:hlinkClick r:id="rId3"/>
              </a:rPr>
              <a:t>https</a:t>
            </a:r>
            <a:r>
              <a:rPr lang="en-GB" sz="1600" dirty="0">
                <a:hlinkClick r:id="rId3"/>
              </a:rPr>
              <a:t>://</a:t>
            </a:r>
            <a:r>
              <a:rPr lang="en-GB" sz="1600" dirty="0" smtClean="0">
                <a:hlinkClick r:id="rId3"/>
              </a:rPr>
              <a:t>www.eubusinessinjapan.eu/library/publication/factsheet-epa-and-spirits-beer-products</a:t>
            </a:r>
            <a:endParaRPr lang="bg-BG" sz="1600" dirty="0" smtClean="0"/>
          </a:p>
          <a:p>
            <a:r>
              <a:rPr lang="bg-BG" dirty="0" smtClean="0"/>
              <a:t>Млечни продукти:</a:t>
            </a:r>
          </a:p>
          <a:p>
            <a:r>
              <a:rPr lang="en-GB" sz="1600" dirty="0" smtClean="0">
                <a:hlinkClick r:id="rId4"/>
              </a:rPr>
              <a:t>https://www.eubusinessinjapan.eu/library/publication/factsheet-epa-dairy-products</a:t>
            </a:r>
            <a:endParaRPr lang="bg-BG" sz="1600" dirty="0" smtClean="0"/>
          </a:p>
          <a:p>
            <a:r>
              <a:rPr lang="bg-BG" dirty="0" smtClean="0"/>
              <a:t>Месни продукти</a:t>
            </a:r>
          </a:p>
          <a:p>
            <a:r>
              <a:rPr lang="en-GB" sz="1600" dirty="0">
                <a:hlinkClick r:id="rId5"/>
              </a:rPr>
              <a:t>https://</a:t>
            </a:r>
            <a:r>
              <a:rPr lang="en-GB" sz="1600" dirty="0" smtClean="0">
                <a:hlinkClick r:id="rId5"/>
              </a:rPr>
              <a:t>www.eubusinessinjapan.eu/library/publication/factsheet-epa-meat-products</a:t>
            </a:r>
            <a:endParaRPr lang="bg-BG" sz="1600" dirty="0" smtClean="0"/>
          </a:p>
          <a:p>
            <a:r>
              <a:rPr lang="bg-BG" dirty="0" smtClean="0"/>
              <a:t>Географски наименования:</a:t>
            </a:r>
          </a:p>
          <a:p>
            <a:r>
              <a:rPr lang="en-GB" sz="1600" dirty="0">
                <a:hlinkClick r:id="rId6"/>
              </a:rPr>
              <a:t>https://</a:t>
            </a:r>
            <a:r>
              <a:rPr lang="en-GB" sz="1600" dirty="0" smtClean="0">
                <a:hlinkClick r:id="rId6"/>
              </a:rPr>
              <a:t>www.eubusinessinjapan.eu/library/publication/factsheet-epa-geographical-indications</a:t>
            </a:r>
            <a:endParaRPr lang="bg-BG" sz="16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199D-FFE0-436C-BEC4-1C5D1BA3B6D0}" type="slidenum">
              <a:rPr lang="en-GB" smtClean="0"/>
              <a:pPr>
                <a:defRPr/>
              </a:pPr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8735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711548"/>
            <a:ext cx="8585200" cy="504825"/>
          </a:xfrm>
        </p:spPr>
        <p:txBody>
          <a:bodyPr/>
          <a:lstStyle/>
          <a:p>
            <a:r>
              <a:rPr lang="bg-BG" sz="2400" dirty="0" smtClean="0"/>
              <a:t>Намерете партньори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582025" cy="208810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86250" y="6649267"/>
            <a:ext cx="628650" cy="238125"/>
          </a:xfrm>
        </p:spPr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65</a:t>
            </a:fld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" y="2492896"/>
            <a:ext cx="9054421" cy="381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5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8" y="1628800"/>
            <a:ext cx="8585200" cy="504825"/>
          </a:xfrm>
        </p:spPr>
        <p:txBody>
          <a:bodyPr/>
          <a:lstStyle/>
          <a:p>
            <a:r>
              <a:rPr lang="bg-BG" sz="2400" dirty="0" smtClean="0"/>
              <a:t>Интерактивна карта на </a:t>
            </a:r>
            <a:r>
              <a:rPr lang="bg-BG" sz="2400" dirty="0" err="1" smtClean="0"/>
              <a:t>съфинансираните</a:t>
            </a:r>
            <a:r>
              <a:rPr lang="bg-BG" sz="2400" dirty="0" smtClean="0"/>
              <a:t> програми 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582025" cy="2088109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0215" y="6649267"/>
            <a:ext cx="628650" cy="238125"/>
          </a:xfrm>
        </p:spPr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66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760640" cy="43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8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8" y="1628800"/>
            <a:ext cx="8585200" cy="504825"/>
          </a:xfrm>
        </p:spPr>
        <p:txBody>
          <a:bodyPr/>
          <a:lstStyle/>
          <a:p>
            <a:r>
              <a:rPr lang="bg-BG" sz="2400" dirty="0" smtClean="0"/>
              <a:t>Проверка за допустимост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582025" cy="2088109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0215" y="6640634"/>
            <a:ext cx="628650" cy="238125"/>
          </a:xfrm>
        </p:spPr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67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338388"/>
            <a:ext cx="7781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3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8" y="1628800"/>
            <a:ext cx="8585200" cy="504825"/>
          </a:xfrm>
        </p:spPr>
        <p:txBody>
          <a:bodyPr/>
          <a:lstStyle/>
          <a:p>
            <a:r>
              <a:rPr lang="bg-BG" sz="2400" dirty="0" smtClean="0"/>
              <a:t>Проверка за визуалните материали 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582025" cy="2088109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0215" y="6640654"/>
            <a:ext cx="628650" cy="238125"/>
          </a:xfrm>
        </p:spPr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68</a:t>
            </a:fld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569700" cy="427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5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8" y="1196753"/>
            <a:ext cx="8585200" cy="792088"/>
          </a:xfrm>
        </p:spPr>
        <p:txBody>
          <a:bodyPr/>
          <a:lstStyle/>
          <a:p>
            <a:r>
              <a:rPr lang="bg-BG" sz="2400" dirty="0" err="1" smtClean="0"/>
              <a:t>Уебинари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08" y="2389396"/>
            <a:ext cx="8280920" cy="381642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accent2"/>
                </a:solidFill>
                <a:hlinkClick r:id="rId3"/>
              </a:rPr>
              <a:t>How to submit a </a:t>
            </a:r>
            <a:r>
              <a:rPr lang="en-US" sz="2400" dirty="0" smtClean="0">
                <a:solidFill>
                  <a:schemeClr val="accent2"/>
                </a:solidFill>
                <a:hlinkClick r:id="rId3"/>
              </a:rPr>
              <a:t>proposal</a:t>
            </a:r>
            <a:endParaRPr lang="bg-BG" sz="2400" dirty="0" smtClean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</a:pPr>
            <a:endParaRPr lang="bg-BG" sz="2400" dirty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accent2"/>
                </a:solidFill>
                <a:hlinkClick r:id="rId4"/>
              </a:rPr>
              <a:t>Integrated marketing – a key for </a:t>
            </a:r>
            <a:r>
              <a:rPr lang="en-US" sz="2400" dirty="0" smtClean="0">
                <a:solidFill>
                  <a:schemeClr val="accent2"/>
                </a:solidFill>
                <a:hlinkClick r:id="rId4"/>
              </a:rPr>
              <a:t>success</a:t>
            </a:r>
            <a:endParaRPr lang="bg-BG" sz="2400" dirty="0" smtClean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</a:pPr>
            <a:endParaRPr lang="bg-BG" sz="2400" dirty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accent2"/>
                </a:solidFill>
                <a:hlinkClick r:id="rId5"/>
              </a:rPr>
              <a:t>How to prepare successful participation in a trade fair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0215" y="6650107"/>
            <a:ext cx="628650" cy="238125"/>
          </a:xfrm>
        </p:spPr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8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Нова процедура за подбор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BE" dirty="0" smtClean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560" y="2083181"/>
            <a:ext cx="3744416" cy="4747453"/>
          </a:xfrm>
          <a:prstGeom prst="rect">
            <a:avLst/>
          </a:prstGeom>
          <a:noFill/>
          <a:ln w="9525" algn="ctr">
            <a:solidFill>
              <a:srgbClr val="42A62A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600" dirty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600" b="0" dirty="0" smtClean="0">
                <a:solidFill>
                  <a:srgbClr val="0F5494"/>
                </a:solidFill>
              </a:rPr>
              <a:t>Програмите се изпращат директно на европейската комисия</a:t>
            </a: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600" b="0" dirty="0" smtClean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600" b="0" dirty="0" smtClean="0">
              <a:solidFill>
                <a:srgbClr val="0F5494"/>
              </a:solidFill>
            </a:endParaRPr>
          </a:p>
          <a:p>
            <a:pPr eaLnBrk="1" hangingPunct="1">
              <a:tabLst>
                <a:tab pos="182563" algn="l"/>
              </a:tabLst>
            </a:pPr>
            <a:endParaRPr lang="en-GB" sz="1600" b="0" dirty="0" smtClean="0">
              <a:solidFill>
                <a:srgbClr val="0F5494"/>
              </a:solidFill>
            </a:endParaRPr>
          </a:p>
          <a:p>
            <a:pPr eaLnBrk="1" hangingPunct="1">
              <a:tabLst>
                <a:tab pos="182563" algn="l"/>
              </a:tabLst>
            </a:pPr>
            <a:r>
              <a:rPr lang="en-GB" sz="1600" b="0" dirty="0" smtClean="0">
                <a:solidFill>
                  <a:srgbClr val="0F5494"/>
                </a:solidFill>
              </a:rPr>
              <a:t>         </a:t>
            </a:r>
          </a:p>
          <a:p>
            <a:pPr eaLnBrk="1" hangingPunct="1">
              <a:tabLst>
                <a:tab pos="182563" algn="l"/>
              </a:tabLst>
            </a:pPr>
            <a:endParaRPr lang="en-GB" sz="1600" b="0" dirty="0" smtClean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en-GB" sz="1600" b="0" dirty="0" smtClean="0">
                <a:solidFill>
                  <a:srgbClr val="0F5494"/>
                </a:solidFill>
              </a:rPr>
              <a:t>1 </a:t>
            </a:r>
            <a:r>
              <a:rPr lang="bg-BG" sz="1600" b="0" dirty="0" smtClean="0">
                <a:solidFill>
                  <a:srgbClr val="0F5494"/>
                </a:solidFill>
              </a:rPr>
              <a:t>подбор на година, основаващ се на определените приоритети от годишната работна програма</a:t>
            </a:r>
            <a:endParaRPr lang="en-GB" sz="1600" b="0" dirty="0" smtClean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600" b="0" dirty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600" b="0" dirty="0" smtClean="0">
                <a:solidFill>
                  <a:srgbClr val="0F5494"/>
                </a:solidFill>
              </a:rPr>
              <a:t>Прилагането се адаптира според спецификата на обикновените – многонационални програми</a:t>
            </a:r>
            <a:endParaRPr lang="en-GB" sz="1600" dirty="0" smtClean="0">
              <a:solidFill>
                <a:srgbClr val="0F5494"/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490414" y="2139052"/>
            <a:ext cx="368732" cy="425852"/>
          </a:xfrm>
          <a:prstGeom prst="downArrow">
            <a:avLst/>
          </a:prstGeom>
          <a:solidFill>
            <a:schemeClr val="bg1"/>
          </a:solidFill>
          <a:ln w="12700">
            <a:solidFill>
              <a:srgbClr val="42A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5724994" y="2708920"/>
            <a:ext cx="2285465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bg-BG" b="1" dirty="0" smtClean="0">
                <a:solidFill>
                  <a:schemeClr val="tx1"/>
                </a:solidFill>
              </a:rPr>
              <a:t>ПОКАНИ ЗА ПРЕДЛОЖЕНИЯ</a:t>
            </a:r>
            <a:endParaRPr lang="en-GB" b="1" dirty="0" smtClean="0">
              <a:solidFill>
                <a:schemeClr val="tx1"/>
              </a:solidFill>
            </a:endParaRPr>
          </a:p>
          <a:p>
            <a:r>
              <a:rPr lang="bg-BG" dirty="0" smtClean="0">
                <a:solidFill>
                  <a:schemeClr val="tx1"/>
                </a:solidFill>
              </a:rPr>
              <a:t>Публикуват се от Комисията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451" y="5876527"/>
            <a:ext cx="1337584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bg-BG" dirty="0" smtClean="0">
                <a:solidFill>
                  <a:schemeClr val="tx1"/>
                </a:solidFill>
              </a:rPr>
              <a:t>ОБИКНОВЕНИ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bg-BG" dirty="0" smtClean="0">
                <a:solidFill>
                  <a:schemeClr val="tx1"/>
                </a:solidFill>
              </a:rPr>
              <a:t>ДЪРЖАВИТЕ-ЧЛЕНКИ</a:t>
            </a:r>
            <a:r>
              <a:rPr lang="en-GB" dirty="0" smtClean="0">
                <a:solidFill>
                  <a:schemeClr val="tx1"/>
                </a:solidFill>
              </a:rPr>
              <a:t>  </a:t>
            </a:r>
          </a:p>
          <a:p>
            <a:r>
              <a:rPr lang="bg-BG" b="1" u="sng" dirty="0" smtClean="0">
                <a:solidFill>
                  <a:schemeClr val="tx1"/>
                </a:solidFill>
              </a:rPr>
              <a:t>Споделено управление</a:t>
            </a:r>
            <a:endParaRPr lang="en-GB" b="1" u="sng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5804" y="1683071"/>
            <a:ext cx="170053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bg-BG" b="1" dirty="0" smtClean="0">
                <a:solidFill>
                  <a:schemeClr val="tx1"/>
                </a:solidFill>
              </a:rPr>
              <a:t>РАБОТНА ПРОГРАМА</a:t>
            </a:r>
            <a:endParaRPr lang="en-GB" b="1" dirty="0" smtClean="0">
              <a:solidFill>
                <a:schemeClr val="tx1"/>
              </a:solidFill>
            </a:endParaRPr>
          </a:p>
          <a:p>
            <a:r>
              <a:rPr lang="bg-BG" dirty="0" smtClean="0">
                <a:solidFill>
                  <a:schemeClr val="tx1"/>
                </a:solidFill>
              </a:rPr>
              <a:t>Приема се от Комисията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5605783" y="1672179"/>
            <a:ext cx="273733" cy="544550"/>
          </a:xfrm>
          <a:prstGeom prst="curvedLeftArrow">
            <a:avLst/>
          </a:prstGeom>
          <a:ln w="12700">
            <a:solidFill>
              <a:srgbClr val="42A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1713849"/>
            <a:ext cx="137148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900">
                <a:solidFill>
                  <a:srgbClr val="0F5494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bg-BG" dirty="0" smtClean="0">
                <a:solidFill>
                  <a:srgbClr val="FF0000"/>
                </a:solidFill>
              </a:rPr>
              <a:t>Акт за прилагане Процедура на разглеждане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5804" y="3179576"/>
            <a:ext cx="787625" cy="246221"/>
          </a:xfrm>
          <a:prstGeom prst="rect">
            <a:avLst/>
          </a:prstGeom>
          <a:solidFill>
            <a:srgbClr val="67909F"/>
          </a:solidFill>
          <a:ln>
            <a:solidFill>
              <a:srgbClr val="6790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Обикн</a:t>
            </a:r>
            <a:r>
              <a:rPr lang="bg-BG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BE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6526" y="3887713"/>
            <a:ext cx="2983906" cy="553998"/>
          </a:xfrm>
          <a:prstGeom prst="rect">
            <a:avLst/>
          </a:prstGeom>
          <a:noFill/>
          <a:ln>
            <a:solidFill>
              <a:srgbClr val="42A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ИЗПРАЩАНЕ на предложенията за програми 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предлагащите организации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Комисията</a:t>
            </a:r>
            <a:endParaRPr lang="en-GB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7830" y="3179576"/>
            <a:ext cx="675817" cy="246221"/>
          </a:xfrm>
          <a:prstGeom prst="rect">
            <a:avLst/>
          </a:prstGeom>
          <a:solidFill>
            <a:srgbClr val="67909F"/>
          </a:solidFill>
          <a:ln>
            <a:solidFill>
              <a:srgbClr val="6790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Многон</a:t>
            </a:r>
            <a:endParaRPr lang="fr-BE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561896" y="3399828"/>
            <a:ext cx="368732" cy="425852"/>
          </a:xfrm>
          <a:prstGeom prst="downArrow">
            <a:avLst/>
          </a:prstGeom>
          <a:solidFill>
            <a:schemeClr val="bg1"/>
          </a:solidFill>
          <a:ln w="12700">
            <a:solidFill>
              <a:srgbClr val="42A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extBox 24"/>
          <p:cNvSpPr txBox="1"/>
          <p:nvPr/>
        </p:nvSpPr>
        <p:spPr>
          <a:xfrm>
            <a:off x="5981529" y="4844265"/>
            <a:ext cx="170053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bg-BG" b="1" dirty="0" smtClean="0">
                <a:solidFill>
                  <a:schemeClr val="tx1"/>
                </a:solidFill>
              </a:rPr>
              <a:t>ПОДБОР</a:t>
            </a:r>
            <a:endParaRPr lang="fr-BE" b="1" dirty="0" smtClean="0">
              <a:solidFill>
                <a:schemeClr val="tx1"/>
              </a:solidFill>
            </a:endParaRPr>
          </a:p>
          <a:p>
            <a:r>
              <a:rPr lang="bg-BG" dirty="0" smtClean="0">
                <a:solidFill>
                  <a:schemeClr val="tx1"/>
                </a:solidFill>
              </a:rPr>
              <a:t>От Комисията</a:t>
            </a:r>
            <a:endParaRPr lang="fr-BE" dirty="0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5878331"/>
            <a:ext cx="1404311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bg-BG" b="1" dirty="0" smtClean="0">
                <a:solidFill>
                  <a:schemeClr val="tx1"/>
                </a:solidFill>
              </a:rPr>
              <a:t>МНОГОНАЦИОНАЛНИ</a:t>
            </a:r>
            <a:endParaRPr lang="fr-BE" b="1" dirty="0" smtClean="0">
              <a:solidFill>
                <a:schemeClr val="tx1"/>
              </a:solidFill>
            </a:endParaRPr>
          </a:p>
          <a:p>
            <a:r>
              <a:rPr lang="bg-BG" b="1" dirty="0" smtClean="0">
                <a:solidFill>
                  <a:schemeClr val="tx1"/>
                </a:solidFill>
              </a:rPr>
              <a:t>КОМИСИЯТА</a:t>
            </a:r>
            <a:endParaRPr lang="fr-BE" b="1" dirty="0" smtClean="0">
              <a:solidFill>
                <a:schemeClr val="tx1"/>
              </a:solidFill>
            </a:endParaRPr>
          </a:p>
          <a:p>
            <a:endParaRPr lang="fr-BE" u="sng" dirty="0" smtClean="0">
              <a:solidFill>
                <a:schemeClr val="tx1"/>
              </a:solidFill>
            </a:endParaRPr>
          </a:p>
          <a:p>
            <a:r>
              <a:rPr lang="bg-BG" u="sng" dirty="0" smtClean="0">
                <a:solidFill>
                  <a:schemeClr val="tx1"/>
                </a:solidFill>
              </a:rPr>
              <a:t>Директно управление</a:t>
            </a:r>
            <a:endParaRPr lang="fr-BE" u="sng" dirty="0" smtClean="0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6613589" y="4505016"/>
            <a:ext cx="368732" cy="292136"/>
          </a:xfrm>
          <a:prstGeom prst="downArrow">
            <a:avLst/>
          </a:prstGeom>
          <a:solidFill>
            <a:schemeClr val="bg1"/>
          </a:solidFill>
          <a:ln w="12700">
            <a:solidFill>
              <a:srgbClr val="42A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Down Arrow 29"/>
          <p:cNvSpPr/>
          <p:nvPr/>
        </p:nvSpPr>
        <p:spPr>
          <a:xfrm rot="1613658">
            <a:off x="5797558" y="5312823"/>
            <a:ext cx="368732" cy="553507"/>
          </a:xfrm>
          <a:prstGeom prst="downArrow">
            <a:avLst/>
          </a:prstGeom>
          <a:solidFill>
            <a:schemeClr val="bg1"/>
          </a:solidFill>
          <a:ln w="12700">
            <a:solidFill>
              <a:srgbClr val="42A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Down Arrow 30"/>
          <p:cNvSpPr/>
          <p:nvPr/>
        </p:nvSpPr>
        <p:spPr>
          <a:xfrm rot="19604855">
            <a:off x="7503069" y="5300888"/>
            <a:ext cx="368732" cy="544539"/>
          </a:xfrm>
          <a:prstGeom prst="downArrow">
            <a:avLst/>
          </a:prstGeom>
          <a:solidFill>
            <a:schemeClr val="bg1"/>
          </a:solidFill>
          <a:ln w="12700">
            <a:solidFill>
              <a:srgbClr val="42A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Box 32"/>
          <p:cNvSpPr txBox="1"/>
          <p:nvPr/>
        </p:nvSpPr>
        <p:spPr>
          <a:xfrm>
            <a:off x="4698223" y="5345507"/>
            <a:ext cx="18581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900">
                <a:solidFill>
                  <a:srgbClr val="0F5494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bg-BG" dirty="0" smtClean="0">
                <a:solidFill>
                  <a:srgbClr val="FF0000"/>
                </a:solidFill>
              </a:rPr>
              <a:t>Акт за прилагане</a:t>
            </a:r>
          </a:p>
          <a:p>
            <a:r>
              <a:rPr lang="bg-BG" dirty="0" smtClean="0">
                <a:solidFill>
                  <a:srgbClr val="FF0000"/>
                </a:solidFill>
              </a:rPr>
              <a:t>Процедура на разглеждане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58372" y="5380655"/>
            <a:ext cx="18581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900">
                <a:solidFill>
                  <a:srgbClr val="0F5494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bg-BG" dirty="0" smtClean="0">
                <a:solidFill>
                  <a:srgbClr val="FF0000"/>
                </a:solidFill>
              </a:rPr>
              <a:t>Споразумения за безвъзмездна помощ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956742" y="3071251"/>
            <a:ext cx="360040" cy="334507"/>
          </a:xfrm>
          <a:prstGeom prst="rightArrow">
            <a:avLst/>
          </a:prstGeom>
          <a:solidFill>
            <a:srgbClr val="67909F"/>
          </a:solidFill>
          <a:ln w="25400">
            <a:solidFill>
              <a:srgbClr val="67909F"/>
            </a:solidFill>
            <a:miter lim="800000"/>
            <a:headEnd/>
            <a:tailEnd/>
          </a:ln>
          <a:effectLst/>
          <a:extLst/>
        </p:spPr>
        <p:txBody>
          <a:bodyPr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900" b="0" i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3291" y="3237907"/>
            <a:ext cx="2592288" cy="830997"/>
          </a:xfrm>
          <a:prstGeom prst="rect">
            <a:avLst/>
          </a:prstGeom>
          <a:noFill/>
          <a:ln>
            <a:solidFill>
              <a:srgbClr val="67909F"/>
            </a:solidFill>
          </a:ln>
        </p:spPr>
        <p:txBody>
          <a:bodyPr wrap="square" rtlCol="0">
            <a:spAutoFit/>
          </a:bodyPr>
          <a:lstStyle/>
          <a:p>
            <a:r>
              <a:rPr lang="bg-BG" sz="1600" b="0" dirty="0" smtClean="0">
                <a:solidFill>
                  <a:srgbClr val="0F5494"/>
                </a:solidFill>
              </a:rPr>
              <a:t>Няма повече национално съфинансиране</a:t>
            </a:r>
            <a:endParaRPr lang="fr-FR" sz="1600" b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err="1" smtClean="0"/>
              <a:t>Уебинари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pPr marL="0" indent="0"/>
            <a:r>
              <a:rPr lang="en-GB" sz="2000" dirty="0" smtClean="0"/>
              <a:t>- How to submit a proposal?</a:t>
            </a:r>
          </a:p>
          <a:p>
            <a:pPr marL="0" indent="0"/>
            <a:endParaRPr lang="en-GB" sz="2000" dirty="0"/>
          </a:p>
          <a:p>
            <a:pPr marL="0" indent="0"/>
            <a:r>
              <a:rPr lang="en-GB" sz="2000" dirty="0" smtClean="0"/>
              <a:t>- Integrated marketing – a key for success</a:t>
            </a:r>
          </a:p>
          <a:p>
            <a:pPr marL="0" indent="0"/>
            <a:endParaRPr lang="en-GB" sz="2000" dirty="0"/>
          </a:p>
          <a:p>
            <a:pPr marL="0" indent="0"/>
            <a:r>
              <a:rPr lang="en-GB" sz="2000" dirty="0" smtClean="0"/>
              <a:t>- How to prepare successful participation in a trade fair</a:t>
            </a:r>
          </a:p>
          <a:p>
            <a:pPr marL="0" indent="0"/>
            <a:endParaRPr lang="en-GB" sz="2000" dirty="0" smtClean="0"/>
          </a:p>
          <a:p>
            <a:pPr marL="0" indent="0"/>
            <a:r>
              <a:rPr lang="en-GB" sz="2000" dirty="0" smtClean="0"/>
              <a:t>- Intellectual property in the </a:t>
            </a:r>
            <a:r>
              <a:rPr lang="en-GB" sz="2000" dirty="0" err="1" smtClean="0"/>
              <a:t>agri</a:t>
            </a:r>
            <a:r>
              <a:rPr lang="en-GB" sz="2000" dirty="0" smtClean="0"/>
              <a:t>-food sector </a:t>
            </a:r>
          </a:p>
          <a:p>
            <a:pPr marL="0" indent="0"/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ec.europa.eu/chafea/agri/newsroom-and-events/webinars</a:t>
            </a: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199D-FFE0-436C-BEC4-1C5D1BA3B6D0}" type="slidenum">
              <a:rPr lang="en-GB" smtClean="0"/>
              <a:pPr>
                <a:defRPr/>
              </a:pPr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9070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08" y="1628800"/>
            <a:ext cx="8585200" cy="504825"/>
          </a:xfrm>
        </p:spPr>
        <p:txBody>
          <a:bodyPr/>
          <a:lstStyle/>
          <a:p>
            <a:r>
              <a:rPr lang="bg-BG" sz="2400" dirty="0" smtClean="0"/>
              <a:t>ЧЗВ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582025" cy="2088109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0215" y="6650924"/>
            <a:ext cx="628650" cy="238125"/>
          </a:xfrm>
        </p:spPr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71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76872"/>
            <a:ext cx="4276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1" y="3800872"/>
            <a:ext cx="8356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1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340769"/>
            <a:ext cx="8582025" cy="511242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bg-BG" b="1" dirty="0" smtClean="0"/>
              <a:t>Поканите за предложения са отворени за кандидатстване от</a:t>
            </a:r>
            <a:r>
              <a:rPr lang="fr-BE" b="1" dirty="0" smtClean="0"/>
              <a:t> 1</a:t>
            </a:r>
            <a:r>
              <a:rPr lang="bg-BG" b="1" dirty="0" smtClean="0"/>
              <a:t>5</a:t>
            </a:r>
            <a:r>
              <a:rPr lang="fr-BE" b="1" dirty="0" smtClean="0"/>
              <a:t> </a:t>
            </a:r>
            <a:r>
              <a:rPr lang="bg-BG" b="1" dirty="0" smtClean="0"/>
              <a:t>януари</a:t>
            </a:r>
            <a:r>
              <a:rPr lang="fr-BE" b="1" dirty="0" smtClean="0"/>
              <a:t> 201</a:t>
            </a:r>
            <a:r>
              <a:rPr lang="bg-BG" b="1" dirty="0" smtClean="0"/>
              <a:t>9г.</a:t>
            </a:r>
            <a:r>
              <a:rPr lang="fr-BE" b="1" dirty="0" smtClean="0"/>
              <a:t>: </a:t>
            </a:r>
            <a:r>
              <a:rPr lang="bg-BG" b="1" dirty="0" smtClean="0"/>
              <a:t>срокът за кандидатстване е</a:t>
            </a:r>
            <a:r>
              <a:rPr lang="en-GB" b="1" dirty="0" smtClean="0"/>
              <a:t> 1</a:t>
            </a:r>
            <a:r>
              <a:rPr lang="bg-BG" b="1" dirty="0" smtClean="0"/>
              <a:t>6</a:t>
            </a:r>
            <a:r>
              <a:rPr lang="en-GB" b="1" dirty="0" smtClean="0"/>
              <a:t> </a:t>
            </a:r>
            <a:r>
              <a:rPr lang="bg-BG" b="1" dirty="0" smtClean="0"/>
              <a:t>април</a:t>
            </a:r>
            <a:r>
              <a:rPr lang="en-GB" b="1" dirty="0" smtClean="0"/>
              <a:t> 201</a:t>
            </a:r>
            <a:r>
              <a:rPr lang="bg-BG" b="1" dirty="0" smtClean="0"/>
              <a:t>9г</a:t>
            </a:r>
            <a:r>
              <a:rPr lang="en-GB" b="1" dirty="0" smtClean="0"/>
              <a:t>. </a:t>
            </a:r>
            <a:r>
              <a:rPr lang="bg-BG" b="1" dirty="0" smtClean="0"/>
              <a:t>Можете да кандидатствате през Портала за участници</a:t>
            </a:r>
            <a:r>
              <a:rPr lang="en-GB" b="1" dirty="0" smtClean="0"/>
              <a:t>: </a:t>
            </a:r>
            <a:r>
              <a:rPr lang="en-GB" b="1" dirty="0">
                <a:hlinkClick r:id="rId3"/>
              </a:rPr>
              <a:t>https://</a:t>
            </a:r>
            <a:r>
              <a:rPr lang="en-GB" b="1" dirty="0" smtClean="0">
                <a:hlinkClick r:id="rId3"/>
              </a:rPr>
              <a:t>ec.europa.eu/research/participants/portal/desktop/en/opportunities/index.html</a:t>
            </a:r>
            <a:r>
              <a:rPr lang="en-GB" b="1" dirty="0" smtClean="0"/>
              <a:t>  </a:t>
            </a:r>
            <a:endParaRPr lang="en-GB" b="1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fr-BE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fr-BE" b="1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bg-BG" b="1" dirty="0" smtClean="0"/>
              <a:t>Прочете внимателно текста на Поканите, ЧЗВ, Ръководството за кандидатстване и съответната нормативна база на портала на </a:t>
            </a:r>
            <a:r>
              <a:rPr lang="en-GB" b="1" dirty="0" err="1" smtClean="0"/>
              <a:t>Chafea</a:t>
            </a:r>
            <a:r>
              <a:rPr lang="en-GB" b="1" dirty="0" smtClean="0"/>
              <a:t>: </a:t>
            </a:r>
            <a:r>
              <a:rPr lang="en-GB" b="1" dirty="0" smtClean="0">
                <a:hlinkClick r:id="rId4"/>
              </a:rPr>
              <a:t>https</a:t>
            </a:r>
            <a:r>
              <a:rPr lang="en-GB" b="1" dirty="0">
                <a:hlinkClick r:id="rId4"/>
              </a:rPr>
              <a:t>://ec.europa.eu/chafea/agri</a:t>
            </a:r>
            <a:r>
              <a:rPr lang="en-GB" b="1" dirty="0" smtClean="0">
                <a:hlinkClick r:id="rId4"/>
              </a:rPr>
              <a:t>/</a:t>
            </a:r>
            <a:endParaRPr lang="en-GB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b="1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fr-BE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bg-BG" b="1" dirty="0" smtClean="0"/>
              <a:t>Линия за въпроси на </a:t>
            </a:r>
            <a:r>
              <a:rPr lang="en-GB" b="1" dirty="0" err="1" smtClean="0"/>
              <a:t>Chafea</a:t>
            </a:r>
            <a:r>
              <a:rPr lang="bg-BG" b="1" dirty="0" smtClean="0"/>
              <a:t>:</a:t>
            </a:r>
            <a:r>
              <a:rPr lang="en-GB" b="1" dirty="0" smtClean="0"/>
              <a:t> </a:t>
            </a:r>
            <a:r>
              <a:rPr lang="en-GB" b="1" dirty="0">
                <a:hlinkClick r:id="rId5"/>
              </a:rPr>
              <a:t>Email: chafea-agri-calls@ec.europa.eu</a:t>
            </a:r>
            <a:endParaRPr lang="en-GB" b="1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fr-BE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fr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0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585200" cy="1224905"/>
          </a:xfrm>
        </p:spPr>
        <p:txBody>
          <a:bodyPr/>
          <a:lstStyle/>
          <a:p>
            <a:r>
              <a:rPr lang="bg-BG" sz="2400" dirty="0" smtClean="0"/>
              <a:t>За връзка:</a:t>
            </a:r>
            <a:r>
              <a:rPr lang="en-GB" sz="2400" dirty="0" smtClean="0"/>
              <a:t> </a:t>
            </a: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/>
              <a:t/>
            </a:r>
            <a:br>
              <a:rPr lang="bg-BG" sz="2400" dirty="0"/>
            </a:br>
            <a:r>
              <a:rPr lang="en-GB" sz="2400" b="0" dirty="0" smtClean="0">
                <a:solidFill>
                  <a:srgbClr val="0F5494"/>
                </a:solidFill>
              </a:rPr>
              <a:t>www.agripromotion.eu</a:t>
            </a:r>
            <a:endParaRPr lang="en-GB" sz="2400" b="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73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1520" y="4221088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r>
              <a:rPr lang="en-GB" sz="2400" b="0" kern="0" dirty="0" smtClean="0">
                <a:solidFill>
                  <a:srgbClr val="0F5494"/>
                </a:solidFill>
              </a:rPr>
              <a:t>#</a:t>
            </a:r>
            <a:r>
              <a:rPr lang="en-GB" sz="2400" b="0" kern="0" dirty="0" err="1">
                <a:solidFill>
                  <a:srgbClr val="0F5494"/>
                </a:solidFill>
              </a:rPr>
              <a:t>EUAgriPromo</a:t>
            </a:r>
            <a:r>
              <a:rPr lang="en-GB" sz="2400" b="0" kern="0" dirty="0">
                <a:solidFill>
                  <a:srgbClr val="0F5494"/>
                </a:solidFill>
              </a:rPr>
              <a:t> and @</a:t>
            </a:r>
            <a:r>
              <a:rPr lang="en-GB" sz="2400" b="0" kern="0" dirty="0" err="1">
                <a:solidFill>
                  <a:srgbClr val="0F5494"/>
                </a:solidFill>
              </a:rPr>
              <a:t>EUAgri</a:t>
            </a:r>
            <a:r>
              <a:rPr lang="en-GB" sz="2400" b="0" kern="0" dirty="0">
                <a:solidFill>
                  <a:srgbClr val="0F5494"/>
                </a:solidFill>
              </a:rPr>
              <a:t>  </a:t>
            </a:r>
          </a:p>
          <a:p>
            <a:r>
              <a:rPr lang="en-GB" sz="2400" b="0" kern="0" dirty="0">
                <a:solidFill>
                  <a:srgbClr val="0F5494"/>
                </a:solidFill>
              </a:rPr>
              <a:t>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03920" y="3356992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r>
              <a:rPr lang="en-GB" sz="2400" b="0" kern="0" dirty="0" smtClean="0">
                <a:solidFill>
                  <a:srgbClr val="0F5494"/>
                </a:solidFill>
              </a:rPr>
              <a:t>chafea-agri-calls@ec.europa.eu</a:t>
            </a:r>
            <a:endParaRPr lang="en-GB" sz="2400" b="0" kern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585200" cy="504825"/>
          </a:xfrm>
        </p:spPr>
        <p:txBody>
          <a:bodyPr/>
          <a:lstStyle/>
          <a:p>
            <a:r>
              <a:rPr lang="bg-BG" dirty="0" smtClean="0"/>
              <a:t>Благодаря Ви за вниманието!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74</a:t>
            </a:fld>
            <a:endParaRPr lang="en-GB" dirty="0"/>
          </a:p>
        </p:txBody>
      </p:sp>
      <p:pic>
        <p:nvPicPr>
          <p:cNvPr id="7" name="Picture 2" descr="C:\Users\THISSMA\AppData\Local\Microsoft\Windows\Temporary Internet Files\Content.Outlook\GPZ7LADV\ENJO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2146153" cy="39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6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85200" cy="504825"/>
          </a:xfrm>
        </p:spPr>
        <p:txBody>
          <a:bodyPr/>
          <a:lstStyle/>
          <a:p>
            <a:r>
              <a:rPr lang="bg-BG" dirty="0" smtClean="0"/>
              <a:t>Управление на програмите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968429"/>
          </a:xfrm>
        </p:spPr>
        <p:txBody>
          <a:bodyPr/>
          <a:lstStyle/>
          <a:p>
            <a:pPr algn="ctr"/>
            <a:r>
              <a:rPr lang="bg-BG" b="1" dirty="0" smtClean="0"/>
              <a:t>Цел на опростяването</a:t>
            </a:r>
            <a:endParaRPr lang="en-GB" b="1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sz="1600" dirty="0" smtClean="0"/>
              <a:t>Многонационалните програми да се управляват директно от Комисията</a:t>
            </a:r>
            <a:endParaRPr lang="en-GB" sz="16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sz="1600" dirty="0" smtClean="0"/>
              <a:t>Опростени правила за прилагане за обикновените програми</a:t>
            </a:r>
            <a:r>
              <a:rPr lang="en-GB" sz="1600" dirty="0" smtClean="0"/>
              <a:t>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sz="1400" dirty="0" smtClean="0"/>
              <a:t>Без гаранция за изпълнение</a:t>
            </a:r>
            <a:endParaRPr lang="en-GB" sz="14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sz="1400" dirty="0" smtClean="0"/>
              <a:t>Контрол върху визуалните материали в рамките на периодичния технически доклад съпровождащ всяко искане за плащане, а чрез предварително одобрение от държавата-членка/агенцията</a:t>
            </a:r>
            <a:endParaRPr lang="en-US" sz="14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sz="1400" dirty="0" smtClean="0"/>
              <a:t>Гъвкавост относно началото на прилагане на програмата, т.е. до </a:t>
            </a:r>
            <a:r>
              <a:rPr lang="en-US" sz="1400" dirty="0" smtClean="0"/>
              <a:t>6 </a:t>
            </a:r>
            <a:r>
              <a:rPr lang="bg-BG" sz="1400" dirty="0" smtClean="0"/>
              <a:t>месеца след сключването на договора</a:t>
            </a:r>
            <a:endParaRPr lang="en-US" sz="14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sz="1400" dirty="0" smtClean="0"/>
              <a:t>Аванс</a:t>
            </a:r>
            <a:r>
              <a:rPr lang="en-US" sz="1400" dirty="0" smtClean="0"/>
              <a:t>: </a:t>
            </a:r>
            <a:r>
              <a:rPr lang="en-US" sz="1400" dirty="0"/>
              <a:t>20% </a:t>
            </a:r>
            <a:r>
              <a:rPr lang="bg-BG" sz="1400" dirty="0" smtClean="0"/>
              <a:t>от цялата сума, плащана от ЕС за програмата</a:t>
            </a:r>
            <a:endParaRPr lang="en-US" sz="14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sz="1400" dirty="0" smtClean="0"/>
              <a:t>Гаранцията за предварително плащане ограничена до </a:t>
            </a:r>
            <a:r>
              <a:rPr lang="en-US" sz="1400" dirty="0" smtClean="0"/>
              <a:t>100%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sz="1400" dirty="0"/>
              <a:t>С</a:t>
            </a:r>
            <a:r>
              <a:rPr lang="bg-BG" sz="1400" dirty="0" smtClean="0"/>
              <a:t>ертификат за одит за финансовите доклади при повече от</a:t>
            </a:r>
            <a:r>
              <a:rPr lang="en-US" sz="1400" dirty="0" smtClean="0"/>
              <a:t> 325,000 </a:t>
            </a:r>
            <a:r>
              <a:rPr lang="bg-BG" sz="1400" dirty="0" smtClean="0"/>
              <a:t>евро</a:t>
            </a:r>
            <a:endParaRPr lang="en-US" sz="14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sz="1400" dirty="0" smtClean="0"/>
              <a:t>Разходите по гаранциите и сертификата за одит са допустими за възстановяване</a:t>
            </a:r>
            <a:r>
              <a:rPr lang="en-US" sz="1400" dirty="0" smtClean="0"/>
              <a:t>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sz="1400" dirty="0" smtClean="0"/>
              <a:t>Временни плащания изплащани в допълнение на аванса</a:t>
            </a:r>
            <a:r>
              <a:rPr lang="en-US" sz="1400" dirty="0" smtClean="0"/>
              <a:t> (</a:t>
            </a:r>
            <a:r>
              <a:rPr lang="bg-BG" sz="1400" dirty="0" smtClean="0"/>
              <a:t>граница от </a:t>
            </a:r>
            <a:r>
              <a:rPr lang="en-US" sz="1400" dirty="0" smtClean="0"/>
              <a:t>90</a:t>
            </a:r>
            <a:r>
              <a:rPr lang="en-US" sz="1400" dirty="0"/>
              <a:t>% </a:t>
            </a:r>
            <a:r>
              <a:rPr lang="bg-BG" sz="1400" dirty="0" smtClean="0"/>
              <a:t>от участието на ЕС</a:t>
            </a:r>
            <a:r>
              <a:rPr lang="en-US" sz="1400" dirty="0" smtClean="0"/>
              <a:t>)</a:t>
            </a:r>
            <a:endParaRPr lang="en-US" sz="1400" dirty="0"/>
          </a:p>
          <a:p>
            <a:pPr marL="342900" lvl="1" indent="-342900" algn="ctr">
              <a:buClr>
                <a:schemeClr val="bg1"/>
              </a:buClr>
              <a:buNone/>
            </a:pPr>
            <a:r>
              <a:rPr lang="bg-BG" sz="1800" b="1" dirty="0" smtClean="0">
                <a:solidFill>
                  <a:srgbClr val="0F5494"/>
                </a:solidFill>
                <a:ea typeface="+mn-ea"/>
                <a:cs typeface="+mn-cs"/>
              </a:rPr>
              <a:t>По-добра оценка на влиянието</a:t>
            </a:r>
            <a:endParaRPr lang="en-US" sz="1800" b="1" dirty="0" smtClean="0">
              <a:solidFill>
                <a:srgbClr val="0F5494"/>
              </a:solidFill>
              <a:ea typeface="+mn-ea"/>
              <a:cs typeface="+mn-cs"/>
            </a:endParaRP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0F5494"/>
                </a:solidFill>
                <a:ea typeface="+mn-ea"/>
                <a:cs typeface="+mn-cs"/>
              </a:rPr>
              <a:t>Набор от индикатори</a:t>
            </a:r>
            <a:endParaRPr lang="en-US" dirty="0" smtClean="0">
              <a:solidFill>
                <a:srgbClr val="0F5494"/>
              </a:solidFill>
              <a:ea typeface="+mn-ea"/>
              <a:cs typeface="+mn-cs"/>
            </a:endParaRP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0F5494"/>
                </a:solidFill>
                <a:ea typeface="+mn-ea"/>
                <a:cs typeface="+mn-cs"/>
              </a:rPr>
              <a:t>Стандартизиране на докладите</a:t>
            </a:r>
            <a:endParaRPr lang="en-US" dirty="0">
              <a:solidFill>
                <a:srgbClr val="0F5494"/>
              </a:solidFill>
              <a:ea typeface="+mn-ea"/>
              <a:cs typeface="+mn-cs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7BB2E-9F9E-4BAA-AE43-CD66653A998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2878"/>
            <a:ext cx="4431437" cy="2951336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545" y="1113443"/>
            <a:ext cx="8585200" cy="504825"/>
          </a:xfrm>
        </p:spPr>
        <p:txBody>
          <a:bodyPr/>
          <a:lstStyle/>
          <a:p>
            <a:pPr eaLnBrk="1" hangingPunct="1"/>
            <a:r>
              <a:rPr lang="en-GB" dirty="0" smtClean="0"/>
              <a:t> </a:t>
            </a:r>
            <a:r>
              <a:rPr lang="bg-BG" dirty="0" smtClean="0"/>
              <a:t>Допустими продукти и схеми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0DE4E6F8-EC65-4C31-A8E7-337AFD60028F}" type="slidenum">
              <a:rPr lang="en-GB" sz="1000" smtClean="0">
                <a:solidFill>
                  <a:schemeClr val="bg1"/>
                </a:solidFill>
              </a:rPr>
              <a:pPr eaLnBrk="1" hangingPunct="1"/>
              <a:t>9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3852863" y="4872038"/>
            <a:ext cx="46799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endParaRPr lang="en-US" sz="1800" b="0">
              <a:solidFill>
                <a:srgbClr val="0F5494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862386" y="1651382"/>
            <a:ext cx="4391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FFFF"/>
              </a:buClr>
              <a:defRPr/>
            </a:pPr>
            <a:endParaRPr lang="en-GB" sz="1800" b="0" kern="0" dirty="0">
              <a:solidFill>
                <a:srgbClr val="0F5494"/>
              </a:solidFill>
              <a:latin typeface="Verdana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defRPr/>
            </a:pPr>
            <a:endParaRPr lang="en-GB" sz="1800" b="0" kern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399" name="Text Box 4"/>
          <p:cNvSpPr txBox="1">
            <a:spLocks noChangeArrowheads="1"/>
          </p:cNvSpPr>
          <p:nvPr/>
        </p:nvSpPr>
        <p:spPr bwMode="auto">
          <a:xfrm>
            <a:off x="251520" y="2638547"/>
            <a:ext cx="5688633" cy="1431161"/>
          </a:xfrm>
          <a:prstGeom prst="rect">
            <a:avLst/>
          </a:prstGeom>
          <a:noFill/>
          <a:ln w="9525" algn="ctr">
            <a:solidFill>
              <a:srgbClr val="42A62A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Всички селскостопански продукти без тютюн</a:t>
            </a:r>
          </a:p>
          <a:p>
            <a:pPr marL="285750" lvl="1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Достъп за определени преработени продукти, изброени в Приложение </a:t>
            </a:r>
            <a:r>
              <a:rPr lang="en-GB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I (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бира, шоколад</a:t>
            </a:r>
            <a:r>
              <a:rPr lang="en-GB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макаронени изделия</a:t>
            </a:r>
            <a:r>
              <a:rPr lang="en-GB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,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сладка царевица</a:t>
            </a:r>
            <a:r>
              <a:rPr lang="en-GB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,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памук</a:t>
            </a:r>
            <a:r>
              <a:rPr lang="en-GB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...)</a:t>
            </a:r>
          </a:p>
          <a:p>
            <a:pPr marL="285750" lvl="1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Спиртни напитки със защитено географско наименование</a:t>
            </a:r>
            <a:endParaRPr lang="en-GB" sz="120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51521" y="4114216"/>
            <a:ext cx="5806378" cy="1431161"/>
          </a:xfrm>
          <a:prstGeom prst="rect">
            <a:avLst/>
          </a:prstGeom>
          <a:noFill/>
          <a:ln w="9525" algn="ctr">
            <a:solidFill>
              <a:srgbClr val="42A62A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Вино</a:t>
            </a:r>
            <a:r>
              <a:rPr lang="en-GB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: </a:t>
            </a:r>
          </a:p>
          <a:p>
            <a:pPr marL="1028700" lvl="1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Обикновени програми =</a:t>
            </a:r>
            <a:r>
              <a:rPr lang="en-GB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bg-BG" sz="1450" b="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Подход на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кошницата</a:t>
            </a:r>
            <a:endParaRPr lang="en-GB" sz="1450" b="0" dirty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1028700" lvl="1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Многонационални програми</a:t>
            </a:r>
            <a:r>
              <a:rPr lang="en-GB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=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Само вино е възможно</a:t>
            </a:r>
            <a:endParaRPr lang="en-GB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marL="1028700" lvl="1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На вътрешния пазар</a:t>
            </a:r>
            <a:r>
              <a:rPr lang="en-GB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=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информация относно  схемите за качество </a:t>
            </a:r>
            <a:r>
              <a:rPr lang="en-GB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+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разумна консумация</a:t>
            </a:r>
            <a:endParaRPr lang="en-GB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585110" y="4425744"/>
            <a:ext cx="2121496" cy="2277547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just" eaLnBrk="1" hangingPunct="1">
              <a:tabLst>
                <a:tab pos="182563" algn="l"/>
              </a:tabLst>
            </a:pPr>
            <a:r>
              <a:rPr lang="bg-BG" sz="13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По-дълъг списък с допустими продукти, вкл. преработени </a:t>
            </a:r>
          </a:p>
          <a:p>
            <a:pPr algn="just" eaLnBrk="1" hangingPunct="1">
              <a:tabLst>
                <a:tab pos="182563" algn="l"/>
              </a:tabLst>
            </a:pPr>
            <a:endParaRPr lang="en-GB" sz="1300" b="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tabLst>
                <a:tab pos="182563" algn="l"/>
              </a:tabLst>
            </a:pPr>
            <a:r>
              <a:rPr lang="bg-BG" sz="1300" b="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В съответствие с други мерки за насърчаване от ОСП и политиката на ЕС относно консумацията на алкохол</a:t>
            </a:r>
            <a:endParaRPr lang="en-GB" sz="1300" b="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algn="just" eaLnBrk="1" hangingPunct="1">
              <a:buFont typeface="Wingdings" pitchFamily="2" charset="2"/>
              <a:buChar char="ü"/>
              <a:tabLst>
                <a:tab pos="182563" algn="l"/>
              </a:tabLst>
            </a:pPr>
            <a:endParaRPr lang="en-GB" sz="120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1521" y="5699348"/>
            <a:ext cx="5806378" cy="315471"/>
          </a:xfrm>
          <a:prstGeom prst="rect">
            <a:avLst/>
          </a:prstGeom>
          <a:noFill/>
          <a:ln w="9525" algn="ctr">
            <a:solidFill>
              <a:srgbClr val="42A62A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Риба и рибни продукти</a:t>
            </a:r>
            <a:r>
              <a:rPr lang="en-GB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: </a:t>
            </a:r>
            <a:r>
              <a:rPr lang="bg-BG" sz="145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Подход на кошницата</a:t>
            </a:r>
            <a:endParaRPr lang="en-GB" sz="145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10800000">
            <a:off x="3737246" y="1712369"/>
            <a:ext cx="1008113" cy="755976"/>
          </a:xfrm>
          <a:prstGeom prst="leftArrow">
            <a:avLst>
              <a:gd name="adj1" fmla="val 50000"/>
              <a:gd name="adj2" fmla="val 29228"/>
            </a:avLst>
          </a:prstGeom>
          <a:solidFill>
            <a:srgbClr val="679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1521" y="6096598"/>
            <a:ext cx="5796893" cy="892552"/>
          </a:xfrm>
          <a:prstGeom prst="rect">
            <a:avLst/>
          </a:prstGeom>
          <a:noFill/>
          <a:ln w="9525" algn="ctr">
            <a:solidFill>
              <a:srgbClr val="42A62A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ü"/>
              <a:tabLst>
                <a:tab pos="182563" algn="l"/>
              </a:tabLst>
            </a:pPr>
            <a:r>
              <a:rPr lang="bg-BG" sz="13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Схеми</a:t>
            </a:r>
            <a:r>
              <a:rPr lang="en-GB" sz="13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: </a:t>
            </a:r>
            <a:r>
              <a:rPr lang="bg-BG" sz="13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схеми за качеството на ЕС</a:t>
            </a:r>
            <a:r>
              <a:rPr lang="en-GB" sz="13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bg-BG" sz="1300" b="0" dirty="0" err="1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био</a:t>
            </a:r>
            <a:r>
              <a:rPr lang="bg-BG" sz="13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продукти</a:t>
            </a:r>
            <a:r>
              <a:rPr lang="en-GB" sz="13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bg-BG" sz="1300" b="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национални </a:t>
            </a:r>
            <a:r>
              <a:rPr lang="bg-BG" sz="13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схеми за качество, графичен символ за най-отдалечените райони на ЕС</a:t>
            </a:r>
            <a:endParaRPr lang="en-GB" sz="1300" b="0" dirty="0" smtClean="0">
              <a:solidFill>
                <a:srgbClr val="0F5494"/>
              </a:solidFill>
              <a:ea typeface="Verdana" pitchFamily="34" charset="0"/>
              <a:cs typeface="Verdana" pitchFamily="34" charset="0"/>
            </a:endParaRPr>
          </a:p>
          <a:p>
            <a:pPr eaLnBrk="1" hangingPunct="1">
              <a:tabLst>
                <a:tab pos="182563" algn="l"/>
              </a:tabLst>
            </a:pPr>
            <a:r>
              <a:rPr lang="en-GB" sz="1300" b="0" dirty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GB" sz="1300" b="0" dirty="0" smtClean="0">
                <a:solidFill>
                  <a:srgbClr val="0F5494"/>
                </a:solidFill>
                <a:ea typeface="Verdana" pitchFamily="34" charset="0"/>
                <a:cs typeface="Verdana" pitchFamily="34" charset="0"/>
              </a:rPr>
              <a:t>                  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384392" y="4283669"/>
            <a:ext cx="2385144" cy="2407809"/>
          </a:xfrm>
          <a:prstGeom prst="rect">
            <a:avLst/>
          </a:prstGeom>
          <a:noFill/>
          <a:ln w="57150">
            <a:solidFill>
              <a:srgbClr val="42A62A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900" b="0" i="1" kern="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06" y="1712369"/>
            <a:ext cx="1113553" cy="7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3399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anchor="ctr">
        <a:spAutoFit/>
      </a:bodyPr>
      <a:lstStyle>
        <a:defPPr fontAlgn="auto">
          <a:spcBef>
            <a:spcPts val="0"/>
          </a:spcBef>
          <a:spcAft>
            <a:spcPts val="0"/>
          </a:spcAft>
          <a:defRPr sz="900" b="0" i="1" kern="0" dirty="0">
            <a:solidFill>
              <a:sysClr val="windowText" lastClr="000000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3399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anchor="ctr">
        <a:spAutoFit/>
      </a:bodyPr>
      <a:lstStyle>
        <a:defPPr fontAlgn="auto">
          <a:spcBef>
            <a:spcPts val="0"/>
          </a:spcBef>
          <a:spcAft>
            <a:spcPts val="0"/>
          </a:spcAft>
          <a:defRPr sz="900" b="0" i="1" kern="0" dirty="0">
            <a:solidFill>
              <a:sysClr val="windowText" lastClr="000000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x0020_Document_x0020_Visible xmlns="a3f0bd47-a814-41bf-ab48-bd3069cde275">false</Is_x0020_Document_x0020_Visible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F1DE770A5C94184D93424090BDE10" ma:contentTypeVersion="2" ma:contentTypeDescription="Create a new document." ma:contentTypeScope="" ma:versionID="fe58cf79856bb35115223d8f413f3132">
  <xsd:schema xmlns:xsd="http://www.w3.org/2001/XMLSchema" xmlns:xs="http://www.w3.org/2001/XMLSchema" xmlns:p="http://schemas.microsoft.com/office/2006/metadata/properties" xmlns:ns1="http://schemas.microsoft.com/sharepoint/v3" xmlns:ns2="a3f0bd47-a814-41bf-ab48-bd3069cde275" targetNamespace="http://schemas.microsoft.com/office/2006/metadata/properties" ma:root="true" ma:fieldsID="00207d8aa973579a2bf262c5b437cc21" ns1:_="" ns2:_="">
    <xsd:import namespace="http://schemas.microsoft.com/sharepoint/v3"/>
    <xsd:import namespace="a3f0bd47-a814-41bf-ab48-bd3069cde27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s_x0020_Document_x0020_Visi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0bd47-a814-41bf-ab48-bd3069cde275" elementFormDefault="qualified">
    <xsd:import namespace="http://schemas.microsoft.com/office/2006/documentManagement/types"/>
    <xsd:import namespace="http://schemas.microsoft.com/office/infopath/2007/PartnerControls"/>
    <xsd:element name="Is_x0020_Document_x0020_Visible" ma:index="10" nillable="true" ma:displayName="Is Document Visible" ma:default="0" ma:internalName="Is_x0020_Document_x0020_Visibl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9B7A3-CD52-4428-BF39-6175D509F8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26A589-B21F-42C3-AC0A-4BA4F83A12F2}">
  <ds:schemaRefs>
    <ds:schemaRef ds:uri="http://purl.org/dc/terms/"/>
    <ds:schemaRef ds:uri="http://purl.org/dc/dcmitype/"/>
    <ds:schemaRef ds:uri="http://schemas.openxmlformats.org/package/2006/metadata/core-properties"/>
    <ds:schemaRef ds:uri="a3f0bd47-a814-41bf-ab48-bd3069cde27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B6830D-4394-424A-BB55-8B53EE294F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f0bd47-a814-41bf-ab48-bd3069cde2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11856</TotalTime>
  <Words>5026</Words>
  <Application>Microsoft Office PowerPoint</Application>
  <PresentationFormat>On-screen Show (4:3)</PresentationFormat>
  <Paragraphs>1064</Paragraphs>
  <Slides>74</Slides>
  <Notes>71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2_Slide_Master</vt:lpstr>
      <vt:lpstr>1_Slide_Master</vt:lpstr>
      <vt:lpstr>3_Slide_Master</vt:lpstr>
      <vt:lpstr>4_Slide_Master</vt:lpstr>
      <vt:lpstr>5_Slide_Master</vt:lpstr>
      <vt:lpstr> Политика за насърчаване на селскостопанските продукти   Годишна работна програма за   2019г.     </vt:lpstr>
      <vt:lpstr>Съдържание</vt:lpstr>
      <vt:lpstr>  Нормативна уредба:  </vt:lpstr>
      <vt:lpstr>Засилен натиск върху селскостопанския сектор</vt:lpstr>
      <vt:lpstr>Различни видове дейности</vt:lpstr>
      <vt:lpstr>Процент на съфинансиране </vt:lpstr>
      <vt:lpstr>Нова процедура за подбор</vt:lpstr>
      <vt:lpstr>Управление на програмите</vt:lpstr>
      <vt:lpstr> Допустими продукти и схеми </vt:lpstr>
      <vt:lpstr> Допустими продукти/ схеми в делегирания акт</vt:lpstr>
      <vt:lpstr>Предлагащи организации в делегирания акт </vt:lpstr>
      <vt:lpstr>Насърчаване с признаване на стратегическото значение на търговските марки и произхода</vt:lpstr>
      <vt:lpstr>Търговските марки в делегирания акт </vt:lpstr>
      <vt:lpstr>Търговски марки: пример за плакат </vt:lpstr>
      <vt:lpstr>Търговски марки: пример за щанд</vt:lpstr>
      <vt:lpstr> Насърчаване с признаване на стратегическото значение на търговските марки и произхода</vt:lpstr>
      <vt:lpstr>Произходът в делегирания акт </vt:lpstr>
      <vt:lpstr>Пример: Вътрешен пазар</vt:lpstr>
      <vt:lpstr>Пример: трети страни </vt:lpstr>
      <vt:lpstr>Обикновени програми</vt:lpstr>
      <vt:lpstr>Прилагане на програмите</vt:lpstr>
      <vt:lpstr>PowerPoint Presentation</vt:lpstr>
      <vt:lpstr>Определяне на приоритетите Какво представлява Работната програма? </vt:lpstr>
      <vt:lpstr>  Как определихме приоритетите за 2019г.?  </vt:lpstr>
      <vt:lpstr>  Приоритети на Годишната работна програма за 2019г.  </vt:lpstr>
      <vt:lpstr>Работна програма 2019г. Бюджет</vt:lpstr>
      <vt:lpstr>Обикновени програми</vt:lpstr>
      <vt:lpstr>Многонационални програми</vt:lpstr>
      <vt:lpstr>PowerPoint Presentation</vt:lpstr>
      <vt:lpstr>PowerPoint Presentation</vt:lpstr>
      <vt:lpstr>  Насоки за кандидатстване  </vt:lpstr>
      <vt:lpstr>Допустимост на кандидата </vt:lpstr>
      <vt:lpstr>  Допустими дейности (част 6.2 от Поканата) </vt:lpstr>
      <vt:lpstr>  Допустими дейности (част 6.2 от Поканата)  </vt:lpstr>
      <vt:lpstr>               Проверка за допустимост на страницата на агенция CHAFEA  https://ec.europa.eu/chafea/agri/funding-opportunities/eligibility/check-tool   Често задавани въпроси https://ec.europa.eu/chafea/agri/faq.html   Линия на агенция Chafea  Email: chafea-agri-calls@ec.europa.eu               </vt:lpstr>
      <vt:lpstr>Критерии за изключване (част 7 от Поканата)</vt:lpstr>
      <vt:lpstr>Критерии за подбор (част 8 от Поканата)</vt:lpstr>
      <vt:lpstr>Критерии за подбор (част 8 от Поканата)</vt:lpstr>
      <vt:lpstr>Критерии за отпускане на съфинансиране (Приложение VII от Ръководството за кандидатстване)</vt:lpstr>
      <vt:lpstr>       Измерение на равнището на Съюза  </vt:lpstr>
      <vt:lpstr>  Техническо качество на проекта </vt:lpstr>
      <vt:lpstr>                Управление на качеството</vt:lpstr>
      <vt:lpstr>Бюджет и ефективност на разходите</vt:lpstr>
      <vt:lpstr>Критерии за отпускане на съфинансиране</vt:lpstr>
      <vt:lpstr>Портал на участниците –  Документи, свързани с кандидатстването</vt:lpstr>
      <vt:lpstr> Оценяване </vt:lpstr>
      <vt:lpstr>Език на кандидатстване</vt:lpstr>
      <vt:lpstr>След подаването</vt:lpstr>
      <vt:lpstr>  Покани за предложения 2019г.:  График за обикновените програми  </vt:lpstr>
      <vt:lpstr>  Покани за предложения 2019г.:  График за многонационалните програми   </vt:lpstr>
      <vt:lpstr> Покани за предложения 2019: Уроци от предишните покани (1)</vt:lpstr>
      <vt:lpstr> Покани за предложения 2019г.: Уроци от предишните покани (2)</vt:lpstr>
      <vt:lpstr> Покани за предложения 2019г.: Уроци от предишните покани (3)</vt:lpstr>
      <vt:lpstr>Статистика - одобрени обикновени програми</vt:lpstr>
      <vt:lpstr>         Какво представлява браншова или междубраншова организация, установени в държава членка или ниво ЕС?</vt:lpstr>
      <vt:lpstr> </vt:lpstr>
      <vt:lpstr>Предлагащи организации в делегирания акт </vt:lpstr>
      <vt:lpstr>  Основни причини за отказ   </vt:lpstr>
      <vt:lpstr>  Качество на предложенията – слаби места   </vt:lpstr>
      <vt:lpstr>Причини за отказ – качество на предложенията </vt:lpstr>
      <vt:lpstr>   Последен съвет …  - Прочетете внимателно текста на поканата за кандидатстване, често задаваните въпроси и съответните законови документи: Допустима ли е моята организация? Отговаря ли моето предложение на тематичните приоритети? Отговаря ли на всички условия?  - Следвайте инструкциите от Ръководството за кандидатстване  - Обърнете внимание на критериите за отпускане на съ-финансиране  - Не чакайте до последната минута, за да изпратите своето предложение   В случай на колебание, свържете се с Chafea : Email: chafea-agri-calls@ec.europa.eu    </vt:lpstr>
      <vt:lpstr>Помощни средства </vt:lpstr>
      <vt:lpstr>Пазарни доклади по страни </vt:lpstr>
      <vt:lpstr>Информация относно възможностите от Споразумението за икономическо партньорство между ЕС и Япония за отделни сектори: </vt:lpstr>
      <vt:lpstr>Намерете партньори</vt:lpstr>
      <vt:lpstr>Интерактивна карта на съфинансираните програми </vt:lpstr>
      <vt:lpstr>Проверка за допустимост</vt:lpstr>
      <vt:lpstr>Проверка за визуалните материали </vt:lpstr>
      <vt:lpstr>Уебинари</vt:lpstr>
      <vt:lpstr>Уебинари</vt:lpstr>
      <vt:lpstr>ЧЗВ</vt:lpstr>
      <vt:lpstr>    </vt:lpstr>
      <vt:lpstr>За връзка:   www.agripromotion.eu</vt:lpstr>
      <vt:lpstr>Благодаря Ви за вниманието!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CAP_2020_General_Presentation_Final_EN_131009_animTHFinal</dc:title>
  <dc:creator>turneem</dc:creator>
  <cp:lastModifiedBy>Elena Aleksandrova</cp:lastModifiedBy>
  <cp:revision>1083</cp:revision>
  <cp:lastPrinted>2019-03-27T16:28:56Z</cp:lastPrinted>
  <dcterms:created xsi:type="dcterms:W3CDTF">2011-10-28T10:25:18Z</dcterms:created>
  <dcterms:modified xsi:type="dcterms:W3CDTF">2019-03-29T09:28:33Z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0x010100391F1DE770A5C94184D93424090BDE10</vt:lpwstr>
  </property>
</Properties>
</file>