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35"/>
  </p:notesMasterIdLst>
  <p:sldIdLst>
    <p:sldId id="256" r:id="rId2"/>
    <p:sldId id="335" r:id="rId3"/>
    <p:sldId id="337" r:id="rId4"/>
    <p:sldId id="317" r:id="rId5"/>
    <p:sldId id="336" r:id="rId6"/>
    <p:sldId id="271" r:id="rId7"/>
    <p:sldId id="316" r:id="rId8"/>
    <p:sldId id="274" r:id="rId9"/>
    <p:sldId id="305" r:id="rId10"/>
    <p:sldId id="319" r:id="rId11"/>
    <p:sldId id="283" r:id="rId12"/>
    <p:sldId id="310" r:id="rId13"/>
    <p:sldId id="341" r:id="rId14"/>
    <p:sldId id="342" r:id="rId15"/>
    <p:sldId id="343" r:id="rId16"/>
    <p:sldId id="344" r:id="rId17"/>
    <p:sldId id="278" r:id="rId18"/>
    <p:sldId id="279" r:id="rId19"/>
    <p:sldId id="338" r:id="rId20"/>
    <p:sldId id="339" r:id="rId21"/>
    <p:sldId id="288" r:id="rId22"/>
    <p:sldId id="314" r:id="rId23"/>
    <p:sldId id="299" r:id="rId24"/>
    <p:sldId id="331" r:id="rId25"/>
    <p:sldId id="340" r:id="rId26"/>
    <p:sldId id="334" r:id="rId27"/>
    <p:sldId id="329" r:id="rId28"/>
    <p:sldId id="330" r:id="rId29"/>
    <p:sldId id="345" r:id="rId30"/>
    <p:sldId id="346" r:id="rId31"/>
    <p:sldId id="347" r:id="rId32"/>
    <p:sldId id="348" r:id="rId33"/>
    <p:sldId id="273" r:id="rId34"/>
  </p:sldIdLst>
  <p:sldSz cx="9144000" cy="6858000" type="screen4x3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482"/>
    <a:srgbClr val="000000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9" autoAdjust="0"/>
    <p:restoredTop sz="96667" autoAdjust="0"/>
  </p:normalViewPr>
  <p:slideViewPr>
    <p:cSldViewPr>
      <p:cViewPr>
        <p:scale>
          <a:sx n="120" d="100"/>
          <a:sy n="12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0938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723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29644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8</a:t>
            </a:fld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9</a:t>
            </a:fld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9149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26.11.2018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120946"/>
              </p:ext>
            </p:extLst>
          </p:nvPr>
        </p:nvGraphicFramePr>
        <p:xfrm>
          <a:off x="1763688" y="528662"/>
          <a:ext cx="5616624" cy="884114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664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„Инвестиции в земеделски стопанства“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21971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237 000 000 €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07908"/>
              </p:ext>
            </p:extLst>
          </p:nvPr>
        </p:nvGraphicFramePr>
        <p:xfrm>
          <a:off x="179512" y="1484784"/>
          <a:ext cx="8784977" cy="5256585"/>
        </p:xfrm>
        <a:graphic>
          <a:graphicData uri="http://schemas.openxmlformats.org/drawingml/2006/table">
            <a:tbl>
              <a:tblPr/>
              <a:tblGrid>
                <a:gridCol w="1513516">
                  <a:extLst>
                    <a:ext uri="{9D8B030D-6E8A-4147-A177-3AD203B41FA5}">
                      <a16:colId xmlns="" xmlns:a16="http://schemas.microsoft.com/office/drawing/2014/main" val="2748397374"/>
                    </a:ext>
                  </a:extLst>
                </a:gridCol>
                <a:gridCol w="368509">
                  <a:extLst>
                    <a:ext uri="{9D8B030D-6E8A-4147-A177-3AD203B41FA5}">
                      <a16:colId xmlns="" xmlns:a16="http://schemas.microsoft.com/office/drawing/2014/main" val="1974207415"/>
                    </a:ext>
                  </a:extLst>
                </a:gridCol>
                <a:gridCol w="1087237">
                  <a:extLst>
                    <a:ext uri="{9D8B030D-6E8A-4147-A177-3AD203B41FA5}">
                      <a16:colId xmlns="" xmlns:a16="http://schemas.microsoft.com/office/drawing/2014/main" val="4160843721"/>
                    </a:ext>
                  </a:extLst>
                </a:gridCol>
                <a:gridCol w="834272">
                  <a:extLst>
                    <a:ext uri="{9D8B030D-6E8A-4147-A177-3AD203B41FA5}">
                      <a16:colId xmlns="" xmlns:a16="http://schemas.microsoft.com/office/drawing/2014/main" val="2238261794"/>
                    </a:ext>
                  </a:extLst>
                </a:gridCol>
                <a:gridCol w="329025">
                  <a:extLst>
                    <a:ext uri="{9D8B030D-6E8A-4147-A177-3AD203B41FA5}">
                      <a16:colId xmlns="" xmlns:a16="http://schemas.microsoft.com/office/drawing/2014/main" val="3188265454"/>
                    </a:ext>
                  </a:extLst>
                </a:gridCol>
                <a:gridCol w="960755">
                  <a:extLst>
                    <a:ext uri="{9D8B030D-6E8A-4147-A177-3AD203B41FA5}">
                      <a16:colId xmlns="" xmlns:a16="http://schemas.microsoft.com/office/drawing/2014/main" val="2972087650"/>
                    </a:ext>
                  </a:extLst>
                </a:gridCol>
                <a:gridCol w="960755">
                  <a:extLst>
                    <a:ext uri="{9D8B030D-6E8A-4147-A177-3AD203B41FA5}">
                      <a16:colId xmlns="" xmlns:a16="http://schemas.microsoft.com/office/drawing/2014/main" val="809414464"/>
                    </a:ext>
                  </a:extLst>
                </a:gridCol>
                <a:gridCol w="345476">
                  <a:extLst>
                    <a:ext uri="{9D8B030D-6E8A-4147-A177-3AD203B41FA5}">
                      <a16:colId xmlns="" xmlns:a16="http://schemas.microsoft.com/office/drawing/2014/main" val="3899749744"/>
                    </a:ext>
                  </a:extLst>
                </a:gridCol>
                <a:gridCol w="1250296">
                  <a:extLst>
                    <a:ext uri="{9D8B030D-6E8A-4147-A177-3AD203B41FA5}">
                      <a16:colId xmlns="" xmlns:a16="http://schemas.microsoft.com/office/drawing/2014/main" val="4186692830"/>
                    </a:ext>
                  </a:extLst>
                </a:gridCol>
                <a:gridCol w="1135136">
                  <a:extLst>
                    <a:ext uri="{9D8B030D-6E8A-4147-A177-3AD203B41FA5}">
                      <a16:colId xmlns="" xmlns:a16="http://schemas.microsoft.com/office/drawing/2014/main" val="1974503433"/>
                    </a:ext>
                  </a:extLst>
                </a:gridCol>
              </a:tblGrid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разглеждане. Спрени със заповед за спиране.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14559061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5063392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84260496"/>
                  </a:ext>
                </a:extLst>
              </a:tr>
              <a:tr h="801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491 015 072.71 €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280 339 273.74 €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160 983 528.13 €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91 532 408.65 €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360 257 378.59 €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198 933 087.03 €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4485435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496 962 851.15 €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276 456 349.40 €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197 072 676.34 €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111 661 994.42 €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317 541 595.25 €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175 345 554.48 €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636972"/>
                  </a:ext>
                </a:extLst>
              </a:tr>
              <a:tr h="10012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74 421 285.43 €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41 399 795.83 €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16 175 040.83 €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9 304 617.35 €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76 323 054.05 €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42 145 370.66 €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58416623"/>
                  </a:ext>
                </a:extLst>
              </a:tr>
              <a:tr h="6007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14 370 509.60 €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8 312 356.72 €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2 010 957.13 €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1 178 347.61 €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13 505 725.61 €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7 457 822.79 €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7905905"/>
                  </a:ext>
                </a:extLst>
              </a:tr>
              <a:tr h="4005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298 163 121.87 €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158 607 367.41 €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4 606 415.81 €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2 507 330.05 €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226 456 469.02 €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125 048 610.07 €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7108989"/>
                  </a:ext>
                </a:extLst>
              </a:tr>
              <a:tr h="25031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1 374 932 840.76 €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765 115 143.11 €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380 848 618.24 €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216 184 698.08 €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994 084 222.52 €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548 930 445.03 €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7776278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2016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607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075694"/>
              </p:ext>
            </p:extLst>
          </p:nvPr>
        </p:nvGraphicFramePr>
        <p:xfrm>
          <a:off x="1" y="692696"/>
          <a:ext cx="9144000" cy="6165306"/>
        </p:xfrm>
        <a:graphic>
          <a:graphicData uri="http://schemas.openxmlformats.org/drawingml/2006/table">
            <a:tbl>
              <a:tblPr/>
              <a:tblGrid>
                <a:gridCol w="1049143">
                  <a:extLst>
                    <a:ext uri="{9D8B030D-6E8A-4147-A177-3AD203B41FA5}">
                      <a16:colId xmlns="" xmlns:a16="http://schemas.microsoft.com/office/drawing/2014/main" val="859111852"/>
                    </a:ext>
                  </a:extLst>
                </a:gridCol>
                <a:gridCol w="306901">
                  <a:extLst>
                    <a:ext uri="{9D8B030D-6E8A-4147-A177-3AD203B41FA5}">
                      <a16:colId xmlns="" xmlns:a16="http://schemas.microsoft.com/office/drawing/2014/main" val="2599239480"/>
                    </a:ext>
                  </a:extLst>
                </a:gridCol>
                <a:gridCol w="775670">
                  <a:extLst>
                    <a:ext uri="{9D8B030D-6E8A-4147-A177-3AD203B41FA5}">
                      <a16:colId xmlns="" xmlns:a16="http://schemas.microsoft.com/office/drawing/2014/main" val="549518818"/>
                    </a:ext>
                  </a:extLst>
                </a:gridCol>
                <a:gridCol w="794570">
                  <a:extLst>
                    <a:ext uri="{9D8B030D-6E8A-4147-A177-3AD203B41FA5}">
                      <a16:colId xmlns="" xmlns:a16="http://schemas.microsoft.com/office/drawing/2014/main" val="2891884790"/>
                    </a:ext>
                  </a:extLst>
                </a:gridCol>
                <a:gridCol w="388489">
                  <a:extLst>
                    <a:ext uri="{9D8B030D-6E8A-4147-A177-3AD203B41FA5}">
                      <a16:colId xmlns="" xmlns:a16="http://schemas.microsoft.com/office/drawing/2014/main" val="3654535647"/>
                    </a:ext>
                  </a:extLst>
                </a:gridCol>
                <a:gridCol w="828695">
                  <a:extLst>
                    <a:ext uri="{9D8B030D-6E8A-4147-A177-3AD203B41FA5}">
                      <a16:colId xmlns="" xmlns:a16="http://schemas.microsoft.com/office/drawing/2014/main" val="1491899803"/>
                    </a:ext>
                  </a:extLst>
                </a:gridCol>
                <a:gridCol w="828695">
                  <a:extLst>
                    <a:ext uri="{9D8B030D-6E8A-4147-A177-3AD203B41FA5}">
                      <a16:colId xmlns="" xmlns:a16="http://schemas.microsoft.com/office/drawing/2014/main" val="3502243635"/>
                    </a:ext>
                  </a:extLst>
                </a:gridCol>
                <a:gridCol w="301344">
                  <a:extLst>
                    <a:ext uri="{9D8B030D-6E8A-4147-A177-3AD203B41FA5}">
                      <a16:colId xmlns="" xmlns:a16="http://schemas.microsoft.com/office/drawing/2014/main" val="3954626792"/>
                    </a:ext>
                  </a:extLst>
                </a:gridCol>
                <a:gridCol w="905635">
                  <a:extLst>
                    <a:ext uri="{9D8B030D-6E8A-4147-A177-3AD203B41FA5}">
                      <a16:colId xmlns="" xmlns:a16="http://schemas.microsoft.com/office/drawing/2014/main" val="1434369809"/>
                    </a:ext>
                  </a:extLst>
                </a:gridCol>
                <a:gridCol w="1049143">
                  <a:extLst>
                    <a:ext uri="{9D8B030D-6E8A-4147-A177-3AD203B41FA5}">
                      <a16:colId xmlns="" xmlns:a16="http://schemas.microsoft.com/office/drawing/2014/main" val="2718063498"/>
                    </a:ext>
                  </a:extLst>
                </a:gridCol>
                <a:gridCol w="380632">
                  <a:extLst>
                    <a:ext uri="{9D8B030D-6E8A-4147-A177-3AD203B41FA5}">
                      <a16:colId xmlns="" xmlns:a16="http://schemas.microsoft.com/office/drawing/2014/main" val="764894902"/>
                    </a:ext>
                  </a:extLst>
                </a:gridCol>
                <a:gridCol w="797664">
                  <a:extLst>
                    <a:ext uri="{9D8B030D-6E8A-4147-A177-3AD203B41FA5}">
                      <a16:colId xmlns="" xmlns:a16="http://schemas.microsoft.com/office/drawing/2014/main" val="1706708322"/>
                    </a:ext>
                  </a:extLst>
                </a:gridCol>
                <a:gridCol w="737419">
                  <a:extLst>
                    <a:ext uri="{9D8B030D-6E8A-4147-A177-3AD203B41FA5}">
                      <a16:colId xmlns="" xmlns:a16="http://schemas.microsoft.com/office/drawing/2014/main" val="2783798250"/>
                    </a:ext>
                  </a:extLst>
                </a:gridCol>
              </a:tblGrid>
              <a:tr h="1481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4.2 от ПРСР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Неподписани договори, Отхвърлени заявления, Оттеглени заявления, Одобрени преди сключване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процес на разглеждане, Оставащи за обработка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42388948"/>
                  </a:ext>
                </a:extLst>
              </a:tr>
              <a:tr h="68158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№20/27.10.2015 г.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5415073"/>
                  </a:ext>
                </a:extLst>
              </a:tr>
              <a:tr h="76374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29402339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629 085 690.19 €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312 371 176.01 €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250 046 005.31 €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124 049 962.19 €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160 781 634.79 €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75 279 440.06 €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201 539 998.30 €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99 730 454.55 €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6855094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210 163 498.49 €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103 746 369.67 €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100 421 968.71 €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49 796 683.91 €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22 143 027.22 €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15 916 906.28 €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46 871 148.05 €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22 875 712.40 €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7569968"/>
                  </a:ext>
                </a:extLst>
              </a:tr>
              <a:tr h="977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9 423 335.16 €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4 711 667.59 €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3 902 853.73 €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1 951 426.86 €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2 620 563.60 €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1 310 281.80 €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2 251 716.54 €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1 125 858.27 €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339672"/>
                  </a:ext>
                </a:extLst>
              </a:tr>
              <a:tr h="305499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7" marR="7337" marT="73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848 672 523.84 €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420 829 213.27 €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354 370 827.75 €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798 072.96 €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545 225.61 €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92 506 628.14 €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250 662 862.88 €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732 025.22 €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506868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961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2276872"/>
            <a:ext cx="7992888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953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588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24063"/>
            <a:ext cx="8136904" cy="406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52023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2420888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986080"/>
              </p:ext>
            </p:extLst>
          </p:nvPr>
        </p:nvGraphicFramePr>
        <p:xfrm>
          <a:off x="-1" y="908718"/>
          <a:ext cx="9144000" cy="3888434"/>
        </p:xfrm>
        <a:graphic>
          <a:graphicData uri="http://schemas.openxmlformats.org/drawingml/2006/table">
            <a:tbl>
              <a:tblPr/>
              <a:tblGrid>
                <a:gridCol w="1565680">
                  <a:extLst>
                    <a:ext uri="{9D8B030D-6E8A-4147-A177-3AD203B41FA5}">
                      <a16:colId xmlns="" xmlns:a16="http://schemas.microsoft.com/office/drawing/2014/main" val="2094865092"/>
                    </a:ext>
                  </a:extLst>
                </a:gridCol>
                <a:gridCol w="362424">
                  <a:extLst>
                    <a:ext uri="{9D8B030D-6E8A-4147-A177-3AD203B41FA5}">
                      <a16:colId xmlns="" xmlns:a16="http://schemas.microsoft.com/office/drawing/2014/main" val="1362193079"/>
                    </a:ext>
                  </a:extLst>
                </a:gridCol>
                <a:gridCol w="1014792">
                  <a:extLst>
                    <a:ext uri="{9D8B030D-6E8A-4147-A177-3AD203B41FA5}">
                      <a16:colId xmlns="" xmlns:a16="http://schemas.microsoft.com/office/drawing/2014/main" val="577267067"/>
                    </a:ext>
                  </a:extLst>
                </a:gridCol>
                <a:gridCol w="1076406">
                  <a:extLst>
                    <a:ext uri="{9D8B030D-6E8A-4147-A177-3AD203B41FA5}">
                      <a16:colId xmlns="" xmlns:a16="http://schemas.microsoft.com/office/drawing/2014/main" val="2476930517"/>
                    </a:ext>
                  </a:extLst>
                </a:gridCol>
                <a:gridCol w="362424">
                  <a:extLst>
                    <a:ext uri="{9D8B030D-6E8A-4147-A177-3AD203B41FA5}">
                      <a16:colId xmlns="" xmlns:a16="http://schemas.microsoft.com/office/drawing/2014/main" val="160362813"/>
                    </a:ext>
                  </a:extLst>
                </a:gridCol>
                <a:gridCol w="1119895">
                  <a:extLst>
                    <a:ext uri="{9D8B030D-6E8A-4147-A177-3AD203B41FA5}">
                      <a16:colId xmlns="" xmlns:a16="http://schemas.microsoft.com/office/drawing/2014/main" val="1965831647"/>
                    </a:ext>
                  </a:extLst>
                </a:gridCol>
                <a:gridCol w="1188757">
                  <a:extLst>
                    <a:ext uri="{9D8B030D-6E8A-4147-A177-3AD203B41FA5}">
                      <a16:colId xmlns="" xmlns:a16="http://schemas.microsoft.com/office/drawing/2014/main" val="2090774576"/>
                    </a:ext>
                  </a:extLst>
                </a:gridCol>
                <a:gridCol w="362424">
                  <a:extLst>
                    <a:ext uri="{9D8B030D-6E8A-4147-A177-3AD203B41FA5}">
                      <a16:colId xmlns="" xmlns:a16="http://schemas.microsoft.com/office/drawing/2014/main" val="3224431891"/>
                    </a:ext>
                  </a:extLst>
                </a:gridCol>
                <a:gridCol w="1014792">
                  <a:extLst>
                    <a:ext uri="{9D8B030D-6E8A-4147-A177-3AD203B41FA5}">
                      <a16:colId xmlns="" xmlns:a16="http://schemas.microsoft.com/office/drawing/2014/main" val="1284077765"/>
                    </a:ext>
                  </a:extLst>
                </a:gridCol>
                <a:gridCol w="1076406">
                  <a:extLst>
                    <a:ext uri="{9D8B030D-6E8A-4147-A177-3AD203B41FA5}">
                      <a16:colId xmlns="" xmlns:a16="http://schemas.microsoft.com/office/drawing/2014/main" val="3538525664"/>
                    </a:ext>
                  </a:extLst>
                </a:gridCol>
              </a:tblGrid>
              <a:tr h="14274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съглсно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текста на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07238909"/>
                  </a:ext>
                </a:extLst>
              </a:tr>
              <a:tr h="114848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53990018"/>
                  </a:ext>
                </a:extLst>
              </a:tr>
              <a:tr h="76565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60220098"/>
                  </a:ext>
                </a:extLst>
              </a:tr>
              <a:tr h="546896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33 175 000.00 €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33 425 000.00 €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33 425 000.00 €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96892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13294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23.11.2018 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935571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="" xmlns:a16="http://schemas.microsoft.com/office/drawing/2014/main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="" xmlns:a16="http://schemas.microsoft.com/office/drawing/2014/main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3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ОБЩО ИЗПЛАТЕНА СУБСИДИЯ ЗА ПЕРИОДА 2014 – 2020 ПО ЛИНИЯ НА ЕС</a:t>
                      </a:r>
                      <a:endParaRPr kumimoji="0" lang="ru-RU" sz="13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4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546 070 093.72 €</a:t>
                      </a:r>
                      <a:endParaRPr kumimoji="0" lang="bg-BG" sz="14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3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 НА ПРСР 2014 - 2020, ПО ЛИНИЯ НА ЕС, В ЕВРО</a:t>
                      </a:r>
                      <a:endParaRPr kumimoji="0" lang="ru-RU" sz="13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3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 - УСВОЯВАНЕ </a:t>
                      </a:r>
                      <a:endParaRPr kumimoji="0" lang="bg-BG" sz="13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4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2 366 716 966.00 €</a:t>
                      </a:r>
                      <a:endParaRPr kumimoji="0" lang="bg-BG" sz="14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4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23.07%</a:t>
                      </a:r>
                      <a:endParaRPr kumimoji="0" lang="bg-BG" sz="14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3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ИНДИКАТИВЕН БЮДЖЕТ НА ПРСР 2014 – 2020 ПО МЕРКИТЕ, ПО КОИТО ИМА ПЛАЩАНИЯ *</a:t>
                      </a:r>
                      <a:endParaRPr kumimoji="0" lang="ru-RU" sz="13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3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 - УСВОЯВАНЕ </a:t>
                      </a:r>
                      <a:endParaRPr kumimoji="0" lang="bg-BG" sz="13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4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1 846 523 941.00 €</a:t>
                      </a:r>
                      <a:endParaRPr kumimoji="0" lang="bg-BG" sz="14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1400" b="1" i="0" u="none" strike="noStrike" kern="1200" dirty="0" smtClean="0">
                          <a:solidFill>
                            <a:srgbClr val="171717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29.57%</a:t>
                      </a:r>
                      <a:endParaRPr kumimoji="0" lang="bg-BG" sz="1400" b="1" i="0" u="none" strike="noStrike" kern="1200" dirty="0">
                        <a:solidFill>
                          <a:srgbClr val="171717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0823658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2018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36" y="2204864"/>
            <a:ext cx="8856984" cy="3619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4158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 – прием 2016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410"/>
              </p:ext>
            </p:extLst>
          </p:nvPr>
        </p:nvGraphicFramePr>
        <p:xfrm>
          <a:off x="251520" y="1412776"/>
          <a:ext cx="8555735" cy="3312367"/>
        </p:xfrm>
        <a:graphic>
          <a:graphicData uri="http://schemas.openxmlformats.org/drawingml/2006/table">
            <a:tbl>
              <a:tblPr/>
              <a:tblGrid>
                <a:gridCol w="630112">
                  <a:extLst>
                    <a:ext uri="{9D8B030D-6E8A-4147-A177-3AD203B41FA5}">
                      <a16:colId xmlns="" xmlns:a16="http://schemas.microsoft.com/office/drawing/2014/main" val="3433455531"/>
                    </a:ext>
                  </a:extLst>
                </a:gridCol>
                <a:gridCol w="328183">
                  <a:extLst>
                    <a:ext uri="{9D8B030D-6E8A-4147-A177-3AD203B41FA5}">
                      <a16:colId xmlns="" xmlns:a16="http://schemas.microsoft.com/office/drawing/2014/main" val="819423920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3149929182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2401982770"/>
                    </a:ext>
                  </a:extLst>
                </a:gridCol>
                <a:gridCol w="344592">
                  <a:extLst>
                    <a:ext uri="{9D8B030D-6E8A-4147-A177-3AD203B41FA5}">
                      <a16:colId xmlns="" xmlns:a16="http://schemas.microsoft.com/office/drawing/2014/main" val="3446558997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2231829840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602057589"/>
                    </a:ext>
                  </a:extLst>
                </a:gridCol>
                <a:gridCol w="328183">
                  <a:extLst>
                    <a:ext uri="{9D8B030D-6E8A-4147-A177-3AD203B41FA5}">
                      <a16:colId xmlns="" xmlns:a16="http://schemas.microsoft.com/office/drawing/2014/main" val="2082972218"/>
                    </a:ext>
                  </a:extLst>
                </a:gridCol>
                <a:gridCol w="777794">
                  <a:extLst>
                    <a:ext uri="{9D8B030D-6E8A-4147-A177-3AD203B41FA5}">
                      <a16:colId xmlns="" xmlns:a16="http://schemas.microsoft.com/office/drawing/2014/main" val="1289393063"/>
                    </a:ext>
                  </a:extLst>
                </a:gridCol>
                <a:gridCol w="777794">
                  <a:extLst>
                    <a:ext uri="{9D8B030D-6E8A-4147-A177-3AD203B41FA5}">
                      <a16:colId xmlns="" xmlns:a16="http://schemas.microsoft.com/office/drawing/2014/main" val="3587896859"/>
                    </a:ext>
                  </a:extLst>
                </a:gridCol>
                <a:gridCol w="328183">
                  <a:extLst>
                    <a:ext uri="{9D8B030D-6E8A-4147-A177-3AD203B41FA5}">
                      <a16:colId xmlns="" xmlns:a16="http://schemas.microsoft.com/office/drawing/2014/main" val="473564793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2317107171"/>
                    </a:ext>
                  </a:extLst>
                </a:gridCol>
                <a:gridCol w="840149">
                  <a:extLst>
                    <a:ext uri="{9D8B030D-6E8A-4147-A177-3AD203B41FA5}">
                      <a16:colId xmlns="" xmlns:a16="http://schemas.microsoft.com/office/drawing/2014/main" val="3137961297"/>
                    </a:ext>
                  </a:extLst>
                </a:gridCol>
              </a:tblGrid>
              <a:tr h="12097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съглсно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текста на </a:t>
                      </a:r>
                      <a:r>
                        <a:rPr lang="ru-RU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6.3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56876874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№10/10.06.2016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2084849"/>
                  </a:ext>
                </a:extLst>
              </a:tr>
              <a:tr h="604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740512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28 905 000.00 €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28 905 000.00 €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8 655 000.00 €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8 655 000.00 €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19 665 000.00 €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19 665 000.00 €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922833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</p:spTree>
    <p:extLst>
      <p:ext uri="{BB962C8B-B14F-4D97-AF65-F5344CB8AC3E}">
        <p14:creationId xmlns:p14="http://schemas.microsoft.com/office/powerpoint/2010/main" val="38214958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80070"/>
              </p:ext>
            </p:extLst>
          </p:nvPr>
        </p:nvGraphicFramePr>
        <p:xfrm>
          <a:off x="107504" y="692696"/>
          <a:ext cx="8884096" cy="5904658"/>
        </p:xfrm>
        <a:graphic>
          <a:graphicData uri="http://schemas.openxmlformats.org/drawingml/2006/table">
            <a:tbl>
              <a:tblPr/>
              <a:tblGrid>
                <a:gridCol w="1812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21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305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846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021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52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4800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4947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162887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на инвестицията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на приема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подадени проекти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8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8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разпределени</a:t>
                      </a:r>
                      <a:r>
                        <a:rPr lang="ru-RU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обработка </a:t>
                      </a:r>
                      <a:r>
                        <a:rPr lang="ru-RU" sz="800" b="1" i="1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попадащи</a:t>
                      </a:r>
                      <a:r>
                        <a:rPr lang="ru-RU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100% </a:t>
                      </a:r>
                      <a:br>
                        <a:rPr lang="ru-RU" sz="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 за безвъзмездна финансова помощ</a:t>
                      </a:r>
                      <a:b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8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Стойност на субсидията на проектните предложения със скл.договори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в процес на обработка/спрени</a:t>
                      </a:r>
                      <a:b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/бр./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УЛИЦИ и ТРОТОАРИ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54 601 697,52 €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204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54 522 912,94 €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ОБЩИНСКИ ПЪТИЩА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183 234 482,05 €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178 860 971,57 €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ВОДОСНАБДИТЕЛНИ СИСТЕМИ 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127 826 879,91 €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122 236 561,21 €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СОЦИАЛНА ИНФРАСТРУКТУРА 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10 499 437,57 €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8 501 297,74 €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обекти, свързани с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КУЛТУРНИЯ ЖИВОТ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11 533 899,17 €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10 956 117,24 €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7010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образователна инфраструктура -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ДЕТСКА ГРАДИНА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15 613 559,67 €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15 492 728,32 €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5516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 за образователна инфраструктура –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ОСНОВНО или СРЕДНО УЧИЛИЩЕ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25 766 949,59 €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24 730 463,09 €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505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Хитрино</a:t>
                      </a:r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целеви прием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10 000 000,00 €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8 721 104,92 €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331" marR="6331" marT="633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5053"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ОБЩО: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439 076 905,48 €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938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347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326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424 022 157,03 € 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39928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47656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 „Инвестиции в създаването, подобряването или разширяването на всички видове малка по мащаби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394261"/>
              </p:ext>
            </p:extLst>
          </p:nvPr>
        </p:nvGraphicFramePr>
        <p:xfrm>
          <a:off x="376610" y="1720280"/>
          <a:ext cx="8568506" cy="490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Worksheet" r:id="rId5" imgW="9639319" imgH="3000312" progId="Excel.Sheet.12">
                  <p:embed/>
                </p:oleObj>
              </mc:Choice>
              <mc:Fallback>
                <p:oleObj name="Worksheet" r:id="rId5" imgW="9639319" imgH="3000312" progId="Excel.Sheet.1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6610" y="1720280"/>
                        <a:ext cx="8568506" cy="490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783317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76187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2016 г.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791711"/>
              </p:ext>
            </p:extLst>
          </p:nvPr>
        </p:nvGraphicFramePr>
        <p:xfrm>
          <a:off x="323529" y="762138"/>
          <a:ext cx="8424936" cy="5402697"/>
        </p:xfrm>
        <a:graphic>
          <a:graphicData uri="http://schemas.openxmlformats.org/drawingml/2006/table">
            <a:tbl>
              <a:tblPr/>
              <a:tblGrid>
                <a:gridCol w="2808312">
                  <a:extLst>
                    <a:ext uri="{9D8B030D-6E8A-4147-A177-3AD203B41FA5}">
                      <a16:colId xmlns="" xmlns:a16="http://schemas.microsoft.com/office/drawing/2014/main" val="657772719"/>
                    </a:ext>
                  </a:extLst>
                </a:gridCol>
                <a:gridCol w="2808312">
                  <a:extLst>
                    <a:ext uri="{9D8B030D-6E8A-4147-A177-3AD203B41FA5}">
                      <a16:colId xmlns="" xmlns:a16="http://schemas.microsoft.com/office/drawing/2014/main" val="526137401"/>
                    </a:ext>
                  </a:extLst>
                </a:gridCol>
                <a:gridCol w="2808312">
                  <a:extLst>
                    <a:ext uri="{9D8B030D-6E8A-4147-A177-3AD203B41FA5}">
                      <a16:colId xmlns="" xmlns:a16="http://schemas.microsoft.com/office/drawing/2014/main" val="2479449205"/>
                    </a:ext>
                  </a:extLst>
                </a:gridCol>
              </a:tblGrid>
              <a:tr h="18383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подпомагане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82357441"/>
                  </a:ext>
                </a:extLst>
              </a:tr>
              <a:tr h="36766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 договори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помощ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87348821"/>
                  </a:ext>
                </a:extLst>
              </a:tr>
              <a:tr h="20221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9 765 863.46 € 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64721350"/>
                  </a:ext>
                </a:extLst>
              </a:tr>
              <a:tr h="9191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10 795 923.62 € 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1524759"/>
                  </a:ext>
                </a:extLst>
              </a:tr>
              <a:tr h="14706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   262 802.79 € 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2619722"/>
                  </a:ext>
                </a:extLst>
              </a:tr>
              <a:tr h="18383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Друго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   5 067 580.98 € 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53805061"/>
                  </a:ext>
                </a:extLst>
              </a:tr>
              <a:tr h="183833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25 892 170.85 € </a:t>
                      </a:r>
                    </a:p>
                  </a:txBody>
                  <a:tcPr marL="6243" marR="6243" marT="62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8318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58670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5155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b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23.11.2018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390457"/>
              </p:ext>
            </p:extLst>
          </p:nvPr>
        </p:nvGraphicFramePr>
        <p:xfrm>
          <a:off x="251520" y="980742"/>
          <a:ext cx="8640958" cy="5738032"/>
        </p:xfrm>
        <a:graphic>
          <a:graphicData uri="http://schemas.openxmlformats.org/drawingml/2006/table">
            <a:tbl>
              <a:tblPr/>
              <a:tblGrid>
                <a:gridCol w="650024">
                  <a:extLst>
                    <a:ext uri="{9D8B030D-6E8A-4147-A177-3AD203B41FA5}">
                      <a16:colId xmlns="" xmlns:a16="http://schemas.microsoft.com/office/drawing/2014/main" val="835772763"/>
                    </a:ext>
                  </a:extLst>
                </a:gridCol>
                <a:gridCol w="853158">
                  <a:extLst>
                    <a:ext uri="{9D8B030D-6E8A-4147-A177-3AD203B41FA5}">
                      <a16:colId xmlns="" xmlns:a16="http://schemas.microsoft.com/office/drawing/2014/main" val="3145385544"/>
                    </a:ext>
                  </a:extLst>
                </a:gridCol>
                <a:gridCol w="4150160">
                  <a:extLst>
                    <a:ext uri="{9D8B030D-6E8A-4147-A177-3AD203B41FA5}">
                      <a16:colId xmlns="" xmlns:a16="http://schemas.microsoft.com/office/drawing/2014/main" val="1451335485"/>
                    </a:ext>
                  </a:extLst>
                </a:gridCol>
                <a:gridCol w="1137544">
                  <a:extLst>
                    <a:ext uri="{9D8B030D-6E8A-4147-A177-3AD203B41FA5}">
                      <a16:colId xmlns="" xmlns:a16="http://schemas.microsoft.com/office/drawing/2014/main" val="1557290761"/>
                    </a:ext>
                  </a:extLst>
                </a:gridCol>
                <a:gridCol w="837532">
                  <a:extLst>
                    <a:ext uri="{9D8B030D-6E8A-4147-A177-3AD203B41FA5}">
                      <a16:colId xmlns="" xmlns:a16="http://schemas.microsoft.com/office/drawing/2014/main" val="3860541612"/>
                    </a:ext>
                  </a:extLst>
                </a:gridCol>
                <a:gridCol w="1012540">
                  <a:extLst>
                    <a:ext uri="{9D8B030D-6E8A-4147-A177-3AD203B41FA5}">
                      <a16:colId xmlns="" xmlns:a16="http://schemas.microsoft.com/office/drawing/2014/main" val="1806277332"/>
                    </a:ext>
                  </a:extLst>
                </a:gridCol>
              </a:tblGrid>
              <a:tr h="41731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(Общо всички мерки)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Индикативен бюджет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 ЕЗФРСР,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Процент на усвояване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Платени ЕЗФРСР,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euro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95209798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"2.1.1"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Консултантски услуги за земеделски и горски стопани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28.99%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801 930.98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3219395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"2.1.2"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Консултантски услуги за малки земеделски стопанства (TПП)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8 191 922.00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3 681 048.93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6434843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земеделски стопанства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313 768 928.00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106 762 889.09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9583966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преработка/маркетинг на селскостопански продукти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218 374 000.00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34 480 690.40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33777576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Стартова помощ за млади земеделски стопани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68 861 719.00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38 605 110.73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5509499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Стартова помощ за развитие на малки стопанства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51 803 500.00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50.96%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26 397 021.94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1730966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425 000 000.00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8 505 366.17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4587179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Проучвания и инвестиции, свързани с поддържане, възстановяване и подобряване на културното и природно наследство на селата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34 000 000.00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6 641 995.52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7006805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8 - Инвестиции в развитието на горските площи и горите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6 913 334.00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435 212.36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82210000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9 - Учреждяване на групи и организации на производителите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62 581.14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9050163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М10 - АЕП - 59(3)(a) - 59(4)(b)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50.86%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85 195 013.60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7888389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М11 - Биологично земеделие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54.50%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61 964 334.91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1442104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М12 - Натура-2000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49.97%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52 345 381.99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79358457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Плащания за райони, изправени пред природни или други специфични ограничения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49.88%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103 101 691.72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535750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14 - Хуманно отношение към животните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1 263 482.68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10218956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Помощ за подготвителни дейности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4 289 798.00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41.69%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1 788 251.58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58503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Текущи разходи и популяризиране на стратегия за Водено от общностите местно развитие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27 048 563.00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16.72%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4 523 410.24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8058273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20 - Техническа помощ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25.38%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9 514 679.74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3586804"/>
                  </a:ext>
                </a:extLst>
              </a:tr>
              <a:tr h="2196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1 846 523 941.00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29.57%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546 070 093.72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7747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11011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16" y="1844823"/>
            <a:ext cx="8562156" cy="489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519581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4466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Мярка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производители"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ПРСР – прием 2018 г.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27" y="2166938"/>
            <a:ext cx="7959145" cy="342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7366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2018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179512" y="-8408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231302"/>
              </p:ext>
            </p:extLst>
          </p:nvPr>
        </p:nvGraphicFramePr>
        <p:xfrm>
          <a:off x="179512" y="5733256"/>
          <a:ext cx="8686799" cy="98813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="" xmlns:a16="http://schemas.microsoft.com/office/drawing/2014/main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="" xmlns:a16="http://schemas.microsoft.com/office/drawing/2014/main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="" xmlns:a16="http://schemas.microsoft.com/office/drawing/2014/main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="" xmlns:a16="http://schemas.microsoft.com/office/drawing/2014/main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="" xmlns:a16="http://schemas.microsoft.com/office/drawing/2014/main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="" xmlns:a16="http://schemas.microsoft.com/office/drawing/2014/main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="" xmlns:a16="http://schemas.microsoft.com/office/drawing/2014/main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="" xmlns:a16="http://schemas.microsoft.com/office/drawing/2014/main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="" xmlns:a16="http://schemas.microsoft.com/office/drawing/2014/main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="" xmlns:a16="http://schemas.microsoft.com/office/drawing/2014/main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="" xmlns:a16="http://schemas.microsoft.com/office/drawing/2014/main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="" xmlns:a16="http://schemas.microsoft.com/office/drawing/2014/main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 По 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2014-2020.  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договорените суми по Мярка 4 "Инвестиции в материални активи" са включени наддоговорените средства по Подмярка 4.1 „Инвестиции в земеделски стопанства“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075623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389267"/>
              </p:ext>
            </p:extLst>
          </p:nvPr>
        </p:nvGraphicFramePr>
        <p:xfrm>
          <a:off x="179512" y="308225"/>
          <a:ext cx="8812086" cy="5449315"/>
        </p:xfrm>
        <a:graphic>
          <a:graphicData uri="http://schemas.openxmlformats.org/drawingml/2006/table">
            <a:tbl>
              <a:tblPr/>
              <a:tblGrid>
                <a:gridCol w="1533904">
                  <a:extLst>
                    <a:ext uri="{9D8B030D-6E8A-4147-A177-3AD203B41FA5}">
                      <a16:colId xmlns="" xmlns:a16="http://schemas.microsoft.com/office/drawing/2014/main" val="3624714967"/>
                    </a:ext>
                  </a:extLst>
                </a:gridCol>
                <a:gridCol w="867247">
                  <a:extLst>
                    <a:ext uri="{9D8B030D-6E8A-4147-A177-3AD203B41FA5}">
                      <a16:colId xmlns="" xmlns:a16="http://schemas.microsoft.com/office/drawing/2014/main" val="3342359210"/>
                    </a:ext>
                  </a:extLst>
                </a:gridCol>
                <a:gridCol w="645027">
                  <a:extLst>
                    <a:ext uri="{9D8B030D-6E8A-4147-A177-3AD203B41FA5}">
                      <a16:colId xmlns="" xmlns:a16="http://schemas.microsoft.com/office/drawing/2014/main" val="2672263668"/>
                    </a:ext>
                  </a:extLst>
                </a:gridCol>
                <a:gridCol w="943941">
                  <a:extLst>
                    <a:ext uri="{9D8B030D-6E8A-4147-A177-3AD203B41FA5}">
                      <a16:colId xmlns="" xmlns:a16="http://schemas.microsoft.com/office/drawing/2014/main" val="3086236528"/>
                    </a:ext>
                  </a:extLst>
                </a:gridCol>
                <a:gridCol w="1006871">
                  <a:extLst>
                    <a:ext uri="{9D8B030D-6E8A-4147-A177-3AD203B41FA5}">
                      <a16:colId xmlns="" xmlns:a16="http://schemas.microsoft.com/office/drawing/2014/main" val="303613648"/>
                    </a:ext>
                  </a:extLst>
                </a:gridCol>
                <a:gridCol w="912476">
                  <a:extLst>
                    <a:ext uri="{9D8B030D-6E8A-4147-A177-3AD203B41FA5}">
                      <a16:colId xmlns="" xmlns:a16="http://schemas.microsoft.com/office/drawing/2014/main" val="1019481522"/>
                    </a:ext>
                  </a:extLst>
                </a:gridCol>
                <a:gridCol w="936076">
                  <a:extLst>
                    <a:ext uri="{9D8B030D-6E8A-4147-A177-3AD203B41FA5}">
                      <a16:colId xmlns="" xmlns:a16="http://schemas.microsoft.com/office/drawing/2014/main" val="3397275799"/>
                    </a:ext>
                  </a:extLst>
                </a:gridCol>
                <a:gridCol w="999004">
                  <a:extLst>
                    <a:ext uri="{9D8B030D-6E8A-4147-A177-3AD203B41FA5}">
                      <a16:colId xmlns="" xmlns:a16="http://schemas.microsoft.com/office/drawing/2014/main" val="326220849"/>
                    </a:ext>
                  </a:extLst>
                </a:gridCol>
                <a:gridCol w="967540">
                  <a:extLst>
                    <a:ext uri="{9D8B030D-6E8A-4147-A177-3AD203B41FA5}">
                      <a16:colId xmlns="" xmlns:a16="http://schemas.microsoft.com/office/drawing/2014/main" val="3143183497"/>
                    </a:ext>
                  </a:extLst>
                </a:gridCol>
              </a:tblGrid>
              <a:tr h="96511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 евро (ЕЗФРСР)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отворени приеми/кампании към 23.11.2018 г. (ЕЗФРСР*)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***Договорени суми към 23.11.2018 г. ЕЗФРСР*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******Изплатени суми към 23.11.2018 г. ЕЗФРСР*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70018449"/>
                  </a:ext>
                </a:extLst>
              </a:tr>
              <a:tr h="22129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25 394 596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22 855 136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0366814"/>
                  </a:ext>
                </a:extLst>
              </a:tr>
              <a:tr h="433140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стопанството.****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19 892 087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16 908 274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4 482 980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0284501"/>
                  </a:ext>
                </a:extLst>
              </a:tr>
              <a:tr h="22129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804 133 064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637 189 880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656 416 305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450 639 377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141 243 579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55028428"/>
                  </a:ext>
                </a:extLst>
              </a:tr>
              <a:tr h="22129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6-Развитие на стопанството и стопанската дейност.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270 661 105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233 887 590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134 650 230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53 929 589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65 002 133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0873680"/>
                  </a:ext>
                </a:extLst>
              </a:tr>
              <a:tr h="32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625 725 911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531 867 024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480 243 312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381 369 807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15 147 362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5101576"/>
                  </a:ext>
                </a:extLst>
              </a:tr>
              <a:tr h="32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63 527 375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53 076 491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435 212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9967905"/>
                  </a:ext>
                </a:extLst>
              </a:tr>
              <a:tr h="32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7 795 947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62 581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88900975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154 446 823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85 195 014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8665380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151 593 439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61 964 335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774441"/>
                  </a:ext>
                </a:extLst>
              </a:tr>
              <a:tr h="32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12- Плащания по „Натура-2000” и Рамковата директива  за водите.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53 246 074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52 345 382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93073225"/>
                  </a:ext>
                </a:extLst>
              </a:tr>
              <a:tr h="32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275 604 675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105 382 167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103 101 692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4989189"/>
                  </a:ext>
                </a:extLst>
              </a:tr>
              <a:tr h="221299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56 859 511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1 263 483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78047293"/>
                  </a:ext>
                </a:extLst>
              </a:tr>
              <a:tr h="433140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15-Екологични услуги и услуги във връзка с климата в горското стопанство и опазване на горите.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8 750 000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6 562 500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2024498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32 573 723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29 316 351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82042872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17-Управление на риска.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36 720 054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31 212 046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0878394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118 335 849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76 068 394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2 314 173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6 311 662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74670069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l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9 514 680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0919033"/>
                  </a:ext>
                </a:extLst>
              </a:tr>
              <a:tr h="153192">
                <a:tc>
                  <a:txBody>
                    <a:bodyPr/>
                    <a:lstStyle/>
                    <a:p>
                      <a:pPr algn="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ПРСР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: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2 917 848 203 €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2 366 716 966 €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1 940 043 856 €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1 315 023 089 €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546 070 094 €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024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11663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23.11.2018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20913"/>
              </p:ext>
            </p:extLst>
          </p:nvPr>
        </p:nvGraphicFramePr>
        <p:xfrm>
          <a:off x="179512" y="1144218"/>
          <a:ext cx="8784976" cy="5150182"/>
        </p:xfrm>
        <a:graphic>
          <a:graphicData uri="http://schemas.openxmlformats.org/drawingml/2006/table">
            <a:tbl>
              <a:tblPr/>
              <a:tblGrid>
                <a:gridCol w="2705825">
                  <a:extLst>
                    <a:ext uri="{9D8B030D-6E8A-4147-A177-3AD203B41FA5}">
                      <a16:colId xmlns="" xmlns:a16="http://schemas.microsoft.com/office/drawing/2014/main" val="3455219728"/>
                    </a:ext>
                  </a:extLst>
                </a:gridCol>
                <a:gridCol w="2490795">
                  <a:extLst>
                    <a:ext uri="{9D8B030D-6E8A-4147-A177-3AD203B41FA5}">
                      <a16:colId xmlns="" xmlns:a16="http://schemas.microsoft.com/office/drawing/2014/main" val="1080999195"/>
                    </a:ext>
                  </a:extLst>
                </a:gridCol>
                <a:gridCol w="3588356">
                  <a:extLst>
                    <a:ext uri="{9D8B030D-6E8A-4147-A177-3AD203B41FA5}">
                      <a16:colId xmlns="" xmlns:a16="http://schemas.microsoft.com/office/drawing/2014/main" val="4045857295"/>
                    </a:ext>
                  </a:extLst>
                </a:gridCol>
              </a:tblGrid>
              <a:tr h="60590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ЕЗФРСР В ЕВРО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22794186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10 199 801.04 €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8912628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7 199 861.33 €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3970515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3 667 500.00 €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58620559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1 848 750.00 €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86151236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"2.1.1"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247 704.68 €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5312123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"2.1.2"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89 490.23 €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3927157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М223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93 653.51 €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8113976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2 438 372.80 €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6216387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1 660 382.38 €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6967867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44 577.41 €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0392586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931 505.98 €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8872121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1 247 239.77 €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2025082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146 241.03 €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5186408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36 953.57 €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9808187"/>
                  </a:ext>
                </a:extLst>
              </a:tr>
              <a:tr h="3029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29 852 033.73 €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3218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9"/>
            <a:ext cx="8208912" cy="504056"/>
          </a:xfrm>
          <a:prstGeom prst="rect">
            <a:avLst/>
          </a:prstGeom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ПОДАДЕНИ И ОБРАБОТЕНИ ПРОЕКТИ НА БАЗА ДОГОВАРЯНЕ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74" y="6525344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0000"/>
                </a:solidFill>
                <a:latin typeface="Calibri" panose="020F0502020204030204" pitchFamily="34" charset="0"/>
              </a:rPr>
              <a:t>Забележка: 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/>
              <a:t> </a:t>
            </a:r>
            <a:endParaRPr lang="bg-BG" sz="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666764"/>
              </p:ext>
            </p:extLst>
          </p:nvPr>
        </p:nvGraphicFramePr>
        <p:xfrm>
          <a:off x="323526" y="620688"/>
          <a:ext cx="8668075" cy="5760639"/>
        </p:xfrm>
        <a:graphic>
          <a:graphicData uri="http://schemas.openxmlformats.org/drawingml/2006/table">
            <a:tbl>
              <a:tblPr/>
              <a:tblGrid>
                <a:gridCol w="1577317">
                  <a:extLst>
                    <a:ext uri="{9D8B030D-6E8A-4147-A177-3AD203B41FA5}">
                      <a16:colId xmlns="" xmlns:a16="http://schemas.microsoft.com/office/drawing/2014/main" val="146558672"/>
                    </a:ext>
                  </a:extLst>
                </a:gridCol>
                <a:gridCol w="764760">
                  <a:extLst>
                    <a:ext uri="{9D8B030D-6E8A-4147-A177-3AD203B41FA5}">
                      <a16:colId xmlns="" xmlns:a16="http://schemas.microsoft.com/office/drawing/2014/main" val="2765982710"/>
                    </a:ext>
                  </a:extLst>
                </a:gridCol>
                <a:gridCol w="767150">
                  <a:extLst>
                    <a:ext uri="{9D8B030D-6E8A-4147-A177-3AD203B41FA5}">
                      <a16:colId xmlns="" xmlns:a16="http://schemas.microsoft.com/office/drawing/2014/main" val="3488444865"/>
                    </a:ext>
                  </a:extLst>
                </a:gridCol>
                <a:gridCol w="767150">
                  <a:extLst>
                    <a:ext uri="{9D8B030D-6E8A-4147-A177-3AD203B41FA5}">
                      <a16:colId xmlns="" xmlns:a16="http://schemas.microsoft.com/office/drawing/2014/main" val="3575797965"/>
                    </a:ext>
                  </a:extLst>
                </a:gridCol>
                <a:gridCol w="822117">
                  <a:extLst>
                    <a:ext uri="{9D8B030D-6E8A-4147-A177-3AD203B41FA5}">
                      <a16:colId xmlns="" xmlns:a16="http://schemas.microsoft.com/office/drawing/2014/main" val="2686119964"/>
                    </a:ext>
                  </a:extLst>
                </a:gridCol>
                <a:gridCol w="824506">
                  <a:extLst>
                    <a:ext uri="{9D8B030D-6E8A-4147-A177-3AD203B41FA5}">
                      <a16:colId xmlns="" xmlns:a16="http://schemas.microsoft.com/office/drawing/2014/main" val="1378100149"/>
                    </a:ext>
                  </a:extLst>
                </a:gridCol>
                <a:gridCol w="774319">
                  <a:extLst>
                    <a:ext uri="{9D8B030D-6E8A-4147-A177-3AD203B41FA5}">
                      <a16:colId xmlns="" xmlns:a16="http://schemas.microsoft.com/office/drawing/2014/main" val="3334473200"/>
                    </a:ext>
                  </a:extLst>
                </a:gridCol>
                <a:gridCol w="764760">
                  <a:extLst>
                    <a:ext uri="{9D8B030D-6E8A-4147-A177-3AD203B41FA5}">
                      <a16:colId xmlns="" xmlns:a16="http://schemas.microsoft.com/office/drawing/2014/main" val="2563590091"/>
                    </a:ext>
                  </a:extLst>
                </a:gridCol>
                <a:gridCol w="802998">
                  <a:extLst>
                    <a:ext uri="{9D8B030D-6E8A-4147-A177-3AD203B41FA5}">
                      <a16:colId xmlns="" xmlns:a16="http://schemas.microsoft.com/office/drawing/2014/main" val="1767223863"/>
                    </a:ext>
                  </a:extLst>
                </a:gridCol>
                <a:gridCol w="802998">
                  <a:extLst>
                    <a:ext uri="{9D8B030D-6E8A-4147-A177-3AD203B41FA5}">
                      <a16:colId xmlns="" xmlns:a16="http://schemas.microsoft.com/office/drawing/2014/main" val="2276628390"/>
                    </a:ext>
                  </a:extLst>
                </a:gridCol>
              </a:tblGrid>
              <a:tr h="29421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Мерки и </a:t>
                      </a:r>
                      <a:r>
                        <a:rPr lang="bg-BG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подмерки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46427615"/>
                  </a:ext>
                </a:extLst>
              </a:tr>
              <a:tr h="39129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Заявени разходи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Заявена субсидия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Брой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Одобрени разходи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Одобрена субсидия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597001"/>
                  </a:ext>
                </a:extLst>
              </a:tr>
              <a:tr h="294210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 – „Инвестиции в материални активи“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39566845"/>
                  </a:ext>
                </a:extLst>
              </a:tr>
              <a:tr h="4118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4.1 „Инвестиции в земеделски стопанства“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2 383 639 049.31 €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1 348 784 720.32 €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6 047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2 252 183 183.74 €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1 275 078 887.42 €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678 151 658.73 €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394 408 637.55 €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4958273"/>
                  </a:ext>
                </a:extLst>
              </a:tr>
              <a:tr h="6178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4.2 „Инвестиции в преработка/маркетинг на селскостопански продукти“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848 672 524.00 €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420 829 213.00 €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616 370 479.77 €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306 277 597.11 €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354 370 827.74 €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175 798 072.96 €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3356556"/>
                  </a:ext>
                </a:extLst>
              </a:tr>
              <a:tr h="294210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6 - „Развитие на стопанството и стопанската дейност“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99255921"/>
                  </a:ext>
                </a:extLst>
              </a:tr>
              <a:tr h="4118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6.1 Стартова помощ за млади земеделски производители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2 664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1327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33 175 000.00 €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33 175 000.00 €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91035863"/>
                  </a:ext>
                </a:extLst>
              </a:tr>
              <a:tr h="5795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6.3 „Стартова помощ за развитието на малки стопанства“(ТПП)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37 770 000.00 €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37 770 000.00 €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1927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28 905 000.00 €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28 905 000.00 €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0505143"/>
                  </a:ext>
                </a:extLst>
              </a:tr>
              <a:tr h="294210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7 - „Основни услуги и обновяване на селата в селските райони“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DC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98568243"/>
                  </a:ext>
                </a:extLst>
              </a:tr>
              <a:tr h="82378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7.2. Инвестиции в създаването, подобряването или разширяването на всички видове малка по мащаби инфраструктура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1 089 669 497.02 €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1 085 586 570.89 €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829 392 838.15 €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828 085 444.69 €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424 022 157.03€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422 778 190.46 €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45594161"/>
                  </a:ext>
                </a:extLst>
              </a:tr>
              <a:tr h="9561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7.6. Проучвания и инвестиции, свързани с поддържане, възстановяване и на културното и природното наследство на селата.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107 246 331.65 €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41 930 223.15 €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41 930 223.14 €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25 884 200.29 €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25 892 170.85 €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66357947"/>
                  </a:ext>
                </a:extLst>
              </a:tr>
              <a:tr h="391299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14650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4 553 052 401.98 €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3 086 271 835.86 €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12466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3 844 246 724.81 €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2 555 742 152.36 €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5394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544 508 843.79 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1 080 957 071.83 € 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31822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ПРСР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2015 г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1.jpg"/>
          <p:cNvPicPr>
            <a:picLocks noChangeAspect="1"/>
          </p:cNvPicPr>
          <p:nvPr/>
        </p:nvPicPr>
        <p:blipFill>
          <a:blip r:embed="rId3" cstate="print">
            <a:lum bright="17000" contrast="-33000"/>
          </a:blip>
          <a:stretch>
            <a:fillRect/>
          </a:stretch>
        </p:blipFill>
        <p:spPr>
          <a:xfrm>
            <a:off x="755576" y="2492896"/>
            <a:ext cx="7480375" cy="418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39675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848811"/>
              </p:ext>
            </p:extLst>
          </p:nvPr>
        </p:nvGraphicFramePr>
        <p:xfrm>
          <a:off x="179512" y="1340765"/>
          <a:ext cx="8812087" cy="5112570"/>
        </p:xfrm>
        <a:graphic>
          <a:graphicData uri="http://schemas.openxmlformats.org/drawingml/2006/table">
            <a:tbl>
              <a:tblPr/>
              <a:tblGrid>
                <a:gridCol w="1565286">
                  <a:extLst>
                    <a:ext uri="{9D8B030D-6E8A-4147-A177-3AD203B41FA5}">
                      <a16:colId xmlns="" xmlns:a16="http://schemas.microsoft.com/office/drawing/2014/main" val="1258615903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217679208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4009941449"/>
                    </a:ext>
                  </a:extLst>
                </a:gridCol>
                <a:gridCol w="917988">
                  <a:extLst>
                    <a:ext uri="{9D8B030D-6E8A-4147-A177-3AD203B41FA5}">
                      <a16:colId xmlns="" xmlns:a16="http://schemas.microsoft.com/office/drawing/2014/main" val="2764944955"/>
                    </a:ext>
                  </a:extLst>
                </a:gridCol>
                <a:gridCol w="294226">
                  <a:extLst>
                    <a:ext uri="{9D8B030D-6E8A-4147-A177-3AD203B41FA5}">
                      <a16:colId xmlns="" xmlns:a16="http://schemas.microsoft.com/office/drawing/2014/main" val="3757859246"/>
                    </a:ext>
                  </a:extLst>
                </a:gridCol>
                <a:gridCol w="944467">
                  <a:extLst>
                    <a:ext uri="{9D8B030D-6E8A-4147-A177-3AD203B41FA5}">
                      <a16:colId xmlns="" xmlns:a16="http://schemas.microsoft.com/office/drawing/2014/main" val="3545583480"/>
                    </a:ext>
                  </a:extLst>
                </a:gridCol>
                <a:gridCol w="988602">
                  <a:extLst>
                    <a:ext uri="{9D8B030D-6E8A-4147-A177-3AD203B41FA5}">
                      <a16:colId xmlns="" xmlns:a16="http://schemas.microsoft.com/office/drawing/2014/main" val="178523710"/>
                    </a:ext>
                  </a:extLst>
                </a:gridCol>
                <a:gridCol w="344245">
                  <a:extLst>
                    <a:ext uri="{9D8B030D-6E8A-4147-A177-3AD203B41FA5}">
                      <a16:colId xmlns="" xmlns:a16="http://schemas.microsoft.com/office/drawing/2014/main" val="2667230987"/>
                    </a:ext>
                  </a:extLst>
                </a:gridCol>
                <a:gridCol w="1195325">
                  <a:extLst>
                    <a:ext uri="{9D8B030D-6E8A-4147-A177-3AD203B41FA5}">
                      <a16:colId xmlns="" xmlns:a16="http://schemas.microsoft.com/office/drawing/2014/main" val="3673258440"/>
                    </a:ext>
                  </a:extLst>
                </a:gridCol>
                <a:gridCol w="1323255">
                  <a:extLst>
                    <a:ext uri="{9D8B030D-6E8A-4147-A177-3AD203B41FA5}">
                      <a16:colId xmlns="" xmlns:a16="http://schemas.microsoft.com/office/drawing/2014/main" val="1436408112"/>
                    </a:ext>
                  </a:extLst>
                </a:gridCol>
              </a:tblGrid>
              <a:tr h="52721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съглсно текста на подмярка 4.1 от ПРСР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Анулирани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Неподписани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договори, Отхвърлени заявления, Оттеглени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95873717"/>
                  </a:ext>
                </a:extLst>
              </a:tr>
              <a:tr h="4246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за оценка включен в Наредба №9/21.03.2015 г.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Заявени разходи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831780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8974635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„плодове и зеленчуци”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233 316 179.45 €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144 431 735.00 €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109 760 551.54 €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66 970 017.87 €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91 072 404.24 €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53 896 330.74 €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9857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„животновъдство”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298 449 857.08 €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172 945 486.93 €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119 267 598.88 €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71 160 327.70 €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155 685 680.77 €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85 473 687.58 €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9814741"/>
                  </a:ext>
                </a:extLst>
              </a:tr>
              <a:tr h="9119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с инвестиции и дейности насочени в сектор „етерично - маслени и медицински култури”   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43 354 762.13 €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26 525 911.46 €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21 137 640.38 €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12 780 032.41 €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15 866 895.50 €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8 858 109.65 €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9329720"/>
                  </a:ext>
                </a:extLst>
              </a:tr>
              <a:tr h="6839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Смесени проекти - комбинация между 2 или 3 приоритетни сектора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8 903 844.37 €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5 436 871.15 €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3 035 856.49 €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1 876 172.74 €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4 535 995.42 €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2 544 222.33 €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14438789"/>
                  </a:ext>
                </a:extLst>
              </a:tr>
              <a:tr h="45596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- сектори извън посочените по - горе</a:t>
                      </a: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515 629 531.28 €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280 852 455.64 €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44 101 393.20 €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25 437 388.75 €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458 909 625.11 €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246 540 971.54 €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9108465"/>
                  </a:ext>
                </a:extLst>
              </a:tr>
              <a:tr h="284984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710" marR="8710" marT="87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1 099 654 174.30 €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630 192 460.19 €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297 303 040.48 €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178 223 939.47 €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  726 070 601.04 €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397 313 321.84 €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839830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801619"/>
              </p:ext>
            </p:extLst>
          </p:nvPr>
        </p:nvGraphicFramePr>
        <p:xfrm>
          <a:off x="1777243" y="524731"/>
          <a:ext cx="5616624" cy="744029"/>
        </p:xfrm>
        <a:graphic>
          <a:graphicData uri="http://schemas.openxmlformats.org/drawingml/2006/table">
            <a:tbl>
              <a:tblPr/>
              <a:tblGrid>
                <a:gridCol w="5616624">
                  <a:extLst>
                    <a:ext uri="{9D8B030D-6E8A-4147-A177-3AD203B41FA5}">
                      <a16:colId xmlns="" xmlns:a16="http://schemas.microsoft.com/office/drawing/2014/main" val="137021401"/>
                    </a:ext>
                  </a:extLst>
                </a:gridCol>
              </a:tblGrid>
              <a:tr h="540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bg-BG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- 2015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подмярка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„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в земеделски стопанства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3305129"/>
                  </a:ext>
                </a:extLst>
              </a:tr>
              <a:tr h="20389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214 306 560.01 €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5284422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2352" y="6597352"/>
            <a:ext cx="8779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Забележка: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договорените суми по Подмярка 4.1 „Инвестиции в земеделски стопанства“ са включени наддоговорените средства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34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4287</TotalTime>
  <Words>3955</Words>
  <Application>Microsoft Office PowerPoint</Application>
  <PresentationFormat>On-screen Show (4:3)</PresentationFormat>
  <Paragraphs>894</Paragraphs>
  <Slides>33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Trek</vt:lpstr>
      <vt:lpstr>Worksheet</vt:lpstr>
      <vt:lpstr>PowerPoint Presentation</vt:lpstr>
      <vt:lpstr>PowerPoint Presentation</vt:lpstr>
      <vt:lpstr>УСВОЯВАНЕ НА ПРСР 2014-2020 ПО МЕРКИ КЪМ 23.11.2018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451</cp:revision>
  <cp:lastPrinted>2017-12-21T15:46:03Z</cp:lastPrinted>
  <dcterms:created xsi:type="dcterms:W3CDTF">2016-08-10T06:42:10Z</dcterms:created>
  <dcterms:modified xsi:type="dcterms:W3CDTF">2018-11-26T19:28:35Z</dcterms:modified>
</cp:coreProperties>
</file>