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68" r:id="rId2"/>
    <p:sldMasterId id="2147483828" r:id="rId3"/>
    <p:sldMasterId id="2147483864" r:id="rId4"/>
  </p:sldMasterIdLst>
  <p:notesMasterIdLst>
    <p:notesMasterId r:id="rId13"/>
  </p:notesMasterIdLst>
  <p:sldIdLst>
    <p:sldId id="256" r:id="rId5"/>
    <p:sldId id="262" r:id="rId6"/>
    <p:sldId id="257" r:id="rId7"/>
    <p:sldId id="270" r:id="rId8"/>
    <p:sldId id="267" r:id="rId9"/>
    <p:sldId id="271" r:id="rId10"/>
    <p:sldId id="272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27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443" autoAdjust="0"/>
  </p:normalViewPr>
  <p:slideViewPr>
    <p:cSldViewPr>
      <p:cViewPr varScale="1">
        <p:scale>
          <a:sx n="63" d="100"/>
          <a:sy n="63" d="100"/>
        </p:scale>
        <p:origin x="-5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Year%20doc\&#1048;&#1079;&#1087;&#1098;&#1083;&#1085;&#1077;&#1085;&#1080;&#1077;%20&#1085;&#1072;%20&#1055;&#1056;&#1057;&#1056;%202014-2020\&#1048;&#1079;&#1087;&#1098;&#1083;&#1085;&#1077;&#1085;&#1080;&#1077;%20&#1085;&#1072;%20&#1055;&#1056;&#1057;&#1056;%202014-2020%20&#1082;&#1098;&#1084;%2030.10.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pivotSource>
    <c:name>[All_statis.xlsx]Sheet2!PivotTable1</c:name>
    <c:fmtId val="-1"/>
  </c:pivotSource>
  <c:chart>
    <c:autoTitleDeleted val="1"/>
    <c:pivotFmts>
      <c:pivotFmt>
        <c:idx val="0"/>
      </c:pivotFmt>
      <c:pivotFmt>
        <c:idx val="1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view3D>
      <c:rotX val="1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Sheet2!$J$1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8424591738712775E-3"/>
                  <c:y val="-7.61904381000184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281-4555-A114-C17176598DC6}"/>
                </c:ext>
              </c:extLst>
            </c:dLbl>
            <c:dLbl>
              <c:idx val="1"/>
              <c:layout>
                <c:manualLayout>
                  <c:x val="0"/>
                  <c:y val="-4.4444422225010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281-4555-A114-C17176598DC6}"/>
                </c:ext>
              </c:extLst>
            </c:dLbl>
            <c:dLbl>
              <c:idx val="2"/>
              <c:layout>
                <c:manualLayout>
                  <c:x val="5.7636887608068814E-3"/>
                  <c:y val="-5.7142828575013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281-4555-A114-C17176598DC6}"/>
                </c:ext>
              </c:extLst>
            </c:dLbl>
            <c:dLbl>
              <c:idx val="3"/>
              <c:layout>
                <c:manualLayout>
                  <c:x val="1.1527377521613832E-2"/>
                  <c:y val="-4.4444422225010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281-4555-A114-C17176598DC6}"/>
                </c:ext>
              </c:extLst>
            </c:dLbl>
            <c:dLbl>
              <c:idx val="4"/>
              <c:layout>
                <c:manualLayout>
                  <c:x val="-5.763688760806916E-3"/>
                  <c:y val="-7.6190438100018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281-4555-A114-C17176598DC6}"/>
                </c:ext>
              </c:extLst>
            </c:dLbl>
            <c:dLbl>
              <c:idx val="5"/>
              <c:layout>
                <c:manualLayout>
                  <c:x val="0"/>
                  <c:y val="-5.0793625400012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281-4555-A114-C17176598DC6}"/>
                </c:ext>
              </c:extLst>
            </c:dLbl>
            <c:dLbl>
              <c:idx val="6"/>
              <c:layout>
                <c:manualLayout>
                  <c:x val="-7.6849183477426253E-3"/>
                  <c:y val="-8.253964127501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281-4555-A114-C17176598DC6}"/>
                </c:ext>
              </c:extLst>
            </c:dLbl>
            <c:dLbl>
              <c:idx val="7"/>
              <c:layout>
                <c:manualLayout>
                  <c:x val="1.9212295869356388E-3"/>
                  <c:y val="-6.9841234925016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281-4555-A114-C17176598DC6}"/>
                </c:ext>
              </c:extLst>
            </c:dLbl>
            <c:dLbl>
              <c:idx val="9"/>
              <c:layout>
                <c:manualLayout>
                  <c:x val="1.9212295869356388E-3"/>
                  <c:y val="-3.1746015875007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281-4555-A114-C17176598DC6}"/>
                </c:ext>
              </c:extLst>
            </c:dLbl>
            <c:dLbl>
              <c:idx val="10"/>
              <c:layout>
                <c:manualLayout>
                  <c:x val="-1.9212295869357797E-3"/>
                  <c:y val="-2.5396812700006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281-4555-A114-C17176598D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Sheet2!$I$2:$I$13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strCache>
            </c:strRef>
          </c:cat>
          <c:val>
            <c:numRef>
              <c:f>Sheet2!$J$2:$J$13</c:f>
              <c:numCache>
                <c:formatCode>General</c:formatCode>
                <c:ptCount val="11"/>
                <c:pt idx="0">
                  <c:v>1463</c:v>
                </c:pt>
                <c:pt idx="1">
                  <c:v>1446</c:v>
                </c:pt>
                <c:pt idx="2">
                  <c:v>1781</c:v>
                </c:pt>
                <c:pt idx="3">
                  <c:v>1972</c:v>
                </c:pt>
                <c:pt idx="4">
                  <c:v>2630</c:v>
                </c:pt>
                <c:pt idx="5">
                  <c:v>5180</c:v>
                </c:pt>
                <c:pt idx="6">
                  <c:v>4768</c:v>
                </c:pt>
                <c:pt idx="7">
                  <c:v>8507</c:v>
                </c:pt>
                <c:pt idx="8">
                  <c:v>9956</c:v>
                </c:pt>
                <c:pt idx="9">
                  <c:v>9687</c:v>
                </c:pt>
                <c:pt idx="10">
                  <c:v>8328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281-4555-A114-C17176598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79760000"/>
        <c:axId val="79774080"/>
        <c:axId val="0"/>
      </c:bar3DChart>
      <c:catAx>
        <c:axId val="79760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79774080"/>
        <c:crosses val="autoZero"/>
        <c:auto val="1"/>
        <c:lblAlgn val="ctr"/>
        <c:lblOffset val="100"/>
        <c:noMultiLvlLbl val="0"/>
      </c:catAx>
      <c:valAx>
        <c:axId val="797740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9760000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2">
          <a:lumMod val="60000"/>
          <a:lumOff val="40000"/>
        </a:schemeClr>
      </a:solidFill>
    </a:ln>
    <a:effectLst>
      <a:outerShdw blurRad="50800" dist="50800" dir="5400000" algn="ctr" rotWithShape="0">
        <a:schemeClr val="tx2">
          <a:lumMod val="60000"/>
          <a:lumOff val="40000"/>
        </a:schemeClr>
      </a:outerShdw>
    </a:effectLst>
    <a:scene3d>
      <a:camera prst="orthographicFront"/>
      <a:lightRig rig="threePt" dir="t"/>
    </a:scene3d>
  </c:spPr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[Изпълнение на ПРСР 2014-2020 към 30.10.2017.xlsx]Sheet1!PivotTable2</c:name>
    <c:fmtId val="-1"/>
  </c:pivotSource>
  <c:chart>
    <c:autoTitleDeleted val="1"/>
    <c:pivotFmts>
      <c:pivotFmt>
        <c:idx val="0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pieChart>
        <c:varyColors val="1"/>
        <c:ser>
          <c:idx val="0"/>
          <c:order val="0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2910872843022285E-2"/>
                  <c:y val="-0.172636154855643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B27-4462-883F-892213AF2AB7}"/>
                </c:ext>
              </c:extLst>
            </c:dLbl>
            <c:dLbl>
              <c:idx val="1"/>
              <c:layout>
                <c:manualLayout>
                  <c:x val="3.1941698777014575E-2"/>
                  <c:y val="-1.5273540026246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B27-4462-883F-892213AF2AB7}"/>
                </c:ext>
              </c:extLst>
            </c:dLbl>
            <c:dLbl>
              <c:idx val="2"/>
              <c:layout>
                <c:manualLayout>
                  <c:x val="1.5693723125034902E-2"/>
                  <c:y val="2.63820538057742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B27-4462-883F-892213AF2A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Sheet1!$F$2:$F$5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3"/>
                <c:pt idx="0">
                  <c:v>5351</c:v>
                </c:pt>
                <c:pt idx="1">
                  <c:v>4235</c:v>
                </c:pt>
                <c:pt idx="2">
                  <c:v>2553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B27-4462-883F-892213AF2A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258309938023613"/>
          <c:y val="0.56806422781576571"/>
          <c:w val="0.24311330764505501"/>
          <c:h val="0.279682578740157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[Za semi.xlsx]Направления!PivotTable7</c:name>
    <c:fmtId val="-1"/>
  </c:pivotSource>
  <c:chart>
    <c:autoTitleDeleted val="1"/>
    <c:pivotFmts>
      <c:pivotFmt>
        <c:idx val="0"/>
        <c:dLbl>
          <c:idx val="0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8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Направления!$AA$3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971425772244852E-2"/>
                  <c:y val="-0.18468468468468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FE-436E-9AE5-D8D1A8AF09F7}"/>
                </c:ext>
              </c:extLst>
            </c:dLbl>
            <c:dLbl>
              <c:idx val="1"/>
              <c:layout>
                <c:manualLayout>
                  <c:x val="-0.10146368281532335"/>
                  <c:y val="0.10860856919912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4FE-436E-9AE5-D8D1A8AF09F7}"/>
                </c:ext>
              </c:extLst>
            </c:dLbl>
            <c:dLbl>
              <c:idx val="2"/>
              <c:layout>
                <c:manualLayout>
                  <c:x val="-0.12627565353498132"/>
                  <c:y val="-0.10060048237213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4FE-436E-9AE5-D8D1A8AF09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Направления!$Z$4:$Z$7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Направления!$AA$4:$AA$7</c:f>
              <c:numCache>
                <c:formatCode>General</c:formatCode>
                <c:ptCount val="3"/>
                <c:pt idx="0">
                  <c:v>5539</c:v>
                </c:pt>
                <c:pt idx="1">
                  <c:v>4255</c:v>
                </c:pt>
                <c:pt idx="2">
                  <c:v>1879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4FE-436E-9AE5-D8D1A8AF09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666695295237275"/>
          <c:y val="0.65058026530467472"/>
          <c:w val="0.26485533528984756"/>
          <c:h val="0.25115157480314959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[All_statis.xlsx]Sheet2!PivotTable4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8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Sheet2!$F$27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7.0670424010271099E-2"/>
                  <c:y val="-0.32271228964026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C29-4D9B-9B9B-C86745B33F9B}"/>
                </c:ext>
              </c:extLst>
            </c:dLbl>
            <c:dLbl>
              <c:idx val="1"/>
              <c:layout>
                <c:manualLayout>
                  <c:x val="-8.7083460892557751E-3"/>
                  <c:y val="-0.23338775667747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C29-4D9B-9B9B-C86745B33F9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Sheet2!$E$28:$E$30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Sheet2!$F$28:$F$30</c:f>
              <c:numCache>
                <c:formatCode>General</c:formatCode>
                <c:ptCount val="2"/>
                <c:pt idx="0">
                  <c:v>5576</c:v>
                </c:pt>
                <c:pt idx="1">
                  <c:v>3848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C29-4D9B-9B9B-C86745B33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[All_statis.xlsx]Sheet2!PivotTable5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view3D>
      <c:rotX val="4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Sheet2!$K$56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8.8880470408573484E-2"/>
                  <c:y val="-3.948671943568658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6D2-4439-8DA8-F930355756EB}"/>
                </c:ext>
              </c:extLst>
            </c:dLbl>
            <c:dLbl>
              <c:idx val="1"/>
              <c:layout>
                <c:manualLayout>
                  <c:x val="1.0684520373170511E-2"/>
                  <c:y val="-1.708216193253896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6D2-4439-8DA8-F930355756EB}"/>
                </c:ext>
              </c:extLst>
            </c:dLbl>
            <c:dLbl>
              <c:idx val="2"/>
              <c:layout>
                <c:manualLayout>
                  <c:x val="6.3707762803370802E-2"/>
                  <c:y val="7.00721758860610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6D2-4439-8DA8-F930355756EB}"/>
                </c:ext>
              </c:extLst>
            </c:dLbl>
            <c:dLbl>
              <c:idx val="3"/>
              <c:layout>
                <c:manualLayout>
                  <c:x val="-1.8356387300875618E-2"/>
                  <c:y val="0.2255246165871235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6D2-4439-8DA8-F930355756EB}"/>
                </c:ext>
              </c:extLst>
            </c:dLbl>
            <c:dLbl>
              <c:idx val="5"/>
              <c:layout>
                <c:manualLayout>
                  <c:x val="-3.358177013872593E-2"/>
                  <c:y val="-1.83532160281704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6D2-4439-8DA8-F930355756EB}"/>
                </c:ext>
              </c:extLst>
            </c:dLbl>
            <c:dLbl>
              <c:idx val="6"/>
              <c:layout>
                <c:manualLayout>
                  <c:x val="7.6605495364023288E-3"/>
                  <c:y val="-3.69933417528822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6D2-4439-8DA8-F930355756EB}"/>
                </c:ext>
              </c:extLst>
            </c:dLbl>
            <c:dLbl>
              <c:idx val="7"/>
              <c:layout>
                <c:manualLayout>
                  <c:x val="-7.8835262246230078E-3"/>
                  <c:y val="4.82313738666404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6D2-4439-8DA8-F930355756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Sheet2!$J$57:$J$67</c:f>
              <c:strCache>
                <c:ptCount val="10"/>
                <c:pt idx="0">
                  <c:v>Биологично животновъдство</c:v>
                </c:pt>
                <c:pt idx="1">
                  <c:v>Биологично пчеларство</c:v>
                </c:pt>
                <c:pt idx="2">
                  <c:v>Поддържане на местообитанията на Царски орел (Aquila heliaca) и Египетски лешояд (Neophron percnopterus) в обработваеми земи с орнитологично значение (ВПС-4.2)</c:v>
                </c:pt>
                <c:pt idx="3">
                  <c:v>Биологично растениевъдство</c:v>
                </c:pt>
                <c:pt idx="4">
                  <c:v>Възстановяване и поддържане на затревени площи с висока природна стойност (ВПС-1)</c:v>
                </c:pt>
                <c:pt idx="5">
                  <c:v>Контрол на почвената ерозия</c:v>
                </c:pt>
                <c:pt idx="6">
                  <c:v>Опазване на застрашени от изчезване местни породи</c:v>
                </c:pt>
                <c:pt idx="7">
                  <c:v>Опазване на застрашени от изчезване местни сортове</c:v>
                </c:pt>
                <c:pt idx="8">
                  <c:v>Поддържане на местообитанията на зимуващите видове гъски и ливаден блатар в обработваеми земи с орнитологично значение (ВПС-4.1)</c:v>
                </c:pt>
                <c:pt idx="9">
                  <c:v>Традиционни практики за сезонна паша на животните (пасторализъм)</c:v>
                </c:pt>
              </c:strCache>
            </c:strRef>
          </c:cat>
          <c:val>
            <c:numRef>
              <c:f>Sheet2!$K$57:$K$67</c:f>
              <c:numCache>
                <c:formatCode>General</c:formatCode>
                <c:ptCount val="10"/>
                <c:pt idx="0">
                  <c:v>84</c:v>
                </c:pt>
                <c:pt idx="1">
                  <c:v>952</c:v>
                </c:pt>
                <c:pt idx="2">
                  <c:v>2</c:v>
                </c:pt>
                <c:pt idx="3">
                  <c:v>2938</c:v>
                </c:pt>
                <c:pt idx="4">
                  <c:v>811</c:v>
                </c:pt>
                <c:pt idx="5">
                  <c:v>1793</c:v>
                </c:pt>
                <c:pt idx="6">
                  <c:v>1921</c:v>
                </c:pt>
                <c:pt idx="7">
                  <c:v>472</c:v>
                </c:pt>
                <c:pt idx="8">
                  <c:v>777</c:v>
                </c:pt>
                <c:pt idx="9">
                  <c:v>393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86D2-4439-8DA8-F930355756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4D93D-736D-4A34-8815-A0FE85E4294D}" type="datetimeFigureOut">
              <a:rPr lang="bg-BG" smtClean="0"/>
              <a:t>9.1.2019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6BE38-A2C7-49C5-8A36-324DB9AD96D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8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ru-RU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Сумите</a:t>
            </a:r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евро /1 EUR= 1.9558 </a:t>
            </a:r>
            <a:r>
              <a:rPr lang="ru-RU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лв</a:t>
            </a:r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Към мярка 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bg-BG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мярка 11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 включени и подадените и разплатени заявления по АЕП от ПРСР 2007-2013, които се финансират от бюджета на ПРСР 2014-2020</a:t>
            </a:r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2912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</a:schemeClr>
            </a:gs>
            <a:gs pos="99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97376" y="1981200"/>
            <a:ext cx="3657600" cy="1671122"/>
          </a:xfrm>
        </p:spPr>
        <p:txBody>
          <a:bodyPr>
            <a:noAutofit/>
          </a:bodyPr>
          <a:lstStyle/>
          <a:p>
            <a:r>
              <a:rPr lang="bg-BG" b="1" dirty="0">
                <a:solidFill>
                  <a:schemeClr val="bg1"/>
                </a:solidFill>
              </a:rPr>
              <a:t>Информация за напредъка на ПРСР (2014-2020)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7"/>
          <a:stretch/>
        </p:blipFill>
        <p:spPr bwMode="auto">
          <a:xfrm>
            <a:off x="3112667" y="557213"/>
            <a:ext cx="1699273" cy="21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84" y="2694236"/>
            <a:ext cx="833657" cy="11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77" y="2698870"/>
            <a:ext cx="852607" cy="11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3"/>
          <a:stretch/>
        </p:blipFill>
        <p:spPr bwMode="auto">
          <a:xfrm>
            <a:off x="738325" y="557213"/>
            <a:ext cx="2400026" cy="33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5203"/>
          <a:stretch/>
        </p:blipFill>
        <p:spPr bwMode="auto">
          <a:xfrm>
            <a:off x="738325" y="3876475"/>
            <a:ext cx="2001916" cy="244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59" y="3891105"/>
            <a:ext cx="2080282" cy="24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941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F2330203-1B26-4348-8073-A0694EF41436}"/>
              </a:ext>
            </a:extLst>
          </p:cNvPr>
          <p:cNvSpPr txBox="1">
            <a:spLocks/>
          </p:cNvSpPr>
          <p:nvPr/>
        </p:nvSpPr>
        <p:spPr>
          <a:xfrm>
            <a:off x="5943600" y="5638800"/>
            <a:ext cx="3657600" cy="1671122"/>
          </a:xfrm>
          <a:prstGeom prst="rect">
            <a:avLst/>
          </a:prstGeom>
        </p:spPr>
        <p:txBody>
          <a:bodyPr vert="horz">
            <a:noAutofit/>
          </a:bodyPr>
          <a:lstStyle>
            <a:lvl1pPr marL="64008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b="1" dirty="0">
                <a:solidFill>
                  <a:schemeClr val="bg2">
                    <a:lumMod val="25000"/>
                  </a:schemeClr>
                </a:solidFill>
              </a:rPr>
              <a:t>ИСАК базирани мерки от ПРСР</a:t>
            </a:r>
            <a:endParaRPr lang="bg-BG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512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58200" y="74456"/>
            <a:ext cx="685800" cy="340094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1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93054" y="1117997"/>
            <a:ext cx="708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Заявления с </a:t>
            </a:r>
            <a:r>
              <a:rPr lang="bg-BG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Агроекология</a:t>
            </a:r>
            <a:r>
              <a:rPr lang="bg-BG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към момента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838700" y="234141"/>
            <a:ext cx="209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Участие в Агроекология</a:t>
            </a:r>
          </a:p>
        </p:txBody>
      </p:sp>
      <p:sp>
        <p:nvSpPr>
          <p:cNvPr id="20" name="Striped Right Arrow 19"/>
          <p:cNvSpPr/>
          <p:nvPr/>
        </p:nvSpPr>
        <p:spPr>
          <a:xfrm rot="5400000">
            <a:off x="2265781" y="31134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223093"/>
              </p:ext>
            </p:extLst>
          </p:nvPr>
        </p:nvGraphicFramePr>
        <p:xfrm>
          <a:off x="1390649" y="1600200"/>
          <a:ext cx="7124700" cy="2832083"/>
        </p:xfrm>
        <a:graphic>
          <a:graphicData uri="http://schemas.openxmlformats.org/drawingml/2006/table">
            <a:tbl>
              <a:tblPr>
                <a:effectLst>
                  <a:reflection blurRad="6350" stA="50000" endA="300" endPos="90000" dir="5400000" sy="-100000" algn="bl" rotWithShape="0"/>
                </a:effectLst>
                <a:tableStyleId>{5C22544A-7EE6-4342-B048-85BDC9FD1C3A}</a:tableStyleId>
              </a:tblPr>
              <a:tblGrid>
                <a:gridCol w="11066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440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75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093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Кампания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Подадени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</a:rPr>
                        <a:t>Одобрени</a:t>
                      </a:r>
                      <a:r>
                        <a:rPr lang="ru-RU" sz="1200" b="1" u="none" strike="noStrike" dirty="0">
                          <a:effectLst/>
                        </a:rPr>
                        <a:t> заявления (само ново </a:t>
                      </a:r>
                      <a:r>
                        <a:rPr lang="ru-RU" sz="1200" b="1" u="none" strike="noStrike" dirty="0" err="1">
                          <a:effectLst/>
                        </a:rPr>
                        <a:t>одобрените</a:t>
                      </a:r>
                      <a:r>
                        <a:rPr lang="ru-RU" sz="1200" b="1" u="none" strike="noStrike" dirty="0">
                          <a:effectLst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Одобрени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Отхвърлени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96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1 463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405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243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197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1 781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1 972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1 828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156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62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2 630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954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2 503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141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5 180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4 768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4 699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8 507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5 246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8 203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9 956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3 932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9 572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9 687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9 179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8 328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257257"/>
              </p:ext>
            </p:extLst>
          </p:nvPr>
        </p:nvGraphicFramePr>
        <p:xfrm>
          <a:off x="1647824" y="4724400"/>
          <a:ext cx="6610350" cy="200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Striped Right Arrow 14"/>
          <p:cNvSpPr/>
          <p:nvPr/>
        </p:nvSpPr>
        <p:spPr>
          <a:xfrm rot="5400000">
            <a:off x="2677758" y="4561241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0543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85192" y="184717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2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31248" y="1085671"/>
            <a:ext cx="8103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>
                <a:solidFill>
                  <a:srgbClr val="0070C0"/>
                </a:solidFill>
              </a:rPr>
              <a:t>Разпределение по мерки от ПРСР 2007-2013 и ПРСР 2014-2020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881614"/>
            <a:ext cx="2285998" cy="18014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7817381"/>
              </p:ext>
            </p:extLst>
          </p:nvPr>
        </p:nvGraphicFramePr>
        <p:xfrm>
          <a:off x="4516410" y="2133600"/>
          <a:ext cx="3539070" cy="1792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576318"/>
              </p:ext>
            </p:extLst>
          </p:nvPr>
        </p:nvGraphicFramePr>
        <p:xfrm>
          <a:off x="1994034" y="4876800"/>
          <a:ext cx="3547351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Rectangle 14"/>
          <p:cNvSpPr/>
          <p:nvPr/>
        </p:nvSpPr>
        <p:spPr>
          <a:xfrm>
            <a:off x="2133600" y="15240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2015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6000" y="1708666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2016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934200" y="43434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2018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857500" y="46482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2017</a:t>
            </a:r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0141671"/>
              </p:ext>
            </p:extLst>
          </p:nvPr>
        </p:nvGraphicFramePr>
        <p:xfrm>
          <a:off x="6019800" y="4419600"/>
          <a:ext cx="2933278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223740" y="51197"/>
            <a:ext cx="685800" cy="355600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3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276600" y="21526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Разпределение по направления и дейности 201</a:t>
            </a:r>
            <a:r>
              <a:rPr lang="en-US" b="1" dirty="0"/>
              <a:t>8</a:t>
            </a:r>
            <a:endParaRPr lang="bg-BG" b="1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9917056"/>
              </p:ext>
            </p:extLst>
          </p:nvPr>
        </p:nvGraphicFramePr>
        <p:xfrm>
          <a:off x="457200" y="1098332"/>
          <a:ext cx="8305801" cy="5663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4071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38042" y="49391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4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1828800" y="1117997"/>
            <a:ext cx="5562600" cy="610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2000" b="1" dirty="0">
                <a:solidFill>
                  <a:schemeClr val="tx1"/>
                </a:solidFill>
              </a:rPr>
              <a:t>Финансово изражение на изпълнението на мярка 10 и мярка 11 от ПРСР 2014 - 2020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6463" y="5638800"/>
            <a:ext cx="89916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tx1"/>
                </a:solidFill>
              </a:rPr>
              <a:t>*Сумите са в евро /1 EUR= 1.9558 ЛВ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</a:rPr>
              <a:t>** </a:t>
            </a:r>
            <a:r>
              <a:rPr lang="ru-RU" sz="1800" dirty="0" err="1">
                <a:solidFill>
                  <a:schemeClr val="tx1"/>
                </a:solidFill>
              </a:rPr>
              <a:t>Към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мярка</a:t>
            </a:r>
            <a:r>
              <a:rPr lang="ru-RU" sz="1800" dirty="0">
                <a:solidFill>
                  <a:schemeClr val="tx1"/>
                </a:solidFill>
              </a:rPr>
              <a:t> 10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bg-BG" sz="1800" dirty="0">
                <a:solidFill>
                  <a:schemeClr val="tx1"/>
                </a:solidFill>
              </a:rPr>
              <a:t>и мярка 11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включени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подадените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разплатени</a:t>
            </a:r>
            <a:r>
              <a:rPr lang="ru-RU" sz="1800" dirty="0">
                <a:solidFill>
                  <a:schemeClr val="tx1"/>
                </a:solidFill>
              </a:rPr>
              <a:t> заявления по АЕП от ПРСР 2007-2013, </a:t>
            </a:r>
            <a:r>
              <a:rPr lang="ru-RU" sz="1800" dirty="0" err="1">
                <a:solidFill>
                  <a:schemeClr val="tx1"/>
                </a:solidFill>
              </a:rPr>
              <a:t>които</a:t>
            </a:r>
            <a:r>
              <a:rPr lang="ru-RU" sz="1800" dirty="0">
                <a:solidFill>
                  <a:schemeClr val="tx1"/>
                </a:solidFill>
              </a:rPr>
              <a:t> се </a:t>
            </a:r>
            <a:r>
              <a:rPr lang="ru-RU" sz="1800" dirty="0" err="1">
                <a:solidFill>
                  <a:schemeClr val="tx1"/>
                </a:solidFill>
              </a:rPr>
              <a:t>финансират</a:t>
            </a:r>
            <a:r>
              <a:rPr lang="ru-RU" sz="1800" dirty="0">
                <a:solidFill>
                  <a:schemeClr val="tx1"/>
                </a:solidFill>
              </a:rPr>
              <a:t> от бюджета на ПРСР 2014-2020</a:t>
            </a:r>
            <a:endParaRPr lang="bg-BG" sz="1800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559754"/>
              </p:ext>
            </p:extLst>
          </p:nvPr>
        </p:nvGraphicFramePr>
        <p:xfrm>
          <a:off x="152400" y="2286325"/>
          <a:ext cx="8528542" cy="23686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2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64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90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69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3688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43351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Приложим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дял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финансиране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ЕЗФРСР,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проценти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Бюджет публични средства, евро (ЕЗФРСР+НФ)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на изпълнение на база разплатени заявления и поети ангажименти спрямо общ бюджет по мярката (ЕЗФРСР)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Изплатени суми към 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.2018 г. (ЕЗФРСР+НФ*)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478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10-Агроекология и климат.**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223 346 669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113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 737 265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(Headings)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51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478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11-Биологично земеделие.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151 593 439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3</a:t>
                      </a: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768</a:t>
                      </a: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302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Calibri (Headings)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5 </a:t>
                      </a:r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 (Headings)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906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458200" y="151874"/>
            <a:ext cx="685800" cy="37623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2000" dirty="0"/>
              <a:t>5</a:t>
            </a:r>
          </a:p>
        </p:txBody>
      </p:sp>
      <p:pic>
        <p:nvPicPr>
          <p:cNvPr id="6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01" y="225538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/>
              <a:t>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3971" y="1818619"/>
            <a:ext cx="8696057" cy="1795047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xmlns="" id="{AA7570BD-4F94-4334-880D-ACF46BEDFEEF}"/>
              </a:ext>
            </a:extLst>
          </p:cNvPr>
          <p:cNvSpPr txBox="1">
            <a:spLocks/>
          </p:cNvSpPr>
          <p:nvPr/>
        </p:nvSpPr>
        <p:spPr>
          <a:xfrm>
            <a:off x="2209800" y="1130310"/>
            <a:ext cx="5562600" cy="610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2000" b="1" dirty="0">
                <a:solidFill>
                  <a:schemeClr val="tx1"/>
                </a:solidFill>
              </a:rPr>
              <a:t>Финансово изражение на изпълнението на мярка 12 и мярка 13 от ПРСР 2014 - 2020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6A3D0F0-329F-441A-8AE4-EBC9B89CC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971" y="3886200"/>
            <a:ext cx="8696058" cy="220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82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165E63-B81B-46CE-BD7B-C23E9BC5F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661426"/>
            <a:ext cx="8229600" cy="548373"/>
          </a:xfrm>
        </p:spPr>
        <p:txBody>
          <a:bodyPr>
            <a:normAutofit/>
          </a:bodyPr>
          <a:lstStyle/>
          <a:p>
            <a:pPr algn="ctr"/>
            <a:r>
              <a:rPr lang="bg-BG" sz="2800" dirty="0">
                <a:solidFill>
                  <a:schemeClr val="tx1"/>
                </a:solidFill>
              </a:rPr>
              <a:t>Изпълнение на мярка 14 от ПРСР 2014 - 2020</a:t>
            </a:r>
            <a:endParaRPr lang="bg-BG" sz="28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2E699B5B-0C0E-4705-BCF5-B2E8F0F991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0500" y="2593931"/>
            <a:ext cx="8763000" cy="21336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xmlns="" id="{7F7EDEA3-4AB4-4A07-B315-A94F9BB2D38C}"/>
              </a:ext>
            </a:extLst>
          </p:cNvPr>
          <p:cNvSpPr txBox="1">
            <a:spLocks/>
          </p:cNvSpPr>
          <p:nvPr/>
        </p:nvSpPr>
        <p:spPr>
          <a:xfrm>
            <a:off x="8458200" y="151874"/>
            <a:ext cx="685800" cy="37623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bg-BG" sz="2000" dirty="0"/>
              <a:t>6</a:t>
            </a:r>
          </a:p>
        </p:txBody>
      </p:sp>
      <p:pic>
        <p:nvPicPr>
          <p:cNvPr id="7" name="Picture 19" descr="C:\Documents and Settings\svilenbk\My Documents\DFZ_LOGO\LOGO_DFZ_ALL\LOGO_DFZ_for WEB\LOGO_DFZ_BG and ENG_RGB\Logo_DFZ_BG_RGB.png">
            <a:extLst>
              <a:ext uri="{FF2B5EF4-FFF2-40B4-BE49-F238E27FC236}">
                <a16:creationId xmlns:a16="http://schemas.microsoft.com/office/drawing/2014/main" xmlns="" id="{2E13B0FB-A6BD-4D5D-AA0F-F0470B88A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2560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3C98C3B9-9F73-4E48-8ABC-16D05232DBAA}"/>
              </a:ext>
            </a:extLst>
          </p:cNvPr>
          <p:cNvSpPr txBox="1">
            <a:spLocks/>
          </p:cNvSpPr>
          <p:nvPr/>
        </p:nvSpPr>
        <p:spPr>
          <a:xfrm>
            <a:off x="214423" y="5111665"/>
            <a:ext cx="8229600" cy="5483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sz="3600" b="1" kern="1200" cap="none" spc="5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bg-BG" sz="2800" dirty="0">
                <a:solidFill>
                  <a:schemeClr val="tx1"/>
                </a:solidFill>
              </a:rPr>
              <a:t>* Одобрението на заявленията (прием 2017), се очаква да приключи до края на 2018 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1575788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2057400"/>
            <a:ext cx="7315200" cy="257156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4800" dirty="0">
                <a:cs typeface="Aparajita" panose="020B0604020202020204" pitchFamily="34" charset="0"/>
              </a:rPr>
              <a:t>Благодаря</a:t>
            </a:r>
            <a:endParaRPr lang="en-US" sz="4800" dirty="0">
              <a:cs typeface="Aparajita" panose="020B0604020202020204" pitchFamily="34" charset="0"/>
            </a:endParaRPr>
          </a:p>
          <a:p>
            <a:pPr algn="ctr"/>
            <a:r>
              <a:rPr lang="bg-BG" sz="4800" dirty="0">
                <a:cs typeface="Aparajita" panose="020B0604020202020204" pitchFamily="34" charset="0"/>
              </a:rPr>
              <a:t>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2958</TotalTime>
  <Words>467</Words>
  <Application>Microsoft Office PowerPoint</Application>
  <PresentationFormat>On-screen Show (4:3)</PresentationFormat>
  <Paragraphs>141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Urban</vt:lpstr>
      <vt:lpstr>Oriel</vt:lpstr>
      <vt:lpstr>Thatch</vt:lpstr>
      <vt:lpstr>Executive</vt:lpstr>
      <vt:lpstr>PowerPoint Presentation</vt:lpstr>
      <vt:lpstr>1</vt:lpstr>
      <vt:lpstr>2</vt:lpstr>
      <vt:lpstr>3</vt:lpstr>
      <vt:lpstr>4</vt:lpstr>
      <vt:lpstr>PowerPoint Presentation</vt:lpstr>
      <vt:lpstr>Изпълнение на мярка 14 от ПРСР 2014 - 2020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Grigor Stoyanov Georgiev</dc:creator>
  <cp:lastModifiedBy>Snezhana Grigorova</cp:lastModifiedBy>
  <cp:revision>166</cp:revision>
  <dcterms:created xsi:type="dcterms:W3CDTF">2006-08-16T00:00:00Z</dcterms:created>
  <dcterms:modified xsi:type="dcterms:W3CDTF">2019-01-09T11:32:19Z</dcterms:modified>
</cp:coreProperties>
</file>