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7" r:id="rId3"/>
    <p:sldId id="303" r:id="rId4"/>
    <p:sldId id="288" r:id="rId5"/>
    <p:sldId id="292" r:id="rId6"/>
    <p:sldId id="300" r:id="rId7"/>
    <p:sldId id="301" r:id="rId8"/>
    <p:sldId id="302" r:id="rId9"/>
    <p:sldId id="304" r:id="rId10"/>
    <p:sldId id="298" r:id="rId11"/>
    <p:sldId id="306" r:id="rId12"/>
    <p:sldId id="308" r:id="rId13"/>
    <p:sldId id="307" r:id="rId14"/>
    <p:sldId id="305" r:id="rId15"/>
  </p:sldIdLst>
  <p:sldSz cx="12192000" cy="6858000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861"/>
    <a:srgbClr val="FF7C80"/>
    <a:srgbClr val="FFD243"/>
    <a:srgbClr val="F3BC85"/>
    <a:srgbClr val="336699"/>
    <a:srgbClr val="F7E711"/>
    <a:srgbClr val="FFFF99"/>
    <a:srgbClr val="F8D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324" autoAdjust="0"/>
  </p:normalViewPr>
  <p:slideViewPr>
    <p:cSldViewPr snapToGrid="0">
      <p:cViewPr>
        <p:scale>
          <a:sx n="70" d="100"/>
          <a:sy n="70" d="100"/>
        </p:scale>
        <p:origin x="-1908" y="-11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3018" y="-108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8;&#1077;&#1093;&#1085;&#1080;&#1095;&#1077;&#1089;&#1082;&#1072;%20&#1089;&#1088;&#1077;&#1097;&#1072;%20-%20&#1050;&#1088;&#1098;&#1089;&#1090;&#1086;&#1089;&#1072;&#1085;&#1086;%20&#1089;&#1098;&#1086;&#1090;&#1074;&#1077;&#1089;&#1090;&#1074;&#1080;&#1077;%2018-01-20108\Doklad%20-%20Odit%20-%20Ser.organ\VCS-F&amp;V-2018\F&amp;V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69881889763778"/>
          <c:y val="0.1043474773986585"/>
          <c:w val="0.47471369203849517"/>
          <c:h val="0.7911894867308253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8"/>
            <c:bubble3D val="0"/>
            <c:spPr>
              <a:solidFill>
                <a:srgbClr val="FFC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3.2358267716535431E-2"/>
                  <c:y val="3.30814377369495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026902887139114E-3"/>
                  <c:y val="-6.08614027413240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019926626390006E-2"/>
                  <c:y val="-3.9116645060866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625634295713036E-2"/>
                  <c:y val="-2.57615193934091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Лист1!$B$5:$B$13</c:f>
              <c:strCache>
                <c:ptCount val="9"/>
                <c:pt idx="0">
                  <c:v>Домати</c:v>
                </c:pt>
                <c:pt idx="1">
                  <c:v>Пипер</c:v>
                </c:pt>
                <c:pt idx="2">
                  <c:v>Краставици</c:v>
                </c:pt>
                <c:pt idx="3">
                  <c:v>Корнишони</c:v>
                </c:pt>
                <c:pt idx="4">
                  <c:v>Кромид лук-зрял</c:v>
                </c:pt>
                <c:pt idx="5">
                  <c:v>Патладжан</c:v>
                </c:pt>
                <c:pt idx="6">
                  <c:v>Моркови</c:v>
                </c:pt>
                <c:pt idx="7">
                  <c:v>Чесън-зрял</c:v>
                </c:pt>
                <c:pt idx="8">
                  <c:v>Картофи</c:v>
                </c:pt>
              </c:strCache>
            </c:strRef>
          </c:cat>
          <c:val>
            <c:numRef>
              <c:f>Лист1!$F$5:$F$13</c:f>
              <c:numCache>
                <c:formatCode>#,##0.00</c:formatCode>
                <c:ptCount val="9"/>
                <c:pt idx="0">
                  <c:v>3815.7</c:v>
                </c:pt>
                <c:pt idx="1">
                  <c:v>2673.24</c:v>
                </c:pt>
                <c:pt idx="2">
                  <c:v>454.49</c:v>
                </c:pt>
                <c:pt idx="3">
                  <c:v>396.49</c:v>
                </c:pt>
                <c:pt idx="4">
                  <c:v>3696.85</c:v>
                </c:pt>
                <c:pt idx="5">
                  <c:v>402.76</c:v>
                </c:pt>
                <c:pt idx="6">
                  <c:v>1443.8</c:v>
                </c:pt>
                <c:pt idx="7">
                  <c:v>377.32</c:v>
                </c:pt>
                <c:pt idx="8">
                  <c:v>12384.23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Лист3!$D$19:$D$20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Лист3!$C$21:$C$28</c:f>
              <c:strCache>
                <c:ptCount val="8"/>
                <c:pt idx="0">
                  <c:v>Ябълки</c:v>
                </c:pt>
                <c:pt idx="1">
                  <c:v>Круши</c:v>
                </c:pt>
                <c:pt idx="2">
                  <c:v>Кайсии/зарзали</c:v>
                </c:pt>
                <c:pt idx="3">
                  <c:v>Праскови/нектарини</c:v>
                </c:pt>
                <c:pt idx="4">
                  <c:v>Череши</c:v>
                </c:pt>
                <c:pt idx="5">
                  <c:v>Вишни</c:v>
                </c:pt>
                <c:pt idx="6">
                  <c:v>Ягоди</c:v>
                </c:pt>
                <c:pt idx="7">
                  <c:v>Малини</c:v>
                </c:pt>
              </c:strCache>
            </c:strRef>
          </c:cat>
          <c:val>
            <c:numRef>
              <c:f>Лист3!$D$21:$D$28</c:f>
              <c:numCache>
                <c:formatCode>#,##0.00</c:formatCode>
                <c:ptCount val="8"/>
                <c:pt idx="0">
                  <c:v>2571.3800000000006</c:v>
                </c:pt>
                <c:pt idx="1">
                  <c:v>284.26</c:v>
                </c:pt>
                <c:pt idx="2">
                  <c:v>1790.8600000000001</c:v>
                </c:pt>
                <c:pt idx="3">
                  <c:v>2532.1099999999997</c:v>
                </c:pt>
                <c:pt idx="4">
                  <c:v>6016.7499999999991</c:v>
                </c:pt>
                <c:pt idx="5">
                  <c:v>881.33999999999992</c:v>
                </c:pt>
                <c:pt idx="6">
                  <c:v>486.76000000000005</c:v>
                </c:pt>
                <c:pt idx="7">
                  <c:v>1262.4500000000003</c:v>
                </c:pt>
              </c:numCache>
            </c:numRef>
          </c:val>
        </c:ser>
        <c:ser>
          <c:idx val="1"/>
          <c:order val="1"/>
          <c:tx>
            <c:strRef>
              <c:f>Лист3!$E$19:$E$20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Лист3!$C$21:$C$28</c:f>
              <c:strCache>
                <c:ptCount val="8"/>
                <c:pt idx="0">
                  <c:v>Ябълки</c:v>
                </c:pt>
                <c:pt idx="1">
                  <c:v>Круши</c:v>
                </c:pt>
                <c:pt idx="2">
                  <c:v>Кайсии/зарзали</c:v>
                </c:pt>
                <c:pt idx="3">
                  <c:v>Праскови/нектарини</c:v>
                </c:pt>
                <c:pt idx="4">
                  <c:v>Череши</c:v>
                </c:pt>
                <c:pt idx="5">
                  <c:v>Вишни</c:v>
                </c:pt>
                <c:pt idx="6">
                  <c:v>Ягоди</c:v>
                </c:pt>
                <c:pt idx="7">
                  <c:v>Малини</c:v>
                </c:pt>
              </c:strCache>
            </c:strRef>
          </c:cat>
          <c:val>
            <c:numRef>
              <c:f>Лист3!$E$21:$E$28</c:f>
              <c:numCache>
                <c:formatCode>#,##0.00</c:formatCode>
                <c:ptCount val="8"/>
                <c:pt idx="0">
                  <c:v>3154.0700000000006</c:v>
                </c:pt>
                <c:pt idx="1">
                  <c:v>381.88999999999993</c:v>
                </c:pt>
                <c:pt idx="2">
                  <c:v>2317.16</c:v>
                </c:pt>
                <c:pt idx="3">
                  <c:v>2730.3900000000003</c:v>
                </c:pt>
                <c:pt idx="4">
                  <c:v>8055.3099999999977</c:v>
                </c:pt>
                <c:pt idx="5">
                  <c:v>1191.2799999999997</c:v>
                </c:pt>
                <c:pt idx="6">
                  <c:v>613.71</c:v>
                </c:pt>
                <c:pt idx="7">
                  <c:v>1803.75</c:v>
                </c:pt>
              </c:numCache>
            </c:numRef>
          </c:val>
        </c:ser>
        <c:ser>
          <c:idx val="2"/>
          <c:order val="2"/>
          <c:tx>
            <c:strRef>
              <c:f>Лист3!$F$19:$F$20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Лист3!$C$21:$C$28</c:f>
              <c:strCache>
                <c:ptCount val="8"/>
                <c:pt idx="0">
                  <c:v>Ябълки</c:v>
                </c:pt>
                <c:pt idx="1">
                  <c:v>Круши</c:v>
                </c:pt>
                <c:pt idx="2">
                  <c:v>Кайсии/зарзали</c:v>
                </c:pt>
                <c:pt idx="3">
                  <c:v>Праскови/нектарини</c:v>
                </c:pt>
                <c:pt idx="4">
                  <c:v>Череши</c:v>
                </c:pt>
                <c:pt idx="5">
                  <c:v>Вишни</c:v>
                </c:pt>
                <c:pt idx="6">
                  <c:v>Ягоди</c:v>
                </c:pt>
                <c:pt idx="7">
                  <c:v>Малини</c:v>
                </c:pt>
              </c:strCache>
            </c:strRef>
          </c:cat>
          <c:val>
            <c:numRef>
              <c:f>Лист3!$F$21:$F$28</c:f>
              <c:numCache>
                <c:formatCode>#,##0.00</c:formatCode>
                <c:ptCount val="8"/>
                <c:pt idx="0">
                  <c:v>3290.7</c:v>
                </c:pt>
                <c:pt idx="1">
                  <c:v>439.02999999999992</c:v>
                </c:pt>
                <c:pt idx="2">
                  <c:v>2558.7800000000002</c:v>
                </c:pt>
                <c:pt idx="3">
                  <c:v>2767.1400000000003</c:v>
                </c:pt>
                <c:pt idx="4">
                  <c:v>9358.5899999999983</c:v>
                </c:pt>
                <c:pt idx="5">
                  <c:v>1310.3999999999999</c:v>
                </c:pt>
                <c:pt idx="6">
                  <c:v>627.47</c:v>
                </c:pt>
                <c:pt idx="7">
                  <c:v>2352.9900000000002</c:v>
                </c:pt>
              </c:numCache>
            </c:numRef>
          </c:val>
        </c:ser>
        <c:ser>
          <c:idx val="3"/>
          <c:order val="3"/>
          <c:tx>
            <c:strRef>
              <c:f>Лист3!$G$19:$G$20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A6CB2">
                <a:lumMod val="60000"/>
                <a:lumOff val="40000"/>
              </a:srgbClr>
            </a:solidFill>
            <a:ln>
              <a:solidFill>
                <a:srgbClr val="FF7C80"/>
              </a:solidFill>
            </a:ln>
          </c:spPr>
          <c:invertIfNegative val="0"/>
          <c:cat>
            <c:strRef>
              <c:f>Лист3!$C$21:$C$28</c:f>
              <c:strCache>
                <c:ptCount val="8"/>
                <c:pt idx="0">
                  <c:v>Ябълки</c:v>
                </c:pt>
                <c:pt idx="1">
                  <c:v>Круши</c:v>
                </c:pt>
                <c:pt idx="2">
                  <c:v>Кайсии/зарзали</c:v>
                </c:pt>
                <c:pt idx="3">
                  <c:v>Праскови/нектарини</c:v>
                </c:pt>
                <c:pt idx="4">
                  <c:v>Череши</c:v>
                </c:pt>
                <c:pt idx="5">
                  <c:v>Вишни</c:v>
                </c:pt>
                <c:pt idx="6">
                  <c:v>Ягоди</c:v>
                </c:pt>
                <c:pt idx="7">
                  <c:v>Малини</c:v>
                </c:pt>
              </c:strCache>
            </c:strRef>
          </c:cat>
          <c:val>
            <c:numRef>
              <c:f>Лист3!$G$21:$G$28</c:f>
              <c:numCache>
                <c:formatCode>#,##0.00</c:formatCode>
                <c:ptCount val="8"/>
                <c:pt idx="0">
                  <c:v>3175.81</c:v>
                </c:pt>
                <c:pt idx="1">
                  <c:v>526.03</c:v>
                </c:pt>
                <c:pt idx="2">
                  <c:v>2538.92</c:v>
                </c:pt>
                <c:pt idx="3">
                  <c:v>2832.69</c:v>
                </c:pt>
                <c:pt idx="4">
                  <c:v>9952.0300000000007</c:v>
                </c:pt>
                <c:pt idx="5">
                  <c:v>1212.94</c:v>
                </c:pt>
                <c:pt idx="6">
                  <c:v>676.54</c:v>
                </c:pt>
                <c:pt idx="7">
                  <c:v>2381.0100000000002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074432"/>
        <c:axId val="121075968"/>
        <c:axId val="0"/>
      </c:bar3DChart>
      <c:catAx>
        <c:axId val="12107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075968"/>
        <c:crosses val="autoZero"/>
        <c:auto val="1"/>
        <c:lblAlgn val="ctr"/>
        <c:lblOffset val="100"/>
        <c:noMultiLvlLbl val="0"/>
      </c:catAx>
      <c:valAx>
        <c:axId val="12107596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21074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03992865708934"/>
          <c:y val="4.0947839001188924E-2"/>
          <c:w val="0.60384859387129897"/>
          <c:h val="0.892287220912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Лист3!$C$29</c:f>
              <c:strCache>
                <c:ptCount val="1"/>
                <c:pt idx="0">
                  <c:v>Сливи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Лист3!$F$29:$G$29</c:f>
              <c:numCache>
                <c:formatCode>#,##0.00</c:formatCode>
                <c:ptCount val="2"/>
                <c:pt idx="0">
                  <c:v>6775.1799999999985</c:v>
                </c:pt>
                <c:pt idx="1">
                  <c:v>8315.51</c:v>
                </c:pt>
              </c:numCache>
            </c:numRef>
          </c:val>
        </c:ser>
        <c:ser>
          <c:idx val="1"/>
          <c:order val="1"/>
          <c:tx>
            <c:strRef>
              <c:f>Лист3!$C$30</c:f>
              <c:strCache>
                <c:ptCount val="1"/>
                <c:pt idx="0">
                  <c:v>Десертно грозде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Лист3!$F$30:$G$30</c:f>
              <c:numCache>
                <c:formatCode>#,##0.00</c:formatCode>
                <c:ptCount val="2"/>
                <c:pt idx="0">
                  <c:v>1726.9499999999998</c:v>
                </c:pt>
                <c:pt idx="1">
                  <c:v>1734.29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191040"/>
        <c:axId val="121192832"/>
        <c:axId val="0"/>
      </c:bar3DChart>
      <c:catAx>
        <c:axId val="12119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192832"/>
        <c:crosses val="autoZero"/>
        <c:auto val="1"/>
        <c:lblAlgn val="ctr"/>
        <c:lblOffset val="100"/>
        <c:noMultiLvlLbl val="0"/>
      </c:catAx>
      <c:valAx>
        <c:axId val="12119283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21191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5"/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9.4732392825896766E-2"/>
                  <c:y val="-0.146170895304753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in Microsoft PowerPoint]Лист3'!$C$29:$C$30</c:f>
              <c:strCache>
                <c:ptCount val="2"/>
                <c:pt idx="0">
                  <c:v>Сливи </c:v>
                </c:pt>
                <c:pt idx="1">
                  <c:v>Десертно грозде</c:v>
                </c:pt>
              </c:strCache>
            </c:strRef>
          </c:cat>
          <c:val>
            <c:numRef>
              <c:f>'[Chart in Microsoft PowerPoint]Лист3'!$G$29:$G$30</c:f>
              <c:numCache>
                <c:formatCode>#,##0.00</c:formatCode>
                <c:ptCount val="2"/>
                <c:pt idx="0">
                  <c:v>8315.51</c:v>
                </c:pt>
                <c:pt idx="1">
                  <c:v>1734.29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'[Chart in Microsoft PowerPoint]Лист3'!$E$44</c:f>
              <c:strCache>
                <c:ptCount val="1"/>
                <c:pt idx="0">
                  <c:v>Наредба №3</c:v>
                </c:pt>
              </c:strCache>
            </c:strRef>
          </c:tx>
          <c:invertIfNegative val="0"/>
          <c:cat>
            <c:strRef>
              <c:f>'[Chart in Microsoft PowerPoint]Лист3'!$D$45;'[Chart in Microsoft PowerPoint]Лист3'!$D$46;'[Chart in Microsoft PowerPoint]Лист3'!$D$48;'[Chart in Microsoft PowerPoint]Лист3'!$D$51;'[Chart in Microsoft PowerPoint]Лист3'!$D$53</c:f>
              <c:strCache>
                <c:ptCount val="5"/>
                <c:pt idx="1">
                  <c:v>Ябълки</c:v>
                </c:pt>
                <c:pt idx="2">
                  <c:v>Круши</c:v>
                </c:pt>
                <c:pt idx="3">
                  <c:v>Сливи</c:v>
                </c:pt>
                <c:pt idx="4">
                  <c:v>Вишни</c:v>
                </c:pt>
              </c:strCache>
            </c:strRef>
          </c:cat>
          <c:val>
            <c:numRef>
              <c:f>'[Chart in Microsoft PowerPoint]Лист3'!$E$45;'[Chart in Microsoft PowerPoint]Лист3'!$E$46;'[Chart in Microsoft PowerPoint]Лист3'!$E$48;'[Chart in Microsoft PowerPoint]Лист3'!$E$51;'[Chart in Microsoft PowerPoint]Лист3'!$E$53</c:f>
              <c:numCache>
                <c:formatCode>#,##0</c:formatCode>
                <c:ptCount val="5"/>
                <c:pt idx="1">
                  <c:v>12830</c:v>
                </c:pt>
                <c:pt idx="2">
                  <c:v>7600</c:v>
                </c:pt>
                <c:pt idx="3">
                  <c:v>7800</c:v>
                </c:pt>
                <c:pt idx="4">
                  <c:v>4200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PowerPoint]Лист3'!$G$44</c:f>
              <c:strCache>
                <c:ptCount val="1"/>
                <c:pt idx="0">
                  <c:v>Среден добив по агростатистика</c:v>
                </c:pt>
              </c:strCache>
            </c:strRef>
          </c:tx>
          <c:invertIfNegative val="0"/>
          <c:cat>
            <c:strRef>
              <c:f>'[Chart in Microsoft PowerPoint]Лист3'!$D$45;'[Chart in Microsoft PowerPoint]Лист3'!$D$46;'[Chart in Microsoft PowerPoint]Лист3'!$D$48;'[Chart in Microsoft PowerPoint]Лист3'!$D$51;'[Chart in Microsoft PowerPoint]Лист3'!$D$53</c:f>
              <c:strCache>
                <c:ptCount val="5"/>
                <c:pt idx="1">
                  <c:v>Ябълки</c:v>
                </c:pt>
                <c:pt idx="2">
                  <c:v>Круши</c:v>
                </c:pt>
                <c:pt idx="3">
                  <c:v>Сливи</c:v>
                </c:pt>
                <c:pt idx="4">
                  <c:v>Вишни</c:v>
                </c:pt>
              </c:strCache>
            </c:strRef>
          </c:cat>
          <c:val>
            <c:numRef>
              <c:f>'[Chart in Microsoft PowerPoint]Лист3'!$G$45;'[Chart in Microsoft PowerPoint]Лист3'!$G$46;'[Chart in Microsoft PowerPoint]Лист3'!$G$48;'[Chart in Microsoft PowerPoint]Лист3'!$G$51;'[Chart in Microsoft PowerPoint]Лист3'!$G$53</c:f>
              <c:numCache>
                <c:formatCode>#,##0</c:formatCode>
                <c:ptCount val="5"/>
                <c:pt idx="1">
                  <c:v>11914</c:v>
                </c:pt>
                <c:pt idx="2">
                  <c:v>5922</c:v>
                </c:pt>
                <c:pt idx="3">
                  <c:v>6246</c:v>
                </c:pt>
                <c:pt idx="4">
                  <c:v>3718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867712"/>
        <c:axId val="122869248"/>
        <c:axId val="0"/>
      </c:bar3DChart>
      <c:catAx>
        <c:axId val="12286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2869248"/>
        <c:crosses val="autoZero"/>
        <c:auto val="1"/>
        <c:lblAlgn val="ctr"/>
        <c:lblOffset val="100"/>
        <c:noMultiLvlLbl val="0"/>
      </c:catAx>
      <c:valAx>
        <c:axId val="12286924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22867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cat>
            <c:multiLvlStrRef>
              <c:f>'Съотношение заявени-допустими'!$D$28:$I$29</c:f>
              <c:multiLvlStrCache>
                <c:ptCount val="6"/>
                <c:lvl>
                  <c:pt idx="0">
                    <c:v>Заявени площи (ха)</c:v>
                  </c:pt>
                  <c:pt idx="1">
                    <c:v>Установени площи (ха)</c:v>
                  </c:pt>
                  <c:pt idx="2">
                    <c:v>Заявени площи (ха)</c:v>
                  </c:pt>
                  <c:pt idx="3">
                    <c:v>Установени площи (ха)</c:v>
                  </c:pt>
                  <c:pt idx="4">
                    <c:v>Заявени площи (ха)</c:v>
                  </c:pt>
                  <c:pt idx="5">
                    <c:v>Установени площи (ха)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'Съотношение заявени-допустими'!$D$30:$I$30</c:f>
              <c:numCache>
                <c:formatCode>#,##0</c:formatCode>
                <c:ptCount val="6"/>
                <c:pt idx="0">
                  <c:v>588</c:v>
                </c:pt>
                <c:pt idx="1">
                  <c:v>500</c:v>
                </c:pt>
                <c:pt idx="2">
                  <c:v>685</c:v>
                </c:pt>
                <c:pt idx="3" formatCode="#,##0.00">
                  <c:v>581.51</c:v>
                </c:pt>
                <c:pt idx="4" formatCode="#,##0.00">
                  <c:v>699</c:v>
                </c:pt>
                <c:pt idx="5" formatCode="#,##0.00">
                  <c:v>379.12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916224"/>
        <c:axId val="123020416"/>
        <c:axId val="0"/>
      </c:bar3DChart>
      <c:catAx>
        <c:axId val="122916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020416"/>
        <c:crosses val="autoZero"/>
        <c:auto val="1"/>
        <c:lblAlgn val="ctr"/>
        <c:lblOffset val="100"/>
        <c:noMultiLvlLbl val="0"/>
      </c:catAx>
      <c:valAx>
        <c:axId val="123020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2916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 i="1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69881889763778"/>
          <c:y val="8.1199329250510335E-2"/>
          <c:w val="0.48860258092738407"/>
          <c:h val="0.81433763487897348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8.8216616918426125E-2"/>
                  <c:y val="5.60323998137429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0317818183551152E-2"/>
                  <c:y val="-9.46724441882562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877414059892225"/>
                  <c:y val="-4.72009812917321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8779656332058778E-2"/>
                  <c:y val="-5.59658794573491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3.1559817824537768E-2"/>
                  <c:y val="2.27111367759472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Лист1!$B$5:$B$16</c:f>
              <c:strCache>
                <c:ptCount val="12"/>
                <c:pt idx="0">
                  <c:v>Домати</c:v>
                </c:pt>
                <c:pt idx="1">
                  <c:v>Пипер</c:v>
                </c:pt>
                <c:pt idx="2">
                  <c:v>Краставици</c:v>
                </c:pt>
                <c:pt idx="3">
                  <c:v>Корнишони</c:v>
                </c:pt>
                <c:pt idx="4">
                  <c:v>Кромид лук-зрял</c:v>
                </c:pt>
                <c:pt idx="5">
                  <c:v>Патладжан</c:v>
                </c:pt>
                <c:pt idx="6">
                  <c:v>Моркови</c:v>
                </c:pt>
                <c:pt idx="7">
                  <c:v>Чесън-зрял</c:v>
                </c:pt>
                <c:pt idx="8">
                  <c:v>Картофи</c:v>
                </c:pt>
                <c:pt idx="9">
                  <c:v>Дини </c:v>
                </c:pt>
                <c:pt idx="10">
                  <c:v>Пъпеши</c:v>
                </c:pt>
                <c:pt idx="11">
                  <c:v>Главесто зеле</c:v>
                </c:pt>
              </c:strCache>
            </c:strRef>
          </c:cat>
          <c:val>
            <c:numRef>
              <c:f>Лист1!$C$5:$C$16</c:f>
              <c:numCache>
                <c:formatCode>#,##0.00</c:formatCode>
                <c:ptCount val="12"/>
                <c:pt idx="0">
                  <c:v>2190.64</c:v>
                </c:pt>
                <c:pt idx="1">
                  <c:v>2392.0299999999993</c:v>
                </c:pt>
                <c:pt idx="2">
                  <c:v>58.640000000000008</c:v>
                </c:pt>
                <c:pt idx="3">
                  <c:v>145.63999999999996</c:v>
                </c:pt>
                <c:pt idx="4">
                  <c:v>881.97</c:v>
                </c:pt>
                <c:pt idx="5">
                  <c:v>336.2</c:v>
                </c:pt>
                <c:pt idx="6">
                  <c:v>264.68</c:v>
                </c:pt>
                <c:pt idx="7">
                  <c:v>142.38999999999996</c:v>
                </c:pt>
                <c:pt idx="8">
                  <c:v>3923.0099999999998</c:v>
                </c:pt>
                <c:pt idx="9">
                  <c:v>1656.76</c:v>
                </c:pt>
                <c:pt idx="10">
                  <c:v>475.84999999999997</c:v>
                </c:pt>
                <c:pt idx="11">
                  <c:v>834.81999999999994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Лист1!$C$3:$C$4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Лист1!$B$5:$B$13</c:f>
              <c:strCache>
                <c:ptCount val="9"/>
                <c:pt idx="0">
                  <c:v>Домати</c:v>
                </c:pt>
                <c:pt idx="1">
                  <c:v>Пипер</c:v>
                </c:pt>
                <c:pt idx="2">
                  <c:v>Краставици</c:v>
                </c:pt>
                <c:pt idx="3">
                  <c:v>Корнишони</c:v>
                </c:pt>
                <c:pt idx="4">
                  <c:v>Кромид лук-зрял</c:v>
                </c:pt>
                <c:pt idx="5">
                  <c:v>Патладжан</c:v>
                </c:pt>
                <c:pt idx="6">
                  <c:v>Моркови</c:v>
                </c:pt>
                <c:pt idx="7">
                  <c:v>Чесън-зрял</c:v>
                </c:pt>
                <c:pt idx="8">
                  <c:v>Картофи</c:v>
                </c:pt>
              </c:strCache>
            </c:strRef>
          </c:cat>
          <c:val>
            <c:numRef>
              <c:f>Лист1!$C$5:$C$13</c:f>
              <c:numCache>
                <c:formatCode>#,##0.00</c:formatCode>
                <c:ptCount val="9"/>
                <c:pt idx="0">
                  <c:v>2190.64</c:v>
                </c:pt>
                <c:pt idx="1">
                  <c:v>2392.0299999999993</c:v>
                </c:pt>
                <c:pt idx="2">
                  <c:v>58.640000000000008</c:v>
                </c:pt>
                <c:pt idx="3">
                  <c:v>145.63999999999996</c:v>
                </c:pt>
                <c:pt idx="4">
                  <c:v>881.97</c:v>
                </c:pt>
                <c:pt idx="5">
                  <c:v>336.2</c:v>
                </c:pt>
                <c:pt idx="6">
                  <c:v>264.68</c:v>
                </c:pt>
                <c:pt idx="7">
                  <c:v>142.38999999999996</c:v>
                </c:pt>
                <c:pt idx="8">
                  <c:v>3923.0099999999998</c:v>
                </c:pt>
              </c:numCache>
            </c:numRef>
          </c:val>
        </c:ser>
        <c:ser>
          <c:idx val="1"/>
          <c:order val="1"/>
          <c:tx>
            <c:strRef>
              <c:f>Лист1!$D$3:$D$4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Лист1!$B$5:$B$13</c:f>
              <c:strCache>
                <c:ptCount val="9"/>
                <c:pt idx="0">
                  <c:v>Домати</c:v>
                </c:pt>
                <c:pt idx="1">
                  <c:v>Пипер</c:v>
                </c:pt>
                <c:pt idx="2">
                  <c:v>Краставици</c:v>
                </c:pt>
                <c:pt idx="3">
                  <c:v>Корнишони</c:v>
                </c:pt>
                <c:pt idx="4">
                  <c:v>Кромид лук-зрял</c:v>
                </c:pt>
                <c:pt idx="5">
                  <c:v>Патладжан</c:v>
                </c:pt>
                <c:pt idx="6">
                  <c:v>Моркови</c:v>
                </c:pt>
                <c:pt idx="7">
                  <c:v>Чесън-зрял</c:v>
                </c:pt>
                <c:pt idx="8">
                  <c:v>Картофи</c:v>
                </c:pt>
              </c:strCache>
            </c:strRef>
          </c:cat>
          <c:val>
            <c:numRef>
              <c:f>Лист1!$D$5:$D$13</c:f>
              <c:numCache>
                <c:formatCode>#,##0.00</c:formatCode>
                <c:ptCount val="9"/>
                <c:pt idx="0">
                  <c:v>2427.6700000000005</c:v>
                </c:pt>
                <c:pt idx="1">
                  <c:v>2634.0100000000007</c:v>
                </c:pt>
                <c:pt idx="2">
                  <c:v>81.260000000000019</c:v>
                </c:pt>
                <c:pt idx="3">
                  <c:v>247.39999999999998</c:v>
                </c:pt>
                <c:pt idx="4">
                  <c:v>1281.51</c:v>
                </c:pt>
                <c:pt idx="5">
                  <c:v>318.5100000000001</c:v>
                </c:pt>
                <c:pt idx="6">
                  <c:v>404.03000000000003</c:v>
                </c:pt>
                <c:pt idx="7">
                  <c:v>162.04000000000002</c:v>
                </c:pt>
                <c:pt idx="8">
                  <c:v>5573.0999999999985</c:v>
                </c:pt>
              </c:numCache>
            </c:numRef>
          </c:val>
        </c:ser>
        <c:ser>
          <c:idx val="2"/>
          <c:order val="2"/>
          <c:tx>
            <c:strRef>
              <c:f>Лист1!$E$3:$E$4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Лист1!$B$5:$B$13</c:f>
              <c:strCache>
                <c:ptCount val="9"/>
                <c:pt idx="0">
                  <c:v>Домати</c:v>
                </c:pt>
                <c:pt idx="1">
                  <c:v>Пипер</c:v>
                </c:pt>
                <c:pt idx="2">
                  <c:v>Краставици</c:v>
                </c:pt>
                <c:pt idx="3">
                  <c:v>Корнишони</c:v>
                </c:pt>
                <c:pt idx="4">
                  <c:v>Кромид лук-зрял</c:v>
                </c:pt>
                <c:pt idx="5">
                  <c:v>Патладжан</c:v>
                </c:pt>
                <c:pt idx="6">
                  <c:v>Моркови</c:v>
                </c:pt>
                <c:pt idx="7">
                  <c:v>Чесън-зрял</c:v>
                </c:pt>
                <c:pt idx="8">
                  <c:v>Картофи</c:v>
                </c:pt>
              </c:strCache>
            </c:strRef>
          </c:cat>
          <c:val>
            <c:numRef>
              <c:f>Лист1!$E$5:$E$13</c:f>
              <c:numCache>
                <c:formatCode>#,##0.00</c:formatCode>
                <c:ptCount val="9"/>
                <c:pt idx="0">
                  <c:v>4203.32</c:v>
                </c:pt>
                <c:pt idx="1">
                  <c:v>2845.7099999999996</c:v>
                </c:pt>
                <c:pt idx="2">
                  <c:v>203.53999999999994</c:v>
                </c:pt>
                <c:pt idx="3">
                  <c:v>410.93</c:v>
                </c:pt>
                <c:pt idx="4">
                  <c:v>2195.16</c:v>
                </c:pt>
                <c:pt idx="5">
                  <c:v>427.11</c:v>
                </c:pt>
                <c:pt idx="6">
                  <c:v>856.33</c:v>
                </c:pt>
                <c:pt idx="7">
                  <c:v>338.4799999999999</c:v>
                </c:pt>
                <c:pt idx="8">
                  <c:v>9319.7899999999991</c:v>
                </c:pt>
              </c:numCache>
            </c:numRef>
          </c:val>
        </c:ser>
        <c:ser>
          <c:idx val="3"/>
          <c:order val="3"/>
          <c:tx>
            <c:strRef>
              <c:f>Лист1!$F$3:$F$4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Лист1!$B$5:$B$13</c:f>
              <c:strCache>
                <c:ptCount val="9"/>
                <c:pt idx="0">
                  <c:v>Домати</c:v>
                </c:pt>
                <c:pt idx="1">
                  <c:v>Пипер</c:v>
                </c:pt>
                <c:pt idx="2">
                  <c:v>Краставици</c:v>
                </c:pt>
                <c:pt idx="3">
                  <c:v>Корнишони</c:v>
                </c:pt>
                <c:pt idx="4">
                  <c:v>Кромид лук-зрял</c:v>
                </c:pt>
                <c:pt idx="5">
                  <c:v>Патладжан</c:v>
                </c:pt>
                <c:pt idx="6">
                  <c:v>Моркови</c:v>
                </c:pt>
                <c:pt idx="7">
                  <c:v>Чесън-зрял</c:v>
                </c:pt>
                <c:pt idx="8">
                  <c:v>Картофи</c:v>
                </c:pt>
              </c:strCache>
            </c:strRef>
          </c:cat>
          <c:val>
            <c:numRef>
              <c:f>Лист1!$F$5:$F$13</c:f>
              <c:numCache>
                <c:formatCode>#,##0.00</c:formatCode>
                <c:ptCount val="9"/>
                <c:pt idx="0">
                  <c:v>3815.7</c:v>
                </c:pt>
                <c:pt idx="1">
                  <c:v>2673.24</c:v>
                </c:pt>
                <c:pt idx="2">
                  <c:v>454.49</c:v>
                </c:pt>
                <c:pt idx="3">
                  <c:v>396.49</c:v>
                </c:pt>
                <c:pt idx="4">
                  <c:v>3696.85</c:v>
                </c:pt>
                <c:pt idx="5">
                  <c:v>402.76</c:v>
                </c:pt>
                <c:pt idx="6">
                  <c:v>1443.8</c:v>
                </c:pt>
                <c:pt idx="7">
                  <c:v>377.32</c:v>
                </c:pt>
                <c:pt idx="8">
                  <c:v>12384.23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45"/>
        <c:shape val="box"/>
        <c:axId val="120034816"/>
        <c:axId val="120036352"/>
        <c:axId val="0"/>
      </c:bar3DChart>
      <c:catAx>
        <c:axId val="120034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036352"/>
        <c:crosses val="autoZero"/>
        <c:auto val="1"/>
        <c:lblAlgn val="ctr"/>
        <c:lblOffset val="100"/>
        <c:noMultiLvlLbl val="0"/>
      </c:catAx>
      <c:valAx>
        <c:axId val="12003635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2003481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Лист1!$C$3:$C$4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D3E2F">
                <a:lumMod val="60000"/>
                <a:lumOff val="40000"/>
              </a:srgbClr>
            </a:solidFill>
            <a:ln>
              <a:solidFill>
                <a:srgbClr val="4D3E2F"/>
              </a:solidFill>
            </a:ln>
          </c:spPr>
          <c:invertIfNegative val="0"/>
          <c:cat>
            <c:strRef>
              <c:f>Лист1!$B$14:$B$16</c:f>
              <c:strCache>
                <c:ptCount val="3"/>
                <c:pt idx="0">
                  <c:v>Дини </c:v>
                </c:pt>
                <c:pt idx="1">
                  <c:v>Пъпеши</c:v>
                </c:pt>
                <c:pt idx="2">
                  <c:v>Главесто зеле</c:v>
                </c:pt>
              </c:strCache>
            </c:strRef>
          </c:cat>
          <c:val>
            <c:numRef>
              <c:f>Лист1!$C$14:$C$16</c:f>
              <c:numCache>
                <c:formatCode>#,##0.00</c:formatCode>
                <c:ptCount val="3"/>
                <c:pt idx="0">
                  <c:v>1656.76</c:v>
                </c:pt>
                <c:pt idx="1">
                  <c:v>475.84999999999997</c:v>
                </c:pt>
                <c:pt idx="2">
                  <c:v>834.81999999999994</c:v>
                </c:pt>
              </c:numCache>
            </c:numRef>
          </c:val>
        </c:ser>
        <c:ser>
          <c:idx val="1"/>
          <c:order val="1"/>
          <c:tx>
            <c:strRef>
              <c:f>Лист1!$D$3:$D$4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D243"/>
            </a:solidFill>
            <a:ln>
              <a:solidFill>
                <a:srgbClr val="4D3E2F"/>
              </a:solidFill>
            </a:ln>
          </c:spPr>
          <c:invertIfNegative val="0"/>
          <c:cat>
            <c:strRef>
              <c:f>Лист1!$B$14:$B$16</c:f>
              <c:strCache>
                <c:ptCount val="3"/>
                <c:pt idx="0">
                  <c:v>Дини </c:v>
                </c:pt>
                <c:pt idx="1">
                  <c:v>Пъпеши</c:v>
                </c:pt>
                <c:pt idx="2">
                  <c:v>Главесто зеле</c:v>
                </c:pt>
              </c:strCache>
            </c:strRef>
          </c:cat>
          <c:val>
            <c:numRef>
              <c:f>Лист1!$D$14:$D$16</c:f>
              <c:numCache>
                <c:formatCode>#,##0.00</c:formatCode>
                <c:ptCount val="3"/>
                <c:pt idx="0">
                  <c:v>4749.1299999999983</c:v>
                </c:pt>
                <c:pt idx="1">
                  <c:v>1446.5699999999997</c:v>
                </c:pt>
                <c:pt idx="2">
                  <c:v>1807.4500000000007</c:v>
                </c:pt>
              </c:numCache>
            </c:numRef>
          </c:val>
        </c:ser>
        <c:ser>
          <c:idx val="2"/>
          <c:order val="2"/>
          <c:tx>
            <c:strRef>
              <c:f>Лист1!$E$3:$E$4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4D3E2F"/>
              </a:solidFill>
            </a:ln>
          </c:spPr>
          <c:invertIfNegative val="0"/>
          <c:cat>
            <c:strRef>
              <c:f>Лист1!$B$14:$B$16</c:f>
              <c:strCache>
                <c:ptCount val="3"/>
                <c:pt idx="0">
                  <c:v>Дини </c:v>
                </c:pt>
                <c:pt idx="1">
                  <c:v>Пъпеши</c:v>
                </c:pt>
                <c:pt idx="2">
                  <c:v>Главесто зеле</c:v>
                </c:pt>
              </c:strCache>
            </c:strRef>
          </c:cat>
          <c:val>
            <c:numRef>
              <c:f>Лист1!$E$14:$E$16</c:f>
              <c:numCache>
                <c:formatCode>#,##0.00</c:formatCode>
                <c:ptCount val="3"/>
                <c:pt idx="0">
                  <c:v>4825.6899999999996</c:v>
                </c:pt>
                <c:pt idx="1">
                  <c:v>2653.5799999999995</c:v>
                </c:pt>
                <c:pt idx="2">
                  <c:v>1268.1499999999999</c:v>
                </c:pt>
              </c:numCache>
            </c:numRef>
          </c:val>
        </c:ser>
        <c:ser>
          <c:idx val="3"/>
          <c:order val="3"/>
          <c:tx>
            <c:strRef>
              <c:f>Лист1!$F$3:$F$4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4D3E2F"/>
              </a:solidFill>
            </a:ln>
          </c:spPr>
          <c:invertIfNegative val="0"/>
          <c:cat>
            <c:strRef>
              <c:f>Лист1!$B$14:$B$16</c:f>
              <c:strCache>
                <c:ptCount val="3"/>
                <c:pt idx="0">
                  <c:v>Дини </c:v>
                </c:pt>
                <c:pt idx="1">
                  <c:v>Пъпеши</c:v>
                </c:pt>
                <c:pt idx="2">
                  <c:v>Главесто зеле</c:v>
                </c:pt>
              </c:strCache>
            </c:strRef>
          </c:cat>
          <c:val>
            <c:numRef>
              <c:f>Лист1!$F$14:$F$16</c:f>
              <c:numCache>
                <c:formatCode>#,##0.00</c:formatCode>
                <c:ptCount val="3"/>
                <c:pt idx="0">
                  <c:v>4053.54</c:v>
                </c:pt>
                <c:pt idx="1">
                  <c:v>2555.35</c:v>
                </c:pt>
                <c:pt idx="2">
                  <c:v>1244.48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263808"/>
        <c:axId val="120265344"/>
        <c:axId val="0"/>
      </c:bar3DChart>
      <c:catAx>
        <c:axId val="12026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265344"/>
        <c:crosses val="autoZero"/>
        <c:auto val="1"/>
        <c:lblAlgn val="ctr"/>
        <c:lblOffset val="100"/>
        <c:noMultiLvlLbl val="0"/>
      </c:catAx>
      <c:valAx>
        <c:axId val="12026534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263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5"/>
          <c:dPt>
            <c:idx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3.1857720909886263E-2"/>
                  <c:y val="5.72222222222222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602471566054241E-2"/>
                  <c:y val="-6.62616652085156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Лист1!$B$14:$B$16</c:f>
              <c:strCache>
                <c:ptCount val="3"/>
                <c:pt idx="0">
                  <c:v>Дини </c:v>
                </c:pt>
                <c:pt idx="1">
                  <c:v>Пъпеши</c:v>
                </c:pt>
                <c:pt idx="2">
                  <c:v>Главесто зеле</c:v>
                </c:pt>
              </c:strCache>
            </c:strRef>
          </c:cat>
          <c:val>
            <c:numRef>
              <c:f>Лист1!$F$14:$F$16</c:f>
              <c:numCache>
                <c:formatCode>#,##0.00</c:formatCode>
                <c:ptCount val="3"/>
                <c:pt idx="0">
                  <c:v>4053.54</c:v>
                </c:pt>
                <c:pt idx="1">
                  <c:v>2555.35</c:v>
                </c:pt>
                <c:pt idx="2">
                  <c:v>1244.48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Нарадба№3</c:v>
          </c:tx>
          <c:spPr>
            <a:solidFill>
              <a:srgbClr val="C00000"/>
            </a:solidFill>
          </c:spPr>
          <c:invertIfNegative val="0"/>
          <c:cat>
            <c:strRef>
              <c:f>(Лист2!$B$9;Лист2!$B$12;Лист2!$B$16:$B$17)</c:f>
              <c:strCache>
                <c:ptCount val="4"/>
                <c:pt idx="0">
                  <c:v>Краставици</c:v>
                </c:pt>
                <c:pt idx="1">
                  <c:v>Лук - кромид зрял</c:v>
                </c:pt>
                <c:pt idx="2">
                  <c:v>Картофи</c:v>
                </c:pt>
                <c:pt idx="3">
                  <c:v>Дини</c:v>
                </c:pt>
              </c:strCache>
            </c:strRef>
          </c:cat>
          <c:val>
            <c:numRef>
              <c:f>(Лист2!$C$9;Лист2!$C$12;Лист2!$C$16:$C$17)</c:f>
              <c:numCache>
                <c:formatCode>#,##0</c:formatCode>
                <c:ptCount val="4"/>
                <c:pt idx="0">
                  <c:v>20750</c:v>
                </c:pt>
                <c:pt idx="1">
                  <c:v>12450</c:v>
                </c:pt>
                <c:pt idx="2">
                  <c:v>19900</c:v>
                </c:pt>
                <c:pt idx="3">
                  <c:v>24870</c:v>
                </c:pt>
              </c:numCache>
            </c:numRef>
          </c:val>
        </c:ser>
        <c:ser>
          <c:idx val="1"/>
          <c:order val="1"/>
          <c:tx>
            <c:v>Среден добив по агростатистика</c:v>
          </c:tx>
          <c:spPr>
            <a:solidFill>
              <a:srgbClr val="F3BC85"/>
            </a:solidFill>
          </c:spPr>
          <c:invertIfNegative val="0"/>
          <c:cat>
            <c:strRef>
              <c:f>(Лист2!$B$9;Лист2!$B$12;Лист2!$B$16:$B$17)</c:f>
              <c:strCache>
                <c:ptCount val="4"/>
                <c:pt idx="0">
                  <c:v>Краставици</c:v>
                </c:pt>
                <c:pt idx="1">
                  <c:v>Лук - кромид зрял</c:v>
                </c:pt>
                <c:pt idx="2">
                  <c:v>Картофи</c:v>
                </c:pt>
                <c:pt idx="3">
                  <c:v>Дини</c:v>
                </c:pt>
              </c:strCache>
            </c:strRef>
          </c:cat>
          <c:val>
            <c:numRef>
              <c:f>(Лист2!$D$9;Лист2!$D$12;Лист2!$D$16:$D$17)</c:f>
              <c:numCache>
                <c:formatCode>#,##0</c:formatCode>
                <c:ptCount val="4"/>
                <c:pt idx="0">
                  <c:v>14832</c:v>
                </c:pt>
                <c:pt idx="1">
                  <c:v>10581</c:v>
                </c:pt>
                <c:pt idx="2">
                  <c:v>15317</c:v>
                </c:pt>
                <c:pt idx="3">
                  <c:v>17806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56480"/>
        <c:axId val="120762368"/>
      </c:barChart>
      <c:catAx>
        <c:axId val="120756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0762368"/>
        <c:crosses val="autoZero"/>
        <c:auto val="1"/>
        <c:lblAlgn val="ctr"/>
        <c:lblOffset val="100"/>
        <c:noMultiLvlLbl val="0"/>
      </c:catAx>
      <c:valAx>
        <c:axId val="120762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bg-BG" sz="2000"/>
                  <a:t>кг/ха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7.7777777777777779E-2"/>
              <c:y val="0.3542578011081948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20756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en-US"/>
          </a:p>
        </c:txPr>
      </c:dTable>
    </c:plotArea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bubble3D val="0"/>
            <c:spPr>
              <a:solidFill>
                <a:srgbClr val="2A6CB2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2.0904965004374453E-2"/>
                  <c:y val="-3.76166520851560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7237081599848706"/>
                  <c:y val="-4.32407660347364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3.3969378827646543E-2"/>
                  <c:y val="9.12572907553222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Лист3!$C$21:$C$30</c:f>
              <c:strCache>
                <c:ptCount val="10"/>
                <c:pt idx="0">
                  <c:v>Ябълки</c:v>
                </c:pt>
                <c:pt idx="1">
                  <c:v>Круши</c:v>
                </c:pt>
                <c:pt idx="2">
                  <c:v>Кайсии/зарзали</c:v>
                </c:pt>
                <c:pt idx="3">
                  <c:v>Праскови/нектарини</c:v>
                </c:pt>
                <c:pt idx="4">
                  <c:v>Череши</c:v>
                </c:pt>
                <c:pt idx="5">
                  <c:v>Вишни</c:v>
                </c:pt>
                <c:pt idx="6">
                  <c:v>Ягоди</c:v>
                </c:pt>
                <c:pt idx="7">
                  <c:v>Малини</c:v>
                </c:pt>
                <c:pt idx="8">
                  <c:v>Сливи </c:v>
                </c:pt>
                <c:pt idx="9">
                  <c:v>Десертно грозде</c:v>
                </c:pt>
              </c:strCache>
            </c:strRef>
          </c:cat>
          <c:val>
            <c:numRef>
              <c:f>Лист3!$D$21:$D$30</c:f>
              <c:numCache>
                <c:formatCode>#,##0.00</c:formatCode>
                <c:ptCount val="10"/>
                <c:pt idx="0">
                  <c:v>2571.3800000000006</c:v>
                </c:pt>
                <c:pt idx="1">
                  <c:v>284.26</c:v>
                </c:pt>
                <c:pt idx="2">
                  <c:v>1790.8600000000001</c:v>
                </c:pt>
                <c:pt idx="3">
                  <c:v>2532.1099999999997</c:v>
                </c:pt>
                <c:pt idx="4">
                  <c:v>6016.7499999999991</c:v>
                </c:pt>
                <c:pt idx="5">
                  <c:v>881.33999999999992</c:v>
                </c:pt>
                <c:pt idx="6">
                  <c:v>486.76000000000005</c:v>
                </c:pt>
                <c:pt idx="7">
                  <c:v>1262.4500000000003</c:v>
                </c:pt>
                <c:pt idx="8">
                  <c:v>3718.0499999999997</c:v>
                </c:pt>
                <c:pt idx="9">
                  <c:v>893.12999999999988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1.2438732270050164E-2"/>
                  <c:y val="-2.07208065885296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3244374940347663E-2"/>
                  <c:y val="-5.35070814779513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3323513040746048E-2"/>
                  <c:y val="-1.56373330156224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Лист3!$C$21:$C$28</c:f>
              <c:strCache>
                <c:ptCount val="8"/>
                <c:pt idx="0">
                  <c:v>Ябълки</c:v>
                </c:pt>
                <c:pt idx="1">
                  <c:v>Круши</c:v>
                </c:pt>
                <c:pt idx="2">
                  <c:v>Кайсии/зарзали</c:v>
                </c:pt>
                <c:pt idx="3">
                  <c:v>Праскови/нектарини</c:v>
                </c:pt>
                <c:pt idx="4">
                  <c:v>Череши</c:v>
                </c:pt>
                <c:pt idx="5">
                  <c:v>Вишни</c:v>
                </c:pt>
                <c:pt idx="6">
                  <c:v>Ягоди</c:v>
                </c:pt>
                <c:pt idx="7">
                  <c:v>Малини</c:v>
                </c:pt>
              </c:strCache>
            </c:strRef>
          </c:cat>
          <c:val>
            <c:numRef>
              <c:f>Лист3!$G$21:$G$28</c:f>
              <c:numCache>
                <c:formatCode>#,##0.00</c:formatCode>
                <c:ptCount val="8"/>
                <c:pt idx="0">
                  <c:v>3175.81</c:v>
                </c:pt>
                <c:pt idx="1">
                  <c:v>526.03</c:v>
                </c:pt>
                <c:pt idx="2">
                  <c:v>2538.92</c:v>
                </c:pt>
                <c:pt idx="3">
                  <c:v>2832.69</c:v>
                </c:pt>
                <c:pt idx="4">
                  <c:v>9952.0300000000007</c:v>
                </c:pt>
                <c:pt idx="5">
                  <c:v>1212.94</c:v>
                </c:pt>
                <c:pt idx="6">
                  <c:v>676.54</c:v>
                </c:pt>
                <c:pt idx="7">
                  <c:v>2381.0100000000002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0.49753</cdr:x>
      <cdr:y>0.39763</cdr:y>
    </cdr:from>
    <cdr:to>
      <cdr:x>0.49933</cdr:x>
      <cdr:y>0.59347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4637710" y="1828801"/>
          <a:ext cx="16766" cy="9007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0.68977</cdr:x>
      <cdr:y>0.54451</cdr:y>
    </cdr:from>
    <cdr:to>
      <cdr:x>0.69157</cdr:x>
      <cdr:y>0.71662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6429641" y="2504365"/>
          <a:ext cx="16765" cy="79157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0.88347</cdr:x>
      <cdr:y>0.01187</cdr:y>
    </cdr:from>
    <cdr:to>
      <cdr:x>0.88527</cdr:x>
      <cdr:y>0.11573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>
          <a:off x="8235220" y="54591"/>
          <a:ext cx="16766" cy="4776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0.64735</cdr:x>
      <cdr:y>0.48823</cdr:y>
    </cdr:from>
    <cdr:to>
      <cdr:x>0.64901</cdr:x>
      <cdr:y>0.61496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5336273" y="2405417"/>
          <a:ext cx="13648" cy="62438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4471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2676" y="0"/>
            <a:ext cx="2916767" cy="494471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7/12/2018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6767" cy="494470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2676" y="9360730"/>
            <a:ext cx="2916767" cy="494470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4471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4471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7/12/2018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7" tIns="45523" rIns="91047" bIns="45523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2815"/>
            <a:ext cx="5384800" cy="3880485"/>
          </a:xfrm>
          <a:prstGeom prst="rect">
            <a:avLst/>
          </a:prstGeom>
        </p:spPr>
        <p:txBody>
          <a:bodyPr vert="horz" lIns="91047" tIns="45523" rIns="91047" bIns="45523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4470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4470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917" y="0"/>
            <a:ext cx="5144194" cy="4000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bg-BG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ДИРЕКТНИ</a:t>
            </a:r>
            <a:br>
              <a:rPr lang="bg-BG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bg-BG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ПЛАЩАНИЯ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888" y="0"/>
            <a:ext cx="5210175" cy="946638"/>
          </a:xfrm>
        </p:spPr>
        <p:txBody>
          <a:bodyPr>
            <a:noAutofit/>
          </a:bodyPr>
          <a:lstStyle/>
          <a:p>
            <a:r>
              <a:rPr lang="bg-BG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МИНИСТЕРСТВО</a:t>
            </a:r>
          </a:p>
          <a:p>
            <a:r>
              <a:rPr lang="bg-BG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ЗЕМЕДЕЛИЕТО, ХРАНИТЕ И ГОРИТЕ </a:t>
            </a:r>
          </a:p>
          <a:p>
            <a:endParaRPr lang="bg-BG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bg-BG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bg-BG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5" descr="shutterstock_32280192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t="-1095" r="20571" b="1095"/>
          <a:stretch/>
        </p:blipFill>
        <p:spPr>
          <a:xfrm>
            <a:off x="8792139" y="1959444"/>
            <a:ext cx="3399861" cy="39813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9888" y="5571448"/>
            <a:ext cx="150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ЮЛИ  </a:t>
            </a:r>
            <a:r>
              <a:rPr lang="bg-BG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350776"/>
          </a:xfrm>
        </p:spPr>
        <p:txBody>
          <a:bodyPr>
            <a:noAutofit/>
          </a:bodyPr>
          <a:lstStyle/>
          <a:p>
            <a:pPr algn="ctr"/>
            <a:r>
              <a:rPr lang="bg-BG" altLang="bg-BG" sz="2800" b="1" dirty="0" smtClean="0">
                <a:latin typeface="Arial Black" pitchFamily="34" charset="0"/>
              </a:rPr>
              <a:t/>
            </a:r>
            <a:br>
              <a:rPr lang="bg-BG" altLang="bg-BG" sz="2800" b="1" dirty="0" smtClean="0">
                <a:latin typeface="Arial Black" pitchFamily="34" charset="0"/>
              </a:rPr>
            </a:br>
            <a:endParaRPr lang="ru-RU" altLang="bg-BG" sz="2800" b="1" dirty="0">
              <a:latin typeface="Helvetica Neue"/>
              <a:ea typeface="Verdana" pitchFamily="34" charset="0"/>
              <a:cs typeface="Helvetica Neue"/>
            </a:endParaRPr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0060" y="307202"/>
            <a:ext cx="8802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8BAA00"/>
                </a:solidFill>
                <a:latin typeface="Franklin Gothic Medium"/>
                <a:ea typeface="+mj-ea"/>
                <a:cs typeface="+mj-cs"/>
              </a:rPr>
              <a:t>ПЛОДОВЕ – ДОБИВИ</a:t>
            </a:r>
            <a:endParaRPr lang="bg-BG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18040"/>
              </p:ext>
            </p:extLst>
          </p:nvPr>
        </p:nvGraphicFramePr>
        <p:xfrm>
          <a:off x="1596788" y="1565276"/>
          <a:ext cx="7574509" cy="48455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73888"/>
                <a:gridCol w="1879151"/>
                <a:gridCol w="1815988"/>
                <a:gridCol w="2005482"/>
              </a:tblGrid>
              <a:tr h="1325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u="none" strike="noStrike" dirty="0">
                          <a:effectLst/>
                        </a:rPr>
                        <a:t>Овощни култури и десертно грозде 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25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Култури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Нормативно изискван добив по схемите за обвързано подпомагане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Среден добив за периода 2017 г.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Среден добив в кг/ха за периода 2013-2017 г.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  <a:tr h="32073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(кг/ха)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325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Ябълки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12 830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11 308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11 914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</a:tr>
              <a:tr h="1325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Ягоди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4 980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8 121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6 901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  <a:tr h="1325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Круши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7 600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6 325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5 922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</a:tr>
              <a:tr h="512129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Кайсии и </a:t>
                      </a:r>
                      <a:r>
                        <a:rPr lang="bg-BG" sz="1400" b="1" u="none" strike="noStrike" dirty="0" err="1">
                          <a:effectLst/>
                        </a:rPr>
                        <a:t>зарзалий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4 970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7 778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6 781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  <a:tr h="512129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Праскови и </a:t>
                      </a:r>
                      <a:r>
                        <a:rPr lang="bg-BG" sz="1400" b="1" u="none" strike="noStrike" dirty="0" err="1">
                          <a:effectLst/>
                        </a:rPr>
                        <a:t>нектарини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7 500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8 884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9 212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  <a:tr h="1325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Сливи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7 800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7 218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6 246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</a:tr>
              <a:tr h="1325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Череши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4 700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5 383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5 282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  <a:tr h="1325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Вишни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4 200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3 823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3 718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>
                    <a:solidFill>
                      <a:srgbClr val="FFC000"/>
                    </a:solidFill>
                  </a:tcPr>
                </a:tc>
              </a:tr>
              <a:tr h="25907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Малини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3 300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4 013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4 205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  <a:tr h="38560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</a:rPr>
                        <a:t>Десертно грозде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4 500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>
                          <a:effectLst/>
                        </a:rPr>
                        <a:t>6725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u="none" strike="noStrike" dirty="0">
                          <a:effectLst/>
                        </a:rPr>
                        <a:t>5 747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25" marR="6025" marT="60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350776"/>
          </a:xfrm>
        </p:spPr>
        <p:txBody>
          <a:bodyPr>
            <a:noAutofit/>
          </a:bodyPr>
          <a:lstStyle/>
          <a:p>
            <a:pPr algn="ctr"/>
            <a:r>
              <a:rPr lang="bg-BG" altLang="bg-BG" sz="2800" b="1" dirty="0" smtClean="0"/>
              <a:t>ПЛОДОВЕ – ДОБИВИ </a:t>
            </a:r>
            <a:r>
              <a:rPr lang="bg-BG" altLang="bg-BG" sz="2800" dirty="0" smtClean="0"/>
              <a:t/>
            </a:r>
            <a:br>
              <a:rPr lang="bg-BG" altLang="bg-BG" sz="2800" dirty="0" smtClean="0"/>
            </a:br>
            <a:endParaRPr lang="ru-RU" altLang="bg-BG" sz="2800" b="1" dirty="0">
              <a:ea typeface="Verdana" pitchFamily="34" charset="0"/>
              <a:cs typeface="Helvetica Neue"/>
            </a:endParaRPr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48815"/>
              </p:ext>
            </p:extLst>
          </p:nvPr>
        </p:nvGraphicFramePr>
        <p:xfrm>
          <a:off x="1723598" y="1501253"/>
          <a:ext cx="7611471" cy="457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45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Оранжерийно производство – заявени </a:t>
            </a:r>
            <a:r>
              <a:rPr lang="en-US" dirty="0" smtClean="0"/>
              <a:t>(</a:t>
            </a:r>
            <a:r>
              <a:rPr lang="bg-BG" dirty="0" smtClean="0"/>
              <a:t>ха</a:t>
            </a:r>
            <a:r>
              <a:rPr lang="en-US" dirty="0" smtClean="0"/>
              <a:t>)</a:t>
            </a:r>
            <a:endParaRPr lang="bg-B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348404"/>
              </p:ext>
            </p:extLst>
          </p:nvPr>
        </p:nvGraphicFramePr>
        <p:xfrm>
          <a:off x="1409700" y="1565275"/>
          <a:ext cx="9658634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Оранжерийно производство - добиви</a:t>
            </a:r>
            <a:endParaRPr lang="bg-BG" dirty="0"/>
          </a:p>
        </p:txBody>
      </p:sp>
      <p:pic>
        <p:nvPicPr>
          <p:cNvPr id="5" name="Content Placeholder 4" descr="shutterstock_7485862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672549" y="0"/>
            <a:ext cx="1519452" cy="6857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18230"/>
              </p:ext>
            </p:extLst>
          </p:nvPr>
        </p:nvGraphicFramePr>
        <p:xfrm>
          <a:off x="3548418" y="1514903"/>
          <a:ext cx="4971562" cy="47767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58012"/>
                <a:gridCol w="1456775"/>
                <a:gridCol w="1456775"/>
              </a:tblGrid>
              <a:tr h="2957015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Оранжерийно</a:t>
                      </a: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производство </a:t>
                      </a: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– </a:t>
                      </a: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зеленчуци</a:t>
                      </a:r>
                      <a:endParaRPr lang="bg-BG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Минимален </a:t>
                      </a:r>
                      <a:endParaRPr lang="bg-BG" sz="1600" b="1" dirty="0" smtClean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добив</a:t>
                      </a: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, кг/ха </a:t>
                      </a: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по</a:t>
                      </a: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нормативно </a:t>
                      </a:r>
                      <a:endParaRPr lang="bg-BG" sz="1600" b="1" dirty="0" smtClean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изискване</a:t>
                      </a:r>
                      <a:endParaRPr lang="bg-BG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Среден добив</a:t>
                      </a: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,</a:t>
                      </a: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кг/ха </a:t>
                      </a: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по</a:t>
                      </a: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 нормативно</a:t>
                      </a:r>
                    </a:p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 smtClean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изискване</a:t>
                      </a:r>
                      <a:endParaRPr lang="bg-BG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</a:tr>
              <a:tr h="606567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Домати в оранжерии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72 000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224 000</a:t>
                      </a:r>
                      <a:endParaRPr lang="bg-BG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</a:tr>
              <a:tr h="606567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Пипер в оранжерии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45 000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85 000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</a:tr>
              <a:tr h="606567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Краставици в оранжерии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highlight>
                            <a:srgbClr val="FFFFFF"/>
                          </a:highlight>
                        </a:rPr>
                        <a:t>81 000</a:t>
                      </a:r>
                      <a:endParaRPr lang="bg-BG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highlight>
                            <a:srgbClr val="FFFFFF"/>
                          </a:highlight>
                        </a:rPr>
                        <a:t>320 000</a:t>
                      </a:r>
                      <a:endParaRPr lang="bg-BG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381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8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350776"/>
          </a:xfrm>
        </p:spPr>
        <p:txBody>
          <a:bodyPr>
            <a:noAutofit/>
          </a:bodyPr>
          <a:lstStyle/>
          <a:p>
            <a:pPr algn="ctr"/>
            <a:r>
              <a:rPr lang="ru-RU" altLang="bg-BG" sz="2800" b="1" dirty="0" smtClean="0">
                <a:ea typeface="Verdana" pitchFamily="34" charset="0"/>
                <a:cs typeface="Helvetica Neue"/>
              </a:rPr>
              <a:t>БЛАГОДАРЯ ЗА ВНИМАНИЕТО </a:t>
            </a:r>
            <a:endParaRPr lang="ru-RU" altLang="bg-BG" sz="2800" b="1" dirty="0">
              <a:ea typeface="Verdana" pitchFamily="34" charset="0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07" y="1815152"/>
            <a:ext cx="9382315" cy="48252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pic>
        <p:nvPicPr>
          <p:cNvPr id="11" name="Picture 2" descr="C:\Users\skuzmanov\Downloads\ask-the-right-ques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51" y="203254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2982" y="191421"/>
            <a:ext cx="11109178" cy="577353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dirty="0" smtClean="0">
                <a:ea typeface="Verdana" pitchFamily="34" charset="0"/>
                <a:cs typeface="Helvetica Neue"/>
              </a:rPr>
              <a:t>ЗЕЛЕНЧУЦИ </a:t>
            </a:r>
            <a:endParaRPr lang="ru-RU" altLang="bg-BG" sz="2800" b="1" dirty="0">
              <a:ea typeface="Verdana" pitchFamily="34" charset="0"/>
              <a:cs typeface="Helvetica Neue"/>
            </a:endParaRPr>
          </a:p>
        </p:txBody>
      </p:sp>
      <p:pic>
        <p:nvPicPr>
          <p:cNvPr id="4" name="Picture 3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858328"/>
              </p:ext>
            </p:extLst>
          </p:nvPr>
        </p:nvGraphicFramePr>
        <p:xfrm>
          <a:off x="5008729" y="313899"/>
          <a:ext cx="5431810" cy="444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856820"/>
              </p:ext>
            </p:extLst>
          </p:nvPr>
        </p:nvGraphicFramePr>
        <p:xfrm>
          <a:off x="0" y="2507775"/>
          <a:ext cx="5374944" cy="413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1571768" y="1906084"/>
            <a:ext cx="3070746" cy="67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altLang="bg-BG" sz="1600" b="1" dirty="0" smtClean="0">
                <a:solidFill>
                  <a:schemeClr val="tx1"/>
                </a:solidFill>
                <a:ea typeface="Verdana" pitchFamily="34" charset="0"/>
                <a:cs typeface="Helvetica Neue"/>
              </a:rPr>
              <a:t>2015</a:t>
            </a:r>
          </a:p>
          <a:p>
            <a:pPr algn="ctr"/>
            <a:endParaRPr lang="ru-RU" altLang="bg-BG" sz="1600" b="1" dirty="0">
              <a:solidFill>
                <a:schemeClr val="tx1"/>
              </a:solidFill>
              <a:ea typeface="Verdana" pitchFamily="34" charset="0"/>
              <a:cs typeface="Helvetica Neu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0800000" flipV="1">
            <a:off x="6430364" y="4610608"/>
            <a:ext cx="3070746" cy="67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altLang="bg-BG" sz="1600" b="1" dirty="0" smtClean="0">
                <a:solidFill>
                  <a:schemeClr val="tx1"/>
                </a:solidFill>
                <a:ea typeface="Verdana" pitchFamily="34" charset="0"/>
                <a:cs typeface="Helvetica Neue"/>
              </a:rPr>
              <a:t>2018</a:t>
            </a:r>
          </a:p>
          <a:p>
            <a:pPr algn="ctr"/>
            <a:endParaRPr lang="ru-RU" altLang="bg-BG" sz="1600" b="1" dirty="0">
              <a:solidFill>
                <a:schemeClr val="tx1"/>
              </a:solidFill>
              <a:ea typeface="Verdana" pitchFamily="34" charset="0"/>
              <a:cs typeface="Helvetica Neue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14656"/>
              </p:ext>
            </p:extLst>
          </p:nvPr>
        </p:nvGraphicFramePr>
        <p:xfrm>
          <a:off x="436727" y="2678868"/>
          <a:ext cx="5773003" cy="386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48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2982" y="191421"/>
            <a:ext cx="11109178" cy="577353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dirty="0" smtClean="0">
                <a:ea typeface="Verdana" pitchFamily="34" charset="0"/>
                <a:cs typeface="Helvetica Neue"/>
              </a:rPr>
              <a:t>ЗЕЛЕНЧУЦИ – ОСНОВНА СХЕМА -  заявени </a:t>
            </a:r>
            <a:r>
              <a:rPr lang="en-US" altLang="bg-BG" sz="2800" b="1" dirty="0" smtClean="0">
                <a:ea typeface="Verdana" pitchFamily="34" charset="0"/>
                <a:cs typeface="Helvetica Neue"/>
              </a:rPr>
              <a:t>(</a:t>
            </a:r>
            <a:r>
              <a:rPr lang="bg-BG" altLang="bg-BG" sz="2800" b="1" dirty="0" smtClean="0">
                <a:ea typeface="Verdana" pitchFamily="34" charset="0"/>
                <a:cs typeface="Helvetica Neue"/>
              </a:rPr>
              <a:t>ха</a:t>
            </a:r>
            <a:r>
              <a:rPr lang="en-US" altLang="bg-BG" sz="2800" b="1" dirty="0" smtClean="0">
                <a:ea typeface="Verdana" pitchFamily="34" charset="0"/>
                <a:cs typeface="Helvetica Neue"/>
              </a:rPr>
              <a:t>)</a:t>
            </a:r>
            <a:endParaRPr lang="ru-RU" altLang="bg-BG" sz="2800" b="1" dirty="0">
              <a:ea typeface="Verdana" pitchFamily="34" charset="0"/>
              <a:cs typeface="Helvetica Neue"/>
            </a:endParaRPr>
          </a:p>
        </p:txBody>
      </p:sp>
      <p:pic>
        <p:nvPicPr>
          <p:cNvPr id="4" name="Picture 3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395164"/>
              </p:ext>
            </p:extLst>
          </p:nvPr>
        </p:nvGraphicFramePr>
        <p:xfrm>
          <a:off x="573206" y="873456"/>
          <a:ext cx="9321421" cy="459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43371"/>
              </p:ext>
            </p:extLst>
          </p:nvPr>
        </p:nvGraphicFramePr>
        <p:xfrm>
          <a:off x="2533744" y="5408790"/>
          <a:ext cx="5259128" cy="1073896"/>
        </p:xfrm>
        <a:graphic>
          <a:graphicData uri="http://schemas.openxmlformats.org/drawingml/2006/table">
            <a:tbl>
              <a:tblPr/>
              <a:tblGrid>
                <a:gridCol w="2112672"/>
                <a:gridCol w="809351"/>
                <a:gridCol w="809351"/>
                <a:gridCol w="809351"/>
                <a:gridCol w="718403"/>
              </a:tblGrid>
              <a:tr h="42238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716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Кромид лук-зрял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881,97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1 281,51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2 195,16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3 696,85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6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Моркови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264,68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856,33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1 443,80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69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Картофи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3 923,01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5 573,10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9 319,79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12 384,23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2982" y="191421"/>
            <a:ext cx="11109178" cy="577353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dirty="0" smtClean="0">
                <a:ea typeface="Verdana" pitchFamily="34" charset="0"/>
                <a:cs typeface="Helvetica Neue"/>
              </a:rPr>
              <a:t>ЗЕЛЕНЧУЦИ – ДОПЪЛНИТЕЛНА СХЕМА – заявени </a:t>
            </a:r>
            <a:r>
              <a:rPr lang="en-US" altLang="bg-BG" sz="2800" b="1" dirty="0" smtClean="0">
                <a:ea typeface="Verdana" pitchFamily="34" charset="0"/>
                <a:cs typeface="Helvetica Neue"/>
              </a:rPr>
              <a:t>(</a:t>
            </a:r>
            <a:r>
              <a:rPr lang="bg-BG" altLang="bg-BG" sz="2800" b="1" dirty="0" smtClean="0">
                <a:ea typeface="Verdana" pitchFamily="34" charset="0"/>
                <a:cs typeface="Helvetica Neue"/>
              </a:rPr>
              <a:t>ха</a:t>
            </a:r>
            <a:r>
              <a:rPr lang="en-US" altLang="bg-BG" sz="2800" b="1" dirty="0" smtClean="0">
                <a:ea typeface="Verdana" pitchFamily="34" charset="0"/>
                <a:cs typeface="Helvetica Neue"/>
              </a:rPr>
              <a:t>)</a:t>
            </a:r>
            <a:endParaRPr lang="ru-RU" altLang="bg-BG" sz="2800" b="1" dirty="0">
              <a:ea typeface="Verdana" pitchFamily="34" charset="0"/>
              <a:cs typeface="Helvetica Neue"/>
            </a:endParaRPr>
          </a:p>
        </p:txBody>
      </p:sp>
      <p:pic>
        <p:nvPicPr>
          <p:cNvPr id="4" name="Picture 3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39200"/>
              </p:ext>
            </p:extLst>
          </p:nvPr>
        </p:nvGraphicFramePr>
        <p:xfrm>
          <a:off x="5691116" y="2579427"/>
          <a:ext cx="4544705" cy="371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578182"/>
              </p:ext>
            </p:extLst>
          </p:nvPr>
        </p:nvGraphicFramePr>
        <p:xfrm>
          <a:off x="370764" y="1647966"/>
          <a:ext cx="4869976" cy="316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48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350776"/>
          </a:xfrm>
        </p:spPr>
        <p:txBody>
          <a:bodyPr>
            <a:noAutofit/>
          </a:bodyPr>
          <a:lstStyle/>
          <a:p>
            <a:pPr algn="ctr"/>
            <a:r>
              <a:rPr lang="bg-BG" sz="2800" b="1" cap="all" dirty="0">
                <a:solidFill>
                  <a:srgbClr val="8BAA00"/>
                </a:solidFill>
              </a:rPr>
              <a:t>Зеленчуци полско производство - Добиви</a:t>
            </a:r>
            <a:endParaRPr lang="ru-RU" altLang="bg-BG" sz="2800" b="1" cap="all" dirty="0">
              <a:ea typeface="Verdana" pitchFamily="34" charset="0"/>
              <a:cs typeface="Helvetica Neue"/>
            </a:endParaRPr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21224"/>
              </p:ext>
            </p:extLst>
          </p:nvPr>
        </p:nvGraphicFramePr>
        <p:xfrm>
          <a:off x="2224584" y="1569490"/>
          <a:ext cx="6987654" cy="46675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26623"/>
                <a:gridCol w="1792660"/>
                <a:gridCol w="1792660"/>
                <a:gridCol w="2075711"/>
              </a:tblGrid>
              <a:tr h="4527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b="1" u="none" strike="noStrike" dirty="0">
                          <a:effectLst/>
                        </a:rPr>
                        <a:t>Зеленчукови култури - полско производство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131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Култури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Нормативно изискван добив по схемите за обвързано подпомагане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Среден добив за 2017 г. 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>
                          <a:effectLst/>
                        </a:rPr>
                        <a:t> Среден добив в кг/ха за периода 2013-2017 г.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(кг/ха)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Домати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19 000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23 434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25 229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Пипер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13 400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16 058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16 622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Краставици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20 750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16 220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14 832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 err="1">
                          <a:effectLst/>
                        </a:rPr>
                        <a:t>Корнишони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19 000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22 696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19 958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Главесто зеле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17 460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24 715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23 834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Лук - кромид зрял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12 450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11 298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10 581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Патладжан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18 980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24 757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25 682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Морков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12 430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20 469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21 360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Чесън (зрял)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3 510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3 731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4 519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Картофи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19 900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17 782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15 317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Дини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24 870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22 436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17 806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D243"/>
                    </a:solidFill>
                  </a:tcPr>
                </a:tc>
              </a:tr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b="1" u="none" strike="noStrike" dirty="0">
                          <a:effectLst/>
                        </a:rPr>
                        <a:t>Пъпеши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8 450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9 906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10 825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350776"/>
          </a:xfrm>
        </p:spPr>
        <p:txBody>
          <a:bodyPr>
            <a:noAutofit/>
          </a:bodyPr>
          <a:lstStyle/>
          <a:p>
            <a:pPr algn="ctr"/>
            <a:r>
              <a:rPr lang="bg-BG" sz="2800" b="1" cap="all" dirty="0" smtClean="0"/>
              <a:t>Зеленчуци полско производство - Добиви</a:t>
            </a:r>
            <a:br>
              <a:rPr lang="bg-BG" sz="2800" b="1" cap="all" dirty="0" smtClean="0"/>
            </a:br>
            <a:endParaRPr lang="ru-RU" altLang="bg-BG" sz="2800" b="1" cap="all" dirty="0">
              <a:ea typeface="Verdana" pitchFamily="34" charset="0"/>
              <a:cs typeface="Helvetica Neue"/>
            </a:endParaRPr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35206"/>
              </p:ext>
            </p:extLst>
          </p:nvPr>
        </p:nvGraphicFramePr>
        <p:xfrm>
          <a:off x="2242213" y="1524332"/>
          <a:ext cx="6383171" cy="446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4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173355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bg-BG" sz="2800" b="1" dirty="0" smtClean="0"/>
              <a:t>ПЛОДОВЕ</a:t>
            </a:r>
            <a:endParaRPr lang="ru-RU" altLang="bg-BG" sz="2800" b="1" cap="all" dirty="0">
              <a:ea typeface="Verdana" pitchFamily="34" charset="0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07" y="1815152"/>
            <a:ext cx="9382315" cy="48252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84275"/>
              </p:ext>
            </p:extLst>
          </p:nvPr>
        </p:nvGraphicFramePr>
        <p:xfrm>
          <a:off x="177421" y="2606722"/>
          <a:ext cx="4738048" cy="356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140165"/>
              </p:ext>
            </p:extLst>
          </p:nvPr>
        </p:nvGraphicFramePr>
        <p:xfrm>
          <a:off x="5418162" y="1473958"/>
          <a:ext cx="4735772" cy="33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 rot="10800000" flipV="1">
            <a:off x="916664" y="1906084"/>
            <a:ext cx="3070746" cy="67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altLang="bg-BG" sz="1600" b="1" dirty="0" smtClean="0">
                <a:solidFill>
                  <a:schemeClr val="tx1"/>
                </a:solidFill>
                <a:ea typeface="Verdana" pitchFamily="34" charset="0"/>
                <a:cs typeface="Helvetica Neue"/>
              </a:rPr>
              <a:t>2015</a:t>
            </a:r>
          </a:p>
          <a:p>
            <a:pPr algn="ctr"/>
            <a:endParaRPr lang="ru-RU" altLang="bg-BG" sz="1600" b="1" dirty="0">
              <a:solidFill>
                <a:schemeClr val="tx1"/>
              </a:solidFill>
              <a:ea typeface="Verdana" pitchFamily="34" charset="0"/>
              <a:cs typeface="Helvetica Neue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6309805" y="4637911"/>
            <a:ext cx="3070746" cy="67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altLang="bg-BG" sz="1600" b="1" dirty="0" smtClean="0">
                <a:solidFill>
                  <a:schemeClr val="tx1"/>
                </a:solidFill>
                <a:ea typeface="Verdana" pitchFamily="34" charset="0"/>
                <a:cs typeface="Helvetica Neue"/>
              </a:rPr>
              <a:t>2018</a:t>
            </a:r>
          </a:p>
          <a:p>
            <a:pPr algn="ctr"/>
            <a:endParaRPr lang="ru-RU" altLang="bg-BG" sz="1600" b="1" dirty="0">
              <a:solidFill>
                <a:schemeClr val="tx1"/>
              </a:solidFill>
              <a:ea typeface="Verdana" pitchFamily="34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24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050525"/>
          </a:xfrm>
        </p:spPr>
        <p:txBody>
          <a:bodyPr>
            <a:noAutofit/>
          </a:bodyPr>
          <a:lstStyle/>
          <a:p>
            <a:pPr algn="ctr"/>
            <a:r>
              <a:rPr lang="bg-BG" sz="2800" b="1" cap="all" dirty="0" smtClean="0"/>
              <a:t>ПЛОДОВЕ – ОСНОВНА СХЕМА </a:t>
            </a:r>
            <a:r>
              <a:rPr lang="bg-BG" sz="2800" b="1" dirty="0" smtClean="0"/>
              <a:t>– заявени </a:t>
            </a:r>
            <a:r>
              <a:rPr lang="en-US" sz="2800" b="1" dirty="0" smtClean="0"/>
              <a:t>(</a:t>
            </a:r>
            <a:r>
              <a:rPr lang="bg-BG" sz="2800" b="1" dirty="0" smtClean="0"/>
              <a:t>ха</a:t>
            </a:r>
            <a:r>
              <a:rPr lang="en-US" sz="2800" b="1" dirty="0" smtClean="0"/>
              <a:t>)</a:t>
            </a:r>
            <a:r>
              <a:rPr lang="bg-BG" sz="2800" b="1" dirty="0" smtClean="0"/>
              <a:t> </a:t>
            </a:r>
            <a:r>
              <a:rPr lang="bg-BG" sz="2800" dirty="0" smtClean="0"/>
              <a:t/>
            </a:r>
            <a:br>
              <a:rPr lang="bg-BG" sz="2800" dirty="0" smtClean="0"/>
            </a:br>
            <a:endParaRPr lang="ru-RU" altLang="bg-BG" sz="2800" b="1" dirty="0">
              <a:latin typeface="Helvetica Neue"/>
              <a:ea typeface="Verdana" pitchFamily="34" charset="0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07" y="1815152"/>
            <a:ext cx="9382315" cy="48252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93443"/>
              </p:ext>
            </p:extLst>
          </p:nvPr>
        </p:nvGraphicFramePr>
        <p:xfrm>
          <a:off x="1392073" y="1665028"/>
          <a:ext cx="8243246" cy="49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196084" y="859809"/>
            <a:ext cx="0" cy="805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16203" y="3429000"/>
            <a:ext cx="0" cy="64144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8" y="191421"/>
            <a:ext cx="9909545" cy="1350776"/>
          </a:xfrm>
        </p:spPr>
        <p:txBody>
          <a:bodyPr>
            <a:noAutofit/>
          </a:bodyPr>
          <a:lstStyle/>
          <a:p>
            <a:pPr algn="ctr"/>
            <a:r>
              <a:rPr lang="bg-BG" altLang="bg-BG" sz="2800" b="1" dirty="0" smtClean="0"/>
              <a:t>ПЛОДОВЕ – ДОПЪЛНИТЕЛНА СХЕМА – заявени </a:t>
            </a:r>
            <a:r>
              <a:rPr lang="en-US" altLang="bg-BG" sz="2800" b="1" dirty="0" smtClean="0"/>
              <a:t>(</a:t>
            </a:r>
            <a:r>
              <a:rPr lang="bg-BG" altLang="bg-BG" sz="2800" b="1" dirty="0" smtClean="0"/>
              <a:t>ха</a:t>
            </a:r>
            <a:r>
              <a:rPr lang="en-US" altLang="bg-BG" sz="2800" b="1" dirty="0" smtClean="0"/>
              <a:t>)</a:t>
            </a:r>
            <a:r>
              <a:rPr lang="bg-BG" altLang="bg-BG" sz="2800" b="1" dirty="0" smtClean="0"/>
              <a:t/>
            </a:r>
            <a:br>
              <a:rPr lang="bg-BG" altLang="bg-BG" sz="2800" b="1" dirty="0" smtClean="0"/>
            </a:br>
            <a:endParaRPr lang="ru-RU" altLang="bg-BG" sz="2800" b="1" dirty="0">
              <a:ea typeface="Verdana" pitchFamily="34" charset="0"/>
              <a:cs typeface="Helvetica Neue"/>
            </a:endParaRPr>
          </a:p>
        </p:txBody>
      </p:sp>
      <p:pic>
        <p:nvPicPr>
          <p:cNvPr id="5" name="Picture 4" descr="shutterstock_74858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 t="12868" r="50643"/>
          <a:stretch/>
        </p:blipFill>
        <p:spPr>
          <a:xfrm>
            <a:off x="10555112" y="0"/>
            <a:ext cx="1636888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470232"/>
              </p:ext>
            </p:extLst>
          </p:nvPr>
        </p:nvGraphicFramePr>
        <p:xfrm>
          <a:off x="5786652" y="1215954"/>
          <a:ext cx="4312692" cy="344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657807"/>
              </p:ext>
            </p:extLst>
          </p:nvPr>
        </p:nvGraphicFramePr>
        <p:xfrm>
          <a:off x="370765" y="35313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32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419</Words>
  <Application>Microsoft Office PowerPoint</Application>
  <PresentationFormat>Custom</PresentationFormat>
  <Paragraphs>197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Ecology 16x9</vt:lpstr>
      <vt:lpstr>ДИРЕКТНИ ПЛАЩАНИЯ</vt:lpstr>
      <vt:lpstr>ЗЕЛЕНЧУЦИ </vt:lpstr>
      <vt:lpstr>ЗЕЛЕНЧУЦИ – ОСНОВНА СХЕМА -  заявени (ха)</vt:lpstr>
      <vt:lpstr>ЗЕЛЕНЧУЦИ – ДОПЪЛНИТЕЛНА СХЕМА – заявени (ха)</vt:lpstr>
      <vt:lpstr>Зеленчуци полско производство - Добиви</vt:lpstr>
      <vt:lpstr>Зеленчуци полско производство - Добиви </vt:lpstr>
      <vt:lpstr> ПЛОДОВЕ</vt:lpstr>
      <vt:lpstr>ПЛОДОВЕ – ОСНОВНА СХЕМА – заявени (ха)  </vt:lpstr>
      <vt:lpstr>ПЛОДОВЕ – ДОПЪЛНИТЕЛНА СХЕМА – заявени (ха) </vt:lpstr>
      <vt:lpstr> </vt:lpstr>
      <vt:lpstr>ПЛОДОВЕ – ДОБИВИ  </vt:lpstr>
      <vt:lpstr>Оранжерийно производство – заявени (ха)</vt:lpstr>
      <vt:lpstr>Оранжерийно производство - добиви</vt:lpstr>
      <vt:lpstr>БЛАГОДАРЯ ЗА ВНИМАНИЕТО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Emiliya Manolova</dc:creator>
  <cp:lastModifiedBy>Adelina K. Stoyanova</cp:lastModifiedBy>
  <cp:revision>260</cp:revision>
  <cp:lastPrinted>2016-09-01T13:52:37Z</cp:lastPrinted>
  <dcterms:created xsi:type="dcterms:W3CDTF">2014-04-17T22:24:41Z</dcterms:created>
  <dcterms:modified xsi:type="dcterms:W3CDTF">2018-07-12T06:10:33Z</dcterms:modified>
</cp:coreProperties>
</file>