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10"/>
  </p:notesMasterIdLst>
  <p:sldIdLst>
    <p:sldId id="261" r:id="rId2"/>
    <p:sldId id="289" r:id="rId3"/>
    <p:sldId id="282" r:id="rId4"/>
    <p:sldId id="284" r:id="rId5"/>
    <p:sldId id="285" r:id="rId6"/>
    <p:sldId id="290" r:id="rId7"/>
    <p:sldId id="287" r:id="rId8"/>
    <p:sldId id="288" r:id="rId9"/>
  </p:sldIdLst>
  <p:sldSz cx="9144000" cy="6858000" type="screen4x3"/>
  <p:notesSz cx="6797675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587A0-2959-4AB3-8280-34A1C4317277}" type="datetimeFigureOut">
              <a:rPr lang="bg-BG" smtClean="0"/>
              <a:t>27.2.2018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102CC-AFBE-4E15-84EE-0F70A1C0FE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45906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В тази презентация обаче са представени не </a:t>
            </a:r>
            <a:r>
              <a:rPr lang="bg-BG" dirty="0" err="1" smtClean="0"/>
              <a:t>финализирани</a:t>
            </a:r>
            <a:r>
              <a:rPr lang="bg-BG" dirty="0" smtClean="0"/>
              <a:t> </a:t>
            </a:r>
            <a:r>
              <a:rPr lang="bg-BG" dirty="0" err="1" smtClean="0"/>
              <a:t>приекти</a:t>
            </a:r>
            <a:r>
              <a:rPr lang="bg-BG" dirty="0" smtClean="0"/>
              <a:t>, а проекти с договори, по които има какво да е плащане (дори само авансово)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77218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Представените данни са на база договори с плащания, но не са приключили, включително преходните плащания по М112, като брой проекти.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82112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След приключване на договарянето по втория прием на стратегии по М19.2, се очаква изпълнение на 100 % на индикатора (който сега е на 71.7%)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49803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27.2.2018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27.2.2018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27.2.2018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27.2.2018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27.2.2018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27.2.2018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27.2.2018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27.2.2018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27.2.2018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27.2.2018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27.2.2018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8B0710-F6F1-4312-B9CB-3014A76BAE6D}" type="datetimeFigureOut">
              <a:rPr lang="bg-BG" smtClean="0"/>
              <a:t>27.2.2018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81209" y="900009"/>
            <a:ext cx="3790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600" b="1" dirty="0" smtClean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ПРОГРАМА ЗА РАЗВИТИЕ НА СЕЛСКИТЕ РАЙОНИ 2014-2020 </a:t>
            </a:r>
            <a:endParaRPr lang="bg-BG" sz="1600" b="1" dirty="0">
              <a:solidFill>
                <a:schemeClr val="bg1">
                  <a:lumMod val="6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433" y="253877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bg-BG" sz="3600" b="1" dirty="0">
                <a:solidFill>
                  <a:schemeClr val="tx1">
                    <a:lumMod val="95000"/>
                  </a:schemeClr>
                </a:solidFill>
              </a:rPr>
              <a:t>Информация за </a:t>
            </a:r>
            <a:r>
              <a:rPr lang="bg-BG" sz="3600" b="1" dirty="0" smtClean="0">
                <a:solidFill>
                  <a:schemeClr val="tx1">
                    <a:lumMod val="95000"/>
                  </a:schemeClr>
                </a:solidFill>
              </a:rPr>
              <a:t>напредъка по постигане на междинните цели по ПРСР 2014-2020</a:t>
            </a:r>
            <a:endParaRPr lang="bg-BG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2394" y="1377642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________________________________________________________________________</a:t>
            </a:r>
          </a:p>
          <a:p>
            <a:pPr algn="ctr"/>
            <a:r>
              <a:rPr lang="bg-BG" dirty="0" smtClean="0"/>
              <a:t>Европейски земеделски фонд за развитие на селските райони</a:t>
            </a:r>
            <a:endParaRPr lang="bg-BG" dirty="0"/>
          </a:p>
        </p:txBody>
      </p:sp>
      <p:pic>
        <p:nvPicPr>
          <p:cNvPr id="10" name="Picture 4" descr="http://www.fahs.surrey.ac.uk/stress_impact/images/european-union-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01931"/>
            <a:ext cx="1614961" cy="106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157192"/>
            <a:ext cx="3744416" cy="151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63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1"/>
            <a:ext cx="7774632" cy="936401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 smtClean="0"/>
              <a:t>от </a:t>
            </a:r>
            <a:r>
              <a:rPr lang="bg-BG" altLang="bg-BG" sz="3200" b="1" dirty="0"/>
              <a:t>усвояване към резултати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294309"/>
            <a:ext cx="763284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Съгл. Регламент 1303 за програмите се определят междинни цели (</a:t>
            </a:r>
            <a:r>
              <a:rPr lang="en-US" altLang="bg-BG" sz="2400" dirty="0">
                <a:latin typeface="Arial" charset="0"/>
              </a:rPr>
              <a:t>performance framework), </a:t>
            </a:r>
            <a:r>
              <a:rPr lang="bg-BG" altLang="bg-BG" sz="2400" dirty="0">
                <a:latin typeface="Arial" charset="0"/>
              </a:rPr>
              <a:t>които трябва да бъдат изпълнени към края на 2018 г.</a:t>
            </a:r>
          </a:p>
          <a:p>
            <a:endParaRPr lang="bg-BG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3022501"/>
            <a:ext cx="82089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всеки приоритет по програмата се определя резерв от средства, които може да бъде използван за </a:t>
            </a:r>
            <a:r>
              <a:rPr lang="bg-BG" altLang="bg-BG" sz="2400" dirty="0" err="1" smtClean="0">
                <a:latin typeface="Arial" charset="0"/>
              </a:rPr>
              <a:t>съответнит</a:t>
            </a:r>
            <a:r>
              <a:rPr lang="en-US" altLang="bg-BG" sz="2400" smtClean="0">
                <a:latin typeface="Arial" charset="0"/>
              </a:rPr>
              <a:t>e</a:t>
            </a:r>
            <a:r>
              <a:rPr lang="bg-BG" altLang="bg-BG" sz="2400" smtClean="0">
                <a:latin typeface="Arial" charset="0"/>
              </a:rPr>
              <a:t> </a:t>
            </a:r>
            <a:r>
              <a:rPr lang="bg-BG" altLang="bg-BG" sz="2400" dirty="0">
                <a:latin typeface="Arial" charset="0"/>
              </a:rPr>
              <a:t>мерки само ако се достигнат междинните цели към 2018 г</a:t>
            </a:r>
          </a:p>
          <a:p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4797152"/>
            <a:ext cx="813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Съгласно чл. 22 от Регламент 1303/2013, при сериозно непостигане </a:t>
            </a:r>
            <a:r>
              <a:rPr lang="bg-BG" altLang="bg-BG" sz="2400" dirty="0" smtClean="0">
                <a:latin typeface="Arial" charset="0"/>
              </a:rPr>
              <a:t>на </a:t>
            </a:r>
            <a:r>
              <a:rPr lang="bg-BG" altLang="bg-BG" sz="2400" dirty="0">
                <a:latin typeface="Arial" charset="0"/>
              </a:rPr>
              <a:t>междинните цели</a:t>
            </a:r>
            <a:r>
              <a:rPr lang="bg-BG" altLang="bg-BG" sz="2400" dirty="0" smtClean="0">
                <a:latin typeface="Arial" charset="0"/>
              </a:rPr>
              <a:t>, ЕК може </a:t>
            </a:r>
            <a:r>
              <a:rPr lang="bg-BG" altLang="bg-BG" sz="2400" dirty="0">
                <a:latin typeface="Arial" charset="0"/>
              </a:rPr>
              <a:t>да спре междинните </a:t>
            </a:r>
            <a:r>
              <a:rPr lang="bg-BG" altLang="bg-BG" sz="2400" dirty="0" smtClean="0">
                <a:latin typeface="Arial" charset="0"/>
              </a:rPr>
              <a:t>плащания по ПРСР.</a:t>
            </a:r>
            <a:endParaRPr lang="bg-BG" altLang="bg-BG" sz="2400" dirty="0">
              <a:latin typeface="Arial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0671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2414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/>
              <a:t>от усвояване към резултати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1628800"/>
            <a:ext cx="80626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сериозно неизпълнение се счита показател под 65% от заложената целева стойност. </a:t>
            </a:r>
          </a:p>
          <a:p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2852936"/>
            <a:ext cx="7778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постигането на целите по инвестиционните мерки се зачитат </a:t>
            </a:r>
            <a:r>
              <a:rPr lang="bg-BG" altLang="bg-BG" sz="2400" dirty="0" smtClean="0">
                <a:latin typeface="Arial" charset="0"/>
              </a:rPr>
              <a:t>само проекти с междинно плащане.</a:t>
            </a:r>
            <a:endParaRPr lang="bg-BG" sz="2400" dirty="0">
              <a:latin typeface="Arial" charset="0"/>
            </a:endParaRPr>
          </a:p>
        </p:txBody>
      </p:sp>
      <p:pic>
        <p:nvPicPr>
          <p:cNvPr id="1026" name="Picture 2" descr="D:\itso\budget\JuLLi2017\Update PF kum 1.17\goal-achiev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065" y="5304396"/>
            <a:ext cx="1703934" cy="115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4335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980430"/>
            <a:ext cx="7848600" cy="15124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П2: </a:t>
            </a:r>
            <a:r>
              <a:rPr lang="ru-RU" sz="3200" b="1" dirty="0" err="1"/>
              <a:t>Подобряване</a:t>
            </a:r>
            <a:r>
              <a:rPr lang="ru-RU" sz="3200" b="1" dirty="0"/>
              <a:t> на </a:t>
            </a:r>
            <a:r>
              <a:rPr lang="ru-RU" sz="3200" b="1" dirty="0" err="1"/>
              <a:t>жизнеспособността</a:t>
            </a:r>
            <a:r>
              <a:rPr lang="ru-RU" sz="3200" b="1" dirty="0"/>
              <a:t> </a:t>
            </a:r>
            <a:r>
              <a:rPr lang="ru-RU" sz="3200" b="1" dirty="0" smtClean="0"/>
              <a:t>и </a:t>
            </a:r>
            <a:r>
              <a:rPr lang="ru-RU" sz="3200" b="1" dirty="0" err="1"/>
              <a:t>конкурентоспособността</a:t>
            </a:r>
            <a:r>
              <a:rPr lang="ru-RU" sz="3200" b="1" dirty="0"/>
              <a:t> на </a:t>
            </a:r>
            <a:r>
              <a:rPr lang="ru-RU" sz="3200" b="1" dirty="0" err="1" smtClean="0"/>
              <a:t>стопанствата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78757"/>
            <a:ext cx="8352928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64457"/>
            <a:ext cx="8352928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348880"/>
            <a:ext cx="8134672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3"/>
            <a:ext cx="878497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114719"/>
              </p:ext>
            </p:extLst>
          </p:nvPr>
        </p:nvGraphicFramePr>
        <p:xfrm>
          <a:off x="251521" y="2276873"/>
          <a:ext cx="8784975" cy="3384376"/>
        </p:xfrm>
        <a:graphic>
          <a:graphicData uri="http://schemas.openxmlformats.org/drawingml/2006/table">
            <a:tbl>
              <a:tblPr/>
              <a:tblGrid>
                <a:gridCol w="4380959"/>
                <a:gridCol w="1394989"/>
                <a:gridCol w="1245114"/>
                <a:gridCol w="1763913"/>
              </a:tblGrid>
              <a:tr h="75172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826204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П2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92 983 051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143 493 227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154,3%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06446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земеделски стопанства с подпомагане от ПРСР за инвестиции в модернизация (М4.1), и млади земеделски стопани(М 6.1)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1 640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3 220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196,3%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2653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620390"/>
            <a:ext cx="7848600" cy="136845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П3: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 smtClean="0"/>
              <a:t>организацията</a:t>
            </a:r>
            <a:r>
              <a:rPr lang="ru-RU" sz="3200" b="1" dirty="0" smtClean="0"/>
              <a:t> на </a:t>
            </a:r>
            <a:r>
              <a:rPr lang="ru-RU" sz="3200" b="1" dirty="0" err="1"/>
              <a:t>хранителната</a:t>
            </a:r>
            <a:r>
              <a:rPr lang="ru-RU" sz="3200" b="1" dirty="0"/>
              <a:t> </a:t>
            </a:r>
            <a:r>
              <a:rPr lang="ru-RU" sz="3200" b="1" dirty="0" smtClean="0"/>
              <a:t>верига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128986"/>
            <a:ext cx="8424936" cy="353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86694"/>
            <a:ext cx="8280920" cy="28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86695"/>
            <a:ext cx="8424936" cy="357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98687"/>
            <a:ext cx="8856984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699749"/>
              </p:ext>
            </p:extLst>
          </p:nvPr>
        </p:nvGraphicFramePr>
        <p:xfrm>
          <a:off x="107504" y="1998686"/>
          <a:ext cx="8856984" cy="4238626"/>
        </p:xfrm>
        <a:graphic>
          <a:graphicData uri="http://schemas.openxmlformats.org/drawingml/2006/table">
            <a:tbl>
              <a:tblPr/>
              <a:tblGrid>
                <a:gridCol w="4416869"/>
                <a:gridCol w="1406424"/>
                <a:gridCol w="1255320"/>
                <a:gridCol w="1778371"/>
              </a:tblGrid>
              <a:tr h="5794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56129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П3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54 580 807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25 573 349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46,9%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37843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земеделските стопанства, получаващи подпомагане за местни пазари и къси вериги (М16.4), и групи на производителите (М9)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6005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операции подпомогнати по M4.2 за преработка и маркетинг на зeмеделска продукция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311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76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24,4%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3645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80049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П4: </a:t>
            </a:r>
            <a:r>
              <a:rPr lang="ru-RU" sz="3200" b="1" dirty="0" err="1"/>
              <a:t>Възстановяване</a:t>
            </a:r>
            <a:r>
              <a:rPr lang="ru-RU" sz="3200" b="1" dirty="0"/>
              <a:t>, </a:t>
            </a:r>
            <a:r>
              <a:rPr lang="ru-RU" sz="3200" b="1" dirty="0" err="1"/>
              <a:t>опазване</a:t>
            </a:r>
            <a:r>
              <a:rPr lang="ru-RU" sz="3200" b="1" dirty="0"/>
              <a:t> и </a:t>
            </a:r>
            <a:r>
              <a:rPr lang="ru-RU" sz="3200" b="1" dirty="0" err="1"/>
              <a:t>укрепване</a:t>
            </a:r>
            <a:r>
              <a:rPr lang="ru-RU" sz="3200" b="1" dirty="0"/>
              <a:t> на </a:t>
            </a:r>
            <a:r>
              <a:rPr lang="ru-RU" sz="3200" b="1" dirty="0" err="1"/>
              <a:t>екосистемите</a:t>
            </a:r>
            <a:r>
              <a:rPr lang="ru-RU" sz="3200" b="1" dirty="0"/>
              <a:t>, </a:t>
            </a:r>
            <a:r>
              <a:rPr lang="ru-RU" sz="3200" b="1" dirty="0" err="1"/>
              <a:t>свързани</a:t>
            </a:r>
            <a:r>
              <a:rPr lang="ru-RU" sz="3200" b="1" dirty="0"/>
              <a:t> </a:t>
            </a:r>
            <a:r>
              <a:rPr lang="ru-RU" sz="3200" b="1" dirty="0" err="1"/>
              <a:t>със</a:t>
            </a:r>
            <a:r>
              <a:rPr lang="ru-RU" sz="3200" b="1" dirty="0"/>
              <a:t> </a:t>
            </a:r>
            <a:r>
              <a:rPr lang="ru-RU" sz="3200" b="1" dirty="0" err="1"/>
              <a:t>селското</a:t>
            </a:r>
            <a:r>
              <a:rPr lang="ru-RU" sz="3200" b="1" dirty="0"/>
              <a:t> и </a:t>
            </a:r>
            <a:r>
              <a:rPr lang="ru-RU" sz="3200" b="1" dirty="0" err="1"/>
              <a:t>горското</a:t>
            </a:r>
            <a:r>
              <a:rPr lang="ru-RU" sz="3200" b="1" dirty="0"/>
              <a:t> </a:t>
            </a:r>
            <a:r>
              <a:rPr lang="ru-RU" sz="3200" b="1" dirty="0" err="1"/>
              <a:t>стопанство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2321024"/>
            <a:ext cx="7344815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8732"/>
            <a:ext cx="7344816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72008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76872"/>
            <a:ext cx="712656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24261"/>
            <a:ext cx="8712968" cy="3347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214952"/>
              </p:ext>
            </p:extLst>
          </p:nvPr>
        </p:nvGraphicFramePr>
        <p:xfrm>
          <a:off x="179512" y="2224261"/>
          <a:ext cx="8712967" cy="3347442"/>
        </p:xfrm>
        <a:graphic>
          <a:graphicData uri="http://schemas.openxmlformats.org/drawingml/2006/table">
            <a:tbl>
              <a:tblPr/>
              <a:tblGrid>
                <a:gridCol w="4345050"/>
                <a:gridCol w="1383555"/>
                <a:gridCol w="1234908"/>
                <a:gridCol w="1749454"/>
              </a:tblGrid>
              <a:tr h="78924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132077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П4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196 619 605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245 511 700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124,9%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426123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Земеделска земя, обхваната от договори за подпомагане по М10, М11, М12 с цел опазване на природните ресурси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362 400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825 632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227,8%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77337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36845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П5: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/>
              <a:t>ефективното</a:t>
            </a:r>
            <a:r>
              <a:rPr lang="ru-RU" sz="3200" b="1" dirty="0"/>
              <a:t> </a:t>
            </a:r>
            <a:r>
              <a:rPr lang="ru-RU" sz="3200" b="1" dirty="0" err="1"/>
              <a:t>използване</a:t>
            </a:r>
            <a:r>
              <a:rPr lang="ru-RU" sz="3200" b="1" dirty="0"/>
              <a:t> на </a:t>
            </a:r>
            <a:r>
              <a:rPr lang="ru-RU" sz="3200" b="1" dirty="0" err="1"/>
              <a:t>ресурсите</a:t>
            </a:r>
            <a:r>
              <a:rPr lang="ru-RU" sz="3200" b="1" dirty="0"/>
              <a:t> </a:t>
            </a:r>
            <a:r>
              <a:rPr lang="ru-RU" sz="3200" b="1" dirty="0" smtClean="0"/>
              <a:t>и </a:t>
            </a:r>
            <a:r>
              <a:rPr lang="ru-RU" sz="3200" b="1" dirty="0" err="1" smtClean="0"/>
              <a:t>преход</a:t>
            </a:r>
            <a:r>
              <a:rPr lang="ru-RU" sz="3200" b="1" dirty="0" smtClean="0"/>
              <a:t> </a:t>
            </a:r>
            <a:r>
              <a:rPr lang="ru-RU" sz="3200" b="1" dirty="0" err="1"/>
              <a:t>към</a:t>
            </a:r>
            <a:r>
              <a:rPr lang="ru-RU" sz="3200" b="1" dirty="0"/>
              <a:t> </a:t>
            </a:r>
            <a:r>
              <a:rPr lang="ru-RU" sz="3200" b="1" dirty="0" err="1"/>
              <a:t>нисковъглеродна</a:t>
            </a:r>
            <a:r>
              <a:rPr lang="ru-RU" sz="3200" b="1" dirty="0"/>
              <a:t> </a:t>
            </a:r>
            <a:r>
              <a:rPr lang="ru-RU" sz="3200" b="1" dirty="0" err="1" smtClean="0"/>
              <a:t>икономика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168860"/>
            <a:ext cx="763284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05" y="2240868"/>
            <a:ext cx="734481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7128792" cy="4464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25" y="2132856"/>
            <a:ext cx="6696744" cy="3837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53" y="1607616"/>
            <a:ext cx="8882093" cy="5061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126106"/>
              </p:ext>
            </p:extLst>
          </p:nvPr>
        </p:nvGraphicFramePr>
        <p:xfrm>
          <a:off x="169053" y="1628801"/>
          <a:ext cx="8882093" cy="5040558"/>
        </p:xfrm>
        <a:graphic>
          <a:graphicData uri="http://schemas.openxmlformats.org/drawingml/2006/table">
            <a:tbl>
              <a:tblPr/>
              <a:tblGrid>
                <a:gridCol w="4429390"/>
                <a:gridCol w="1410411"/>
                <a:gridCol w="1258880"/>
                <a:gridCol w="1783412"/>
              </a:tblGrid>
              <a:tr h="59510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731670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П5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150 727 072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17 548 065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11,6%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28949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инвестиционните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операции в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енергоспестяването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енергийната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ефективност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енергия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възобновяеми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източници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(М4.1, М4.2, М7.2)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148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50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33,8%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8483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Земеделски и горски земи под управление с цел намаляване на емисиите на парникови газове, въглерод и/или на амоняк и площи, преминаващи към по-ефективни напоителни системи (M4.1, М4.3, М8, М10)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13 513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29 275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216,7%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36163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6564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П6: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/>
              <a:t>социалното</a:t>
            </a:r>
            <a:r>
              <a:rPr lang="ru-RU" sz="3200" b="1" dirty="0"/>
              <a:t> </a:t>
            </a:r>
            <a:r>
              <a:rPr lang="ru-RU" sz="3200" b="1" dirty="0" err="1"/>
              <a:t>приобщаване</a:t>
            </a:r>
            <a:r>
              <a:rPr lang="ru-RU" sz="3200" b="1" dirty="0"/>
              <a:t>, </a:t>
            </a:r>
            <a:r>
              <a:rPr lang="ru-RU" sz="3200" b="1" dirty="0" err="1"/>
              <a:t>намаляването</a:t>
            </a:r>
            <a:r>
              <a:rPr lang="ru-RU" sz="3200" b="1" dirty="0"/>
              <a:t> на </a:t>
            </a:r>
            <a:r>
              <a:rPr lang="ru-RU" sz="3200" b="1" dirty="0" err="1"/>
              <a:t>бедността</a:t>
            </a:r>
            <a:r>
              <a:rPr lang="ru-RU" sz="3200" b="1" dirty="0"/>
              <a:t> и </a:t>
            </a:r>
            <a:r>
              <a:rPr lang="ru-RU" sz="3200" b="1" dirty="0" err="1"/>
              <a:t>икономическото</a:t>
            </a:r>
            <a:r>
              <a:rPr lang="ru-RU" sz="3200" b="1" dirty="0"/>
              <a:t> развитие в </a:t>
            </a:r>
            <a:r>
              <a:rPr lang="ru-RU" sz="3200" b="1" dirty="0" err="1"/>
              <a:t>селските</a:t>
            </a:r>
            <a:r>
              <a:rPr lang="ru-RU" sz="3200" b="1" dirty="0"/>
              <a:t> </a:t>
            </a:r>
            <a:r>
              <a:rPr lang="ru-RU" sz="3200" b="1" dirty="0" err="1"/>
              <a:t>райони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19" y="2636911"/>
            <a:ext cx="8298954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29" y="2636911"/>
            <a:ext cx="8352928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36" y="2636912"/>
            <a:ext cx="8352928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41067"/>
            <a:ext cx="8856984" cy="3768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652364"/>
              </p:ext>
            </p:extLst>
          </p:nvPr>
        </p:nvGraphicFramePr>
        <p:xfrm>
          <a:off x="179512" y="2541066"/>
          <a:ext cx="8856984" cy="3768253"/>
        </p:xfrm>
        <a:graphic>
          <a:graphicData uri="http://schemas.openxmlformats.org/drawingml/2006/table">
            <a:tbl>
              <a:tblPr/>
              <a:tblGrid>
                <a:gridCol w="4416869"/>
                <a:gridCol w="1406424"/>
                <a:gridCol w="1255320"/>
                <a:gridCol w="1778371"/>
              </a:tblGrid>
              <a:tr h="61172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61535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П6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203 788 857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7 259 641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3,6%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3838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операции, подпомогнати с цел подобряване на основни услуги и инфраструктура в селските райони (М7)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235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26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11,1%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002797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Население, обхванато от местни групи за действие (М19)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1 370 000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982 230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71,7%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739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2490</TotalTime>
  <Words>653</Words>
  <Application>Microsoft Office PowerPoint</Application>
  <PresentationFormat>On-screen Show (4:3)</PresentationFormat>
  <Paragraphs>96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8 000 €</dc:title>
  <dc:creator>Milen M. Krastev</dc:creator>
  <cp:lastModifiedBy>Snezhana Grigorova</cp:lastModifiedBy>
  <cp:revision>192</cp:revision>
  <cp:lastPrinted>2015-05-07T07:42:20Z</cp:lastPrinted>
  <dcterms:created xsi:type="dcterms:W3CDTF">2015-01-24T14:46:58Z</dcterms:created>
  <dcterms:modified xsi:type="dcterms:W3CDTF">2018-02-27T17:28:08Z</dcterms:modified>
</cp:coreProperties>
</file>