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68" r:id="rId2"/>
    <p:sldMasterId id="2147483828" r:id="rId3"/>
    <p:sldMasterId id="2147483864" r:id="rId4"/>
  </p:sldMasterIdLst>
  <p:notesMasterIdLst>
    <p:notesMasterId r:id="rId10"/>
  </p:notesMasterIdLst>
  <p:sldIdLst>
    <p:sldId id="256" r:id="rId5"/>
    <p:sldId id="262" r:id="rId6"/>
    <p:sldId id="257" r:id="rId7"/>
    <p:sldId id="267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0443" autoAdjust="0"/>
  </p:normalViewPr>
  <p:slideViewPr>
    <p:cSldViewPr>
      <p:cViewPr varScale="1">
        <p:scale>
          <a:sx n="46" d="100"/>
          <a:sy n="46" d="100"/>
        </p:scale>
        <p:origin x="-120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[Za semi.xlsx]Направления!PivotTable1</c:name>
    <c:fmtId val="3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  <c:pivotFmt>
        <c:idx val="9"/>
        <c:marker>
          <c:symbol val="none"/>
        </c:marker>
      </c:pivotFmt>
      <c:pivotFmt>
        <c:idx val="10"/>
        <c:marker>
          <c:symbol val="none"/>
        </c:marker>
      </c:pivotFmt>
    </c:pivotFmts>
    <c:view3D>
      <c:rotX val="30"/>
      <c:rotY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Направления!$F$60:$F$61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Направления!$F$62</c:f>
              <c:numCache>
                <c:formatCode>General</c:formatCode>
                <c:ptCount val="1"/>
                <c:pt idx="0">
                  <c:v>8507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FC-4785-8399-26C4D840F66F}"/>
            </c:ext>
          </c:extLst>
        </c:ser>
        <c:ser>
          <c:idx val="1"/>
          <c:order val="1"/>
          <c:tx>
            <c:strRef>
              <c:f>Направления!$G$60:$G$61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Направления!$G$62</c:f>
              <c:numCache>
                <c:formatCode>General</c:formatCode>
                <c:ptCount val="1"/>
                <c:pt idx="0">
                  <c:v>9956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FC-4785-8399-26C4D840F66F}"/>
            </c:ext>
          </c:extLst>
        </c:ser>
        <c:ser>
          <c:idx val="2"/>
          <c:order val="2"/>
          <c:tx>
            <c:strRef>
              <c:f>Направления!$H$60:$H$61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Направления!$H$62</c:f>
              <c:numCache>
                <c:formatCode>General</c:formatCode>
                <c:ptCount val="1"/>
                <c:pt idx="0">
                  <c:v>9687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DFC-4785-8399-26C4D840F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185984"/>
        <c:axId val="78187520"/>
        <c:axId val="77544512"/>
      </c:bar3DChart>
      <c:catAx>
        <c:axId val="7818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8187520"/>
        <c:crosses val="autoZero"/>
        <c:auto val="1"/>
        <c:lblAlgn val="ctr"/>
        <c:lblOffset val="100"/>
        <c:noMultiLvlLbl val="0"/>
      </c:catAx>
      <c:valAx>
        <c:axId val="78187520"/>
        <c:scaling>
          <c:orientation val="minMax"/>
        </c:scaling>
        <c:delete val="0"/>
        <c:axPos val="r"/>
        <c:majorGridlines/>
        <c:numFmt formatCode="General" sourceLinked="1"/>
        <c:majorTickMark val="out"/>
        <c:minorTickMark val="none"/>
        <c:tickLblPos val="nextTo"/>
        <c:crossAx val="78185984"/>
        <c:crosses val="autoZero"/>
        <c:crossBetween val="between"/>
      </c:valAx>
      <c:serAx>
        <c:axId val="77544512"/>
        <c:scaling>
          <c:orientation val="minMax"/>
        </c:scaling>
        <c:delete val="0"/>
        <c:axPos val="b"/>
        <c:majorTickMark val="out"/>
        <c:minorTickMark val="none"/>
        <c:tickLblPos val="nextTo"/>
        <c:crossAx val="78187520"/>
        <c:crosses val="autoZero"/>
      </c:ser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[Za semi.xlsx]Направления!PivotTable1</c:name>
    <c:fmtId val="5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  <c:pivotFmt>
        <c:idx val="9"/>
        <c:marker>
          <c:symbol val="none"/>
        </c:marker>
      </c:pivotFmt>
      <c:pivotFmt>
        <c:idx val="10"/>
        <c:marker>
          <c:symbol val="none"/>
        </c:marker>
      </c:pivotFmt>
    </c:pivotFmts>
    <c:view3D>
      <c:rotX val="10"/>
      <c:rotY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Направления!$F$60:$F$61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Направления!$F$62</c:f>
              <c:numCache>
                <c:formatCode>General</c:formatCode>
                <c:ptCount val="1"/>
                <c:pt idx="0">
                  <c:v>8507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1D-40D8-896F-18A038344D5D}"/>
            </c:ext>
          </c:extLst>
        </c:ser>
        <c:ser>
          <c:idx val="1"/>
          <c:order val="1"/>
          <c:tx>
            <c:strRef>
              <c:f>Направления!$G$60:$G$61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Направления!$G$62</c:f>
              <c:numCache>
                <c:formatCode>General</c:formatCode>
                <c:ptCount val="1"/>
                <c:pt idx="0">
                  <c:v>9956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1D-40D8-896F-18A038344D5D}"/>
            </c:ext>
          </c:extLst>
        </c:ser>
        <c:ser>
          <c:idx val="2"/>
          <c:order val="2"/>
          <c:tx>
            <c:strRef>
              <c:f>Направления!$H$60:$H$61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Направления!$E$62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Направления!$H$62</c:f>
              <c:numCache>
                <c:formatCode>General</c:formatCode>
                <c:ptCount val="1"/>
                <c:pt idx="0">
                  <c:v>9687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1D-40D8-896F-18A038344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407936"/>
        <c:axId val="78413824"/>
        <c:axId val="78227648"/>
      </c:bar3DChart>
      <c:catAx>
        <c:axId val="78407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8413824"/>
        <c:crosses val="autoZero"/>
        <c:auto val="1"/>
        <c:lblAlgn val="ctr"/>
        <c:lblOffset val="100"/>
        <c:noMultiLvlLbl val="0"/>
      </c:catAx>
      <c:valAx>
        <c:axId val="7841382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78407936"/>
        <c:crosses val="autoZero"/>
        <c:crossBetween val="between"/>
      </c:valAx>
      <c:serAx>
        <c:axId val="78227648"/>
        <c:scaling>
          <c:orientation val="minMax"/>
        </c:scaling>
        <c:delete val="0"/>
        <c:axPos val="b"/>
        <c:majorTickMark val="out"/>
        <c:minorTickMark val="none"/>
        <c:tickLblPos val="nextTo"/>
        <c:crossAx val="78413824"/>
        <c:crosses val="autoZero"/>
      </c:ser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[Za semi.xlsx]Направления!PivotTable7</c:name>
    <c:fmtId val="5"/>
  </c:pivotSource>
  <c:chart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</c:pivotFmt>
      <c:pivotFmt>
        <c:idx val="7"/>
        <c:marker>
          <c:symbol val="none"/>
        </c:marker>
      </c:pivotFmt>
      <c:pivotFmt>
        <c:idx val="8"/>
        <c:marker>
          <c:symbol val="none"/>
        </c:marker>
      </c:pivotFmt>
    </c:pivotFmts>
    <c:view3D>
      <c:rotX val="1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Направления!$Q$18</c:f>
              <c:strCache>
                <c:ptCount val="1"/>
                <c:pt idx="0">
                  <c:v>Sum of м11</c:v>
                </c:pt>
              </c:strCache>
            </c:strRef>
          </c:tx>
          <c:invertIfNegative val="0"/>
          <c:cat>
            <c:strRef>
              <c:f>Направления!$P$19:$P$22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strCache>
            </c:strRef>
          </c:cat>
          <c:val>
            <c:numRef>
              <c:f>Направления!$Q$19:$Q$22</c:f>
              <c:numCache>
                <c:formatCode>General</c:formatCode>
                <c:ptCount val="3"/>
                <c:pt idx="0">
                  <c:v>2116</c:v>
                </c:pt>
                <c:pt idx="1">
                  <c:v>4235</c:v>
                </c:pt>
                <c:pt idx="2">
                  <c:v>4255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5B-4A4A-BB6F-665AF03B1E5A}"/>
            </c:ext>
          </c:extLst>
        </c:ser>
        <c:ser>
          <c:idx val="1"/>
          <c:order val="1"/>
          <c:tx>
            <c:strRef>
              <c:f>Направления!$R$18</c:f>
              <c:strCache>
                <c:ptCount val="1"/>
                <c:pt idx="0">
                  <c:v>Sum of м10</c:v>
                </c:pt>
              </c:strCache>
            </c:strRef>
          </c:tx>
          <c:invertIfNegative val="0"/>
          <c:cat>
            <c:strRef>
              <c:f>Направления!$P$19:$P$22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strCache>
            </c:strRef>
          </c:cat>
          <c:val>
            <c:numRef>
              <c:f>Направления!$R$19:$R$22</c:f>
              <c:numCache>
                <c:formatCode>General</c:formatCode>
                <c:ptCount val="3"/>
                <c:pt idx="0">
                  <c:v>3819</c:v>
                </c:pt>
                <c:pt idx="1">
                  <c:v>5351</c:v>
                </c:pt>
                <c:pt idx="2">
                  <c:v>5539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5B-4A4A-BB6F-665AF03B1E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8452992"/>
        <c:axId val="78458880"/>
        <c:axId val="78454784"/>
      </c:bar3DChart>
      <c:catAx>
        <c:axId val="78452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8458880"/>
        <c:crosses val="autoZero"/>
        <c:auto val="1"/>
        <c:lblAlgn val="ctr"/>
        <c:lblOffset val="100"/>
        <c:noMultiLvlLbl val="0"/>
      </c:catAx>
      <c:valAx>
        <c:axId val="784588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8452992"/>
        <c:crosses val="autoZero"/>
        <c:crossBetween val="between"/>
      </c:valAx>
      <c:serAx>
        <c:axId val="78454784"/>
        <c:scaling>
          <c:orientation val="minMax"/>
        </c:scaling>
        <c:delete val="1"/>
        <c:axPos val="b"/>
        <c:majorTickMark val="out"/>
        <c:minorTickMark val="none"/>
        <c:tickLblPos val="nextTo"/>
        <c:crossAx val="78458880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28.2.2018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 новия програмен период продължава прилагането на мярка 214 „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Агроекологични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плащания” от ПРСР за периода 2007-2013 г., като заявление могат да се подават единствено за вече поети ангажименти, които към момента не са изцяло изпълнени.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Към мярка 10 и мярка 11 са включени и подадените и разплатени заявления по АЕП от ПРСР 2007-2013, които се финансират от бюджета на ПРСР 2014-2020</a:t>
            </a:r>
          </a:p>
          <a:p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376878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</a:t>
            </a:r>
            <a:r>
              <a:rPr lang="bg-BG" b="1" dirty="0" smtClean="0">
                <a:solidFill>
                  <a:schemeClr val="bg1"/>
                </a:solidFill>
              </a:rPr>
              <a:t>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Какво се случва с </a:t>
            </a:r>
            <a:r>
              <a:rPr lang="bg-BG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bg-BG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гроекологията</a:t>
            </a:r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  <a:endParaRPr lang="bg-BG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Участие в </a:t>
            </a:r>
            <a:r>
              <a:rPr lang="bg-BG" b="1" dirty="0" err="1" smtClean="0"/>
              <a:t>Агроекологията</a:t>
            </a:r>
            <a:endParaRPr lang="bg-BG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89289"/>
              </p:ext>
            </p:extLst>
          </p:nvPr>
        </p:nvGraphicFramePr>
        <p:xfrm>
          <a:off x="457199" y="1600200"/>
          <a:ext cx="8458200" cy="1279015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3137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3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27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54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531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5 514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5245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5 245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8 403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3930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8 112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373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8 610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644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8 061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249612"/>
              </p:ext>
            </p:extLst>
          </p:nvPr>
        </p:nvGraphicFramePr>
        <p:xfrm>
          <a:off x="1219200" y="2971800"/>
          <a:ext cx="69342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2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70C0"/>
                </a:solidFill>
              </a:rPr>
              <a:t>Разпределение по мерки от ПРСР 2014-2020</a:t>
            </a: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61560" y="215265"/>
            <a:ext cx="1082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Мерки</a:t>
            </a:r>
            <a:endParaRPr lang="bg-BG" b="1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550755"/>
              </p:ext>
            </p:extLst>
          </p:nvPr>
        </p:nvGraphicFramePr>
        <p:xfrm>
          <a:off x="4038600" y="4267200"/>
          <a:ext cx="38862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457986"/>
              </p:ext>
            </p:extLst>
          </p:nvPr>
        </p:nvGraphicFramePr>
        <p:xfrm>
          <a:off x="3896505" y="15240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3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Subtitle 2"/>
          <p:cNvSpPr txBox="1">
            <a:spLocks/>
          </p:cNvSpPr>
          <p:nvPr/>
        </p:nvSpPr>
        <p:spPr>
          <a:xfrm>
            <a:off x="4800600" y="227434"/>
            <a:ext cx="20574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1800" b="1" dirty="0" smtClean="0">
                <a:solidFill>
                  <a:schemeClr val="tx1"/>
                </a:solidFill>
              </a:rPr>
              <a:t>Изпълнение на ПРСР 2014 - 2020</a:t>
            </a:r>
            <a:endParaRPr lang="bg-BG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096897"/>
              </p:ext>
            </p:extLst>
          </p:nvPr>
        </p:nvGraphicFramePr>
        <p:xfrm>
          <a:off x="4287" y="2133600"/>
          <a:ext cx="9003776" cy="2408567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2802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599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996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600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Мярка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Приложим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дял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на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финансиране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на ЕЗФРСР,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проценти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Бюджет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публични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средства, евро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ЕЗФРСР+НФ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% на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изпълнение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на база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разплатени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заявления и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поети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ангажименти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спрямо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общ бюджет по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мярката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ЕЗФРСР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Изплатени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суми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към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26.02.2018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г.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ЕЗФРСР+НФ*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%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нa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усвояване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спрямо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общ бюджет по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мярката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ЕЗФРСР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4568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Мярка 10-Агроекология и климат.**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75.00%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223 346 669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92%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74 103 911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33%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19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400" u="none" strike="noStrike">
                          <a:solidFill>
                            <a:schemeClr val="tx1"/>
                          </a:solidFill>
                          <a:effectLst/>
                        </a:rPr>
                        <a:t>Мярка 11-Биологично земеделие.</a:t>
                      </a:r>
                      <a:endParaRPr lang="bg-BG" sz="14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>
                          <a:solidFill>
                            <a:schemeClr val="tx1"/>
                          </a:solidFill>
                          <a:effectLst/>
                        </a:rPr>
                        <a:t>75.00%</a:t>
                      </a:r>
                      <a:endParaRPr lang="bg-BG" sz="14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151 593 439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50 194 724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33%</a:t>
                      </a:r>
                      <a:endParaRPr lang="bg-BG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904" marR="6904" marT="690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Subtitle 2"/>
          <p:cNvSpPr txBox="1">
            <a:spLocks/>
          </p:cNvSpPr>
          <p:nvPr/>
        </p:nvSpPr>
        <p:spPr>
          <a:xfrm>
            <a:off x="16463" y="5638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tx1"/>
                </a:solidFill>
              </a:rPr>
              <a:t>*</a:t>
            </a:r>
            <a:r>
              <a:rPr lang="ru-RU" sz="1800" dirty="0" err="1">
                <a:solidFill>
                  <a:schemeClr val="tx1"/>
                </a:solidFill>
              </a:rPr>
              <a:t>Сумите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в евро /1 EUR= 1.9558 </a:t>
            </a:r>
            <a:r>
              <a:rPr lang="ru-RU" sz="1800" dirty="0" err="1">
                <a:solidFill>
                  <a:schemeClr val="tx1"/>
                </a:solidFill>
              </a:rPr>
              <a:t>лв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** Към мярка 10 Към мярка 10 и мярка 11 </a:t>
            </a:r>
            <a:r>
              <a:rPr lang="ru-RU" sz="1800" dirty="0" smtClean="0">
                <a:solidFill>
                  <a:schemeClr val="tx1"/>
                </a:solidFill>
              </a:rPr>
              <a:t>са </a:t>
            </a:r>
            <a:r>
              <a:rPr lang="ru-RU" sz="1800" dirty="0">
                <a:solidFill>
                  <a:schemeClr val="tx1"/>
                </a:solidFill>
              </a:rPr>
              <a:t>включени и подадените и разплатени заявления по АЕП от ПРСР 2007-2013, които се финансират от бюджета на ПРСР 2014-2020</a:t>
            </a:r>
            <a:endParaRPr lang="bg-BG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Благодаря</a:t>
            </a:r>
            <a:endParaRPr lang="en-US" sz="4800" dirty="0" smtClean="0">
              <a:cs typeface="Aparajita" panose="020B0604020202020204" pitchFamily="34" charset="0"/>
            </a:endParaRPr>
          </a:p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За вниманието!</a:t>
            </a:r>
            <a:endParaRPr lang="bg-BG" sz="4800" dirty="0"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2795</TotalTime>
  <Words>294</Words>
  <Application>Microsoft Office PowerPoint</Application>
  <PresentationFormat>On-screen Show (4:3)</PresentationFormat>
  <Paragraphs>63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Urban</vt:lpstr>
      <vt:lpstr>Oriel</vt:lpstr>
      <vt:lpstr>Thatch</vt:lpstr>
      <vt:lpstr>Executive</vt:lpstr>
      <vt:lpstr>PowerPoint Presentation</vt:lpstr>
      <vt:lpstr>1</vt:lpstr>
      <vt:lpstr>2</vt:lpstr>
      <vt:lpstr>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Bistra</cp:lastModifiedBy>
  <cp:revision>148</cp:revision>
  <dcterms:created xsi:type="dcterms:W3CDTF">2006-08-16T00:00:00Z</dcterms:created>
  <dcterms:modified xsi:type="dcterms:W3CDTF">2018-02-28T08:21:50Z</dcterms:modified>
</cp:coreProperties>
</file>