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888" r:id="rId1"/>
  </p:sldMasterIdLst>
  <p:notesMasterIdLst>
    <p:notesMasterId r:id="rId24"/>
  </p:notesMasterIdLst>
  <p:sldIdLst>
    <p:sldId id="256" r:id="rId2"/>
    <p:sldId id="271" r:id="rId3"/>
    <p:sldId id="317" r:id="rId4"/>
    <p:sldId id="316" r:id="rId5"/>
    <p:sldId id="274" r:id="rId6"/>
    <p:sldId id="305" r:id="rId7"/>
    <p:sldId id="319" r:id="rId8"/>
    <p:sldId id="304" r:id="rId9"/>
    <p:sldId id="283" r:id="rId10"/>
    <p:sldId id="310" r:id="rId11"/>
    <p:sldId id="278" r:id="rId12"/>
    <p:sldId id="279" r:id="rId13"/>
    <p:sldId id="288" r:id="rId14"/>
    <p:sldId id="314" r:id="rId15"/>
    <p:sldId id="299" r:id="rId16"/>
    <p:sldId id="296" r:id="rId17"/>
    <p:sldId id="326" r:id="rId18"/>
    <p:sldId id="331" r:id="rId19"/>
    <p:sldId id="332" r:id="rId20"/>
    <p:sldId id="329" r:id="rId21"/>
    <p:sldId id="330" r:id="rId22"/>
    <p:sldId id="273" r:id="rId23"/>
  </p:sldIdLst>
  <p:sldSz cx="9144000" cy="6858000" type="screen4x3"/>
  <p:notesSz cx="6797675" cy="9928225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EDC9"/>
    <a:srgbClr val="9BD688"/>
    <a:srgbClr val="92D050"/>
    <a:srgbClr val="000000"/>
    <a:srgbClr val="40802C"/>
    <a:srgbClr val="DBF0D4"/>
    <a:srgbClr val="6AC473"/>
    <a:srgbClr val="B0DFA1"/>
    <a:srgbClr val="96D482"/>
    <a:srgbClr val="81CC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89" autoAdjust="0"/>
    <p:restoredTop sz="96667" autoAdjust="0"/>
  </p:normalViewPr>
  <p:slideViewPr>
    <p:cSldViewPr>
      <p:cViewPr varScale="1">
        <p:scale>
          <a:sx n="50" d="100"/>
          <a:sy n="50" d="100"/>
        </p:scale>
        <p:origin x="-106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A72DEA-BBF5-4174-B8FA-39B147B3FDB2}" type="datetimeFigureOut">
              <a:rPr lang="bg-BG" smtClean="0"/>
              <a:pPr/>
              <a:t>28.2.2018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4BACEE-AD0C-4819-A226-DCD149FE002E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63028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2</a:t>
            </a:fld>
            <a:endParaRPr lang="bg-BG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507862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8296442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5</a:t>
            </a:fld>
            <a:endParaRPr lang="bg-BG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6</a:t>
            </a:fld>
            <a:endParaRPr lang="bg-BG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7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691492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18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2909382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28.2.2018 г.</a:t>
            </a:fld>
            <a:endParaRPr lang="bg-BG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28.2.2018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28.2.2018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28.2.2018 г.</a:t>
            </a:fld>
            <a:endParaRPr lang="bg-BG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bg-BG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28.2.2018 г.</a:t>
            </a:fld>
            <a:endParaRPr lang="bg-BG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28.2.2018 г.</a:t>
            </a:fld>
            <a:endParaRPr lang="bg-BG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28.2.2018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28.2.2018 г.</a:t>
            </a:fld>
            <a:endParaRPr lang="bg-BG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28.2.2018 г.</a:t>
            </a:fld>
            <a:endParaRPr lang="bg-BG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28.2.2018 г.</a:t>
            </a:fld>
            <a:endParaRPr lang="bg-BG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28.2.2018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D2DA3D1-925D-4733-941C-A30C4DE0A2DF}" type="datetimeFigureOut">
              <a:rPr lang="bg-BG" smtClean="0"/>
              <a:pPr/>
              <a:t>28.2.2018 г.</a:t>
            </a:fld>
            <a:endParaRPr lang="bg-BG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ransition spd="slow">
    <p:split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jpe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260648"/>
            <a:ext cx="1078217" cy="110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951620" y="1646734"/>
            <a:ext cx="7056784" cy="720080"/>
          </a:xfrm>
          <a:prstGeom prst="rect">
            <a:avLst/>
          </a:prstGeom>
          <a:noFill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3200" b="1" i="0" u="none" strike="noStrike" kern="1200" normalizeH="0" baseline="0" noProof="0" dirty="0" smtClean="0">
              <a:ln w="50800"/>
              <a:solidFill>
                <a:srgbClr val="40802C"/>
              </a:solidFill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4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+mj-lt"/>
                <a:ea typeface="+mj-ea"/>
                <a:cs typeface="+mj-cs"/>
              </a:rPr>
              <a:t>ДЪРЖАВЕН</a:t>
            </a:r>
            <a:r>
              <a:rPr lang="en-US" sz="2400" b="1" dirty="0" smtClean="0">
                <a:ln w="50800"/>
                <a:solidFill>
                  <a:srgbClr val="40802C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0" lang="bg-BG" sz="24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+mj-lt"/>
                <a:ea typeface="+mj-ea"/>
                <a:cs typeface="+mj-cs"/>
              </a:rPr>
              <a:t>ФОНД</a:t>
            </a:r>
            <a:r>
              <a:rPr lang="en-US" sz="2400" b="1" dirty="0">
                <a:ln w="50800"/>
                <a:solidFill>
                  <a:srgbClr val="40802C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0" lang="bg-BG" sz="24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+mj-lt"/>
                <a:ea typeface="+mj-ea"/>
                <a:cs typeface="+mj-cs"/>
              </a:rPr>
              <a:t>ЗЕМЕДЕЛИЕ</a:t>
            </a:r>
          </a:p>
          <a:p>
            <a:pPr algn="ctr">
              <a:spcBef>
                <a:spcPct val="0"/>
              </a:spcBef>
              <a:defRPr/>
            </a:pPr>
            <a:r>
              <a:rPr lang="bg-BG" sz="2400" b="1" dirty="0" smtClean="0">
                <a:ln w="50800"/>
                <a:solidFill>
                  <a:srgbClr val="40802C"/>
                </a:solidFill>
                <a:latin typeface="+mj-lt"/>
                <a:ea typeface="+mj-ea"/>
                <a:cs typeface="+mj-cs"/>
              </a:rPr>
              <a:t>РАЗПЛАЩАТЕЛНА АГЕНЦИЯ</a:t>
            </a:r>
            <a:endParaRPr lang="en-US" sz="2400" b="1" dirty="0" smtClean="0">
              <a:ln w="50800"/>
              <a:solidFill>
                <a:srgbClr val="40802C"/>
              </a:solidFill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normalizeH="0" baseline="0" noProof="0" dirty="0" smtClean="0">
              <a:ln w="50800"/>
              <a:solidFill>
                <a:srgbClr val="40802C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" name="Picture 10" descr="imagesQZSA49EF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35696" y="260648"/>
            <a:ext cx="1707827" cy="1074181"/>
          </a:xfrm>
          <a:prstGeom prst="rect">
            <a:avLst/>
          </a:prstGeom>
        </p:spPr>
      </p:pic>
      <p:pic>
        <p:nvPicPr>
          <p:cNvPr id="12" name="Picture 11" descr="Pshenic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63888" y="260648"/>
            <a:ext cx="1713384" cy="1070865"/>
          </a:xfrm>
          <a:prstGeom prst="rect">
            <a:avLst/>
          </a:prstGeom>
        </p:spPr>
      </p:pic>
      <p:pic>
        <p:nvPicPr>
          <p:cNvPr id="13" name="Picture 12" descr="resized_124817496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92080" y="260648"/>
            <a:ext cx="1728192" cy="1080120"/>
          </a:xfrm>
          <a:prstGeom prst="rect">
            <a:avLst/>
          </a:prstGeom>
        </p:spPr>
      </p:pic>
      <p:pic>
        <p:nvPicPr>
          <p:cNvPr id="14" name="Picture 13" descr="untitled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092280" y="260648"/>
            <a:ext cx="1800200" cy="1080120"/>
          </a:xfrm>
          <a:prstGeom prst="rect">
            <a:avLst/>
          </a:prstGeom>
        </p:spPr>
      </p:pic>
      <p:sp>
        <p:nvSpPr>
          <p:cNvPr id="18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107504" y="6309320"/>
            <a:ext cx="7056784" cy="432048"/>
          </a:xfrm>
          <a:prstGeom prst="rect">
            <a:avLst/>
          </a:prstGeom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normalizeH="0" baseline="0" noProof="0" dirty="0" smtClean="0">
              <a:ln w="50800"/>
              <a:solidFill>
                <a:srgbClr val="40802C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5536" y="3068960"/>
            <a:ext cx="8424936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  <a:bevelB w="82550" h="38100" prst="coolSlant"/>
            </a:sp3d>
          </a:bodyPr>
          <a:lstStyle/>
          <a:p>
            <a:pPr algn="ctr"/>
            <a:r>
              <a:rPr lang="bg-BG" sz="3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НАПРЕДЪК ПО </a:t>
            </a:r>
            <a:r>
              <a:rPr lang="ru-RU" sz="3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ПРОГРАМАТА ЗА РАЗВИТИЕ НА СЕЛСКИТЕ РАЙОНИ</a:t>
            </a:r>
            <a:endParaRPr lang="en-US" sz="36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2014-2020 </a:t>
            </a:r>
            <a:r>
              <a:rPr lang="bg-BG" sz="3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  <a:endParaRPr lang="bg-BG" sz="3600" dirty="0"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1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888651"/>
              </p:ext>
            </p:extLst>
          </p:nvPr>
        </p:nvGraphicFramePr>
        <p:xfrm>
          <a:off x="0" y="1052736"/>
          <a:ext cx="9144000" cy="5472607"/>
        </p:xfrm>
        <a:graphic>
          <a:graphicData uri="http://schemas.openxmlformats.org/drawingml/2006/table">
            <a:tbl>
              <a:tblPr/>
              <a:tblGrid>
                <a:gridCol w="1049143">
                  <a:extLst>
                    <a:ext uri="{9D8B030D-6E8A-4147-A177-3AD203B41FA5}">
                      <a16:colId xmlns:a16="http://schemas.microsoft.com/office/drawing/2014/main" xmlns="" val="859111852"/>
                    </a:ext>
                  </a:extLst>
                </a:gridCol>
                <a:gridCol w="306901">
                  <a:extLst>
                    <a:ext uri="{9D8B030D-6E8A-4147-A177-3AD203B41FA5}">
                      <a16:colId xmlns:a16="http://schemas.microsoft.com/office/drawing/2014/main" xmlns="" val="2599239480"/>
                    </a:ext>
                  </a:extLst>
                </a:gridCol>
                <a:gridCol w="775670">
                  <a:extLst>
                    <a:ext uri="{9D8B030D-6E8A-4147-A177-3AD203B41FA5}">
                      <a16:colId xmlns:a16="http://schemas.microsoft.com/office/drawing/2014/main" xmlns="" val="549518818"/>
                    </a:ext>
                  </a:extLst>
                </a:gridCol>
                <a:gridCol w="794570">
                  <a:extLst>
                    <a:ext uri="{9D8B030D-6E8A-4147-A177-3AD203B41FA5}">
                      <a16:colId xmlns:a16="http://schemas.microsoft.com/office/drawing/2014/main" xmlns="" val="2891884790"/>
                    </a:ext>
                  </a:extLst>
                </a:gridCol>
                <a:gridCol w="388489">
                  <a:extLst>
                    <a:ext uri="{9D8B030D-6E8A-4147-A177-3AD203B41FA5}">
                      <a16:colId xmlns:a16="http://schemas.microsoft.com/office/drawing/2014/main" xmlns="" val="3654535647"/>
                    </a:ext>
                  </a:extLst>
                </a:gridCol>
                <a:gridCol w="828695">
                  <a:extLst>
                    <a:ext uri="{9D8B030D-6E8A-4147-A177-3AD203B41FA5}">
                      <a16:colId xmlns:a16="http://schemas.microsoft.com/office/drawing/2014/main" xmlns="" val="1491899803"/>
                    </a:ext>
                  </a:extLst>
                </a:gridCol>
                <a:gridCol w="828695">
                  <a:extLst>
                    <a:ext uri="{9D8B030D-6E8A-4147-A177-3AD203B41FA5}">
                      <a16:colId xmlns:a16="http://schemas.microsoft.com/office/drawing/2014/main" xmlns="" val="3502243635"/>
                    </a:ext>
                  </a:extLst>
                </a:gridCol>
                <a:gridCol w="301344">
                  <a:extLst>
                    <a:ext uri="{9D8B030D-6E8A-4147-A177-3AD203B41FA5}">
                      <a16:colId xmlns:a16="http://schemas.microsoft.com/office/drawing/2014/main" xmlns="" val="3954626792"/>
                    </a:ext>
                  </a:extLst>
                </a:gridCol>
                <a:gridCol w="905635">
                  <a:extLst>
                    <a:ext uri="{9D8B030D-6E8A-4147-A177-3AD203B41FA5}">
                      <a16:colId xmlns:a16="http://schemas.microsoft.com/office/drawing/2014/main" xmlns="" val="1434369809"/>
                    </a:ext>
                  </a:extLst>
                </a:gridCol>
                <a:gridCol w="1049143">
                  <a:extLst>
                    <a:ext uri="{9D8B030D-6E8A-4147-A177-3AD203B41FA5}">
                      <a16:colId xmlns:a16="http://schemas.microsoft.com/office/drawing/2014/main" xmlns="" val="2718063498"/>
                    </a:ext>
                  </a:extLst>
                </a:gridCol>
                <a:gridCol w="380632">
                  <a:extLst>
                    <a:ext uri="{9D8B030D-6E8A-4147-A177-3AD203B41FA5}">
                      <a16:colId xmlns:a16="http://schemas.microsoft.com/office/drawing/2014/main" xmlns="" val="764894902"/>
                    </a:ext>
                  </a:extLst>
                </a:gridCol>
                <a:gridCol w="797664">
                  <a:extLst>
                    <a:ext uri="{9D8B030D-6E8A-4147-A177-3AD203B41FA5}">
                      <a16:colId xmlns:a16="http://schemas.microsoft.com/office/drawing/2014/main" xmlns="" val="1706708322"/>
                    </a:ext>
                  </a:extLst>
                </a:gridCol>
                <a:gridCol w="737419">
                  <a:extLst>
                    <a:ext uri="{9D8B030D-6E8A-4147-A177-3AD203B41FA5}">
                      <a16:colId xmlns:a16="http://schemas.microsoft.com/office/drawing/2014/main" xmlns="" val="2783798250"/>
                    </a:ext>
                  </a:extLst>
                </a:gridCol>
              </a:tblGrid>
              <a:tr h="131520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Приоритет съглсно текста на подмярка 4.2 от ПРСР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Приети заявления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Сключени договори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Анулирани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договори, Неподписани договори, Отхвърлени заявления, Оттеглени заявления, Одобрени преди сключване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договор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процес на разглеждане, Оставащи за обработка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42388948"/>
                  </a:ext>
                </a:extLst>
              </a:tr>
              <a:tr h="60500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Критерии за оценка включен в Наредба №20/27.10.2015 г.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Заявени разходи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Одобрени разходи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Одобрена субсидия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Заявени разходи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Заявени разходи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55415073"/>
                  </a:ext>
                </a:extLst>
              </a:tr>
              <a:tr h="67793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Приоритетни сектори/Показатели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29402339"/>
                  </a:ext>
                </a:extLst>
              </a:tr>
              <a:tr h="86776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с инвестиции и дейности насочени в сектор „плодове и зеленчуци”  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629 085 690.19 €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312 371 176.01 €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205 490 049.71 €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101 926 234.46 €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89 246 659.63 €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44 559 871.25 €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309 453 584.58 €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153 552 534.60 €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76855094"/>
                  </a:ext>
                </a:extLst>
              </a:tr>
              <a:tr h="86776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с инвестиции и дейности насочени в сектор „животновъдство” 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210 163 498.49 €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103 746 369.67 €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77 468 900.67 €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38 399 612.05 €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12 442 110.75 €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6 215 989.81 €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104 978 463.74 €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51 514 232.05 €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47569968"/>
                  </a:ext>
                </a:extLst>
              </a:tr>
              <a:tr h="86776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Смесени проекти - комбинация между 2 или 3 приоритетни сектора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9 423 335.16 €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4 711 667.59 €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3 902 853.73 €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1 951 426.86 €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2 620 563.60 €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1 310 281.80 €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2 251 716.54 €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1 125 858.27 €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76339672"/>
                  </a:ext>
                </a:extLst>
              </a:tr>
              <a:tr h="271175"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ОБЩО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bg-BG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848 672 523.84 €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420 829 213.27 €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286 861 804.10 €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142 277 273.37 €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104 309 333.97 €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52 086 142.86 €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416 683 764.86 €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206 192 624.92 €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3506868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0" y="23472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4.2 „Инвестиции в преработка/маркетинг на селскостопански продукти” от Програмата за развитие на селските райони</a:t>
            </a: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611560" y="476672"/>
            <a:ext cx="7776864" cy="206210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6.1. „Стартова помощ за млади земеделски стопани” от Програмата за развитие на селските райони</a:t>
            </a:r>
          </a:p>
        </p:txBody>
      </p:sp>
      <p:pic>
        <p:nvPicPr>
          <p:cNvPr id="5" name="Picture 4" descr="4.1dfd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2420888"/>
            <a:ext cx="6840760" cy="4320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659319"/>
              </p:ext>
            </p:extLst>
          </p:nvPr>
        </p:nvGraphicFramePr>
        <p:xfrm>
          <a:off x="179512" y="1052736"/>
          <a:ext cx="8784975" cy="5472607"/>
        </p:xfrm>
        <a:graphic>
          <a:graphicData uri="http://schemas.openxmlformats.org/drawingml/2006/table">
            <a:tbl>
              <a:tblPr/>
              <a:tblGrid>
                <a:gridCol w="1557927">
                  <a:extLst>
                    <a:ext uri="{9D8B030D-6E8A-4147-A177-3AD203B41FA5}">
                      <a16:colId xmlns:a16="http://schemas.microsoft.com/office/drawing/2014/main" xmlns="" val="779457711"/>
                    </a:ext>
                  </a:extLst>
                </a:gridCol>
                <a:gridCol w="332890">
                  <a:extLst>
                    <a:ext uri="{9D8B030D-6E8A-4147-A177-3AD203B41FA5}">
                      <a16:colId xmlns:a16="http://schemas.microsoft.com/office/drawing/2014/main" xmlns="" val="3948687941"/>
                    </a:ext>
                  </a:extLst>
                </a:gridCol>
                <a:gridCol w="985355">
                  <a:extLst>
                    <a:ext uri="{9D8B030D-6E8A-4147-A177-3AD203B41FA5}">
                      <a16:colId xmlns:a16="http://schemas.microsoft.com/office/drawing/2014/main" xmlns="" val="2238002023"/>
                    </a:ext>
                  </a:extLst>
                </a:gridCol>
                <a:gridCol w="1028632">
                  <a:extLst>
                    <a:ext uri="{9D8B030D-6E8A-4147-A177-3AD203B41FA5}">
                      <a16:colId xmlns:a16="http://schemas.microsoft.com/office/drawing/2014/main" xmlns="" val="3914130946"/>
                    </a:ext>
                  </a:extLst>
                </a:gridCol>
                <a:gridCol w="332890">
                  <a:extLst>
                    <a:ext uri="{9D8B030D-6E8A-4147-A177-3AD203B41FA5}">
                      <a16:colId xmlns:a16="http://schemas.microsoft.com/office/drawing/2014/main" xmlns="" val="2696320424"/>
                    </a:ext>
                  </a:extLst>
                </a:gridCol>
                <a:gridCol w="1068577">
                  <a:extLst>
                    <a:ext uri="{9D8B030D-6E8A-4147-A177-3AD203B41FA5}">
                      <a16:colId xmlns:a16="http://schemas.microsoft.com/office/drawing/2014/main" xmlns="" val="2244566824"/>
                    </a:ext>
                  </a:extLst>
                </a:gridCol>
                <a:gridCol w="1118511">
                  <a:extLst>
                    <a:ext uri="{9D8B030D-6E8A-4147-A177-3AD203B41FA5}">
                      <a16:colId xmlns:a16="http://schemas.microsoft.com/office/drawing/2014/main" xmlns="" val="3454168964"/>
                    </a:ext>
                  </a:extLst>
                </a:gridCol>
                <a:gridCol w="332890">
                  <a:extLst>
                    <a:ext uri="{9D8B030D-6E8A-4147-A177-3AD203B41FA5}">
                      <a16:colId xmlns:a16="http://schemas.microsoft.com/office/drawing/2014/main" xmlns="" val="457610652"/>
                    </a:ext>
                  </a:extLst>
                </a:gridCol>
                <a:gridCol w="998671">
                  <a:extLst>
                    <a:ext uri="{9D8B030D-6E8A-4147-A177-3AD203B41FA5}">
                      <a16:colId xmlns:a16="http://schemas.microsoft.com/office/drawing/2014/main" xmlns="" val="4177276627"/>
                    </a:ext>
                  </a:extLst>
                </a:gridCol>
                <a:gridCol w="1028632">
                  <a:extLst>
                    <a:ext uri="{9D8B030D-6E8A-4147-A177-3AD203B41FA5}">
                      <a16:colId xmlns:a16="http://schemas.microsoft.com/office/drawing/2014/main" xmlns="" val="770533774"/>
                    </a:ext>
                  </a:extLst>
                </a:gridCol>
              </a:tblGrid>
              <a:tr h="77126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Приоритет съглсно текста на подмярка 6.1 от ПРСР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Приети заявления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Сключени договори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Анулирани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договори, Неподписани договори, Отхвърлени заявления, Оттеглени заявления, Одобрени преди сключване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договор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30760103"/>
                  </a:ext>
                </a:extLst>
              </a:tr>
              <a:tr h="31484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Критерии за оценка включен в Наредба №14/2015 г.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Заявени разходи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Одобрени разходи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Одобрена субсидия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Заявени разходи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08550036"/>
                  </a:ext>
                </a:extLst>
              </a:tr>
              <a:tr h="85578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Приоритетни сектори/Показатели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70545111"/>
                  </a:ext>
                </a:extLst>
              </a:tr>
              <a:tr h="855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с инвестиции и дейности насочени в сектор „плодове и зеленчуци”   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32 475 000.00 €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32 475 000.00 €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17 025 000.00 €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17 025 000.00 €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15 450 000.00 €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15 450 000.00 €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54109836"/>
                  </a:ext>
                </a:extLst>
              </a:tr>
              <a:tr h="855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с инвестиции и дейности насочени в сектор „животновъдство”  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24 775 000.00 €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24 775 000.00 €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11 625 000.00 €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11 625 000.00 €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13 150 000.00 €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13 150 000.00 €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19696741"/>
                  </a:ext>
                </a:extLst>
              </a:tr>
              <a:tr h="12514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Смесени проекти - комбинация между 2 или 3 приоритетни сектора</a:t>
                      </a: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9 350 000.00 €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9 350 000.00 €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5 325 000.00 €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5 325 000.00 €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4 025 000.00 €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4 025 000.00 €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29143209"/>
                  </a:ext>
                </a:extLst>
              </a:tr>
              <a:tr h="567749"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ОБЩО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bg-BG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13" marR="8913" marT="8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66 600 000.00 €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66 600 000.00 €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33 975 000.00 €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33 975 000.00 €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32 625 000.00 €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32 625 000.00 €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89063303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0" y="23472"/>
            <a:ext cx="9144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6.1. „Стартова помощ за млади земеделски стопани” от Програмата за развитие на селските райони</a:t>
            </a:r>
          </a:p>
          <a:p>
            <a:pPr algn="just"/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467544" y="332656"/>
            <a:ext cx="8280920" cy="304698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6.3. „Стартова помощ за развитието на малки стопанства” от Програмата за развитие на селските райони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5" name="Picture 4" descr="6.3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2348880"/>
            <a:ext cx="7184481" cy="40027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667832"/>
              </p:ext>
            </p:extLst>
          </p:nvPr>
        </p:nvGraphicFramePr>
        <p:xfrm>
          <a:off x="-2" y="980728"/>
          <a:ext cx="9144004" cy="5688634"/>
        </p:xfrm>
        <a:graphic>
          <a:graphicData uri="http://schemas.openxmlformats.org/drawingml/2006/table">
            <a:tbl>
              <a:tblPr/>
              <a:tblGrid>
                <a:gridCol w="1979714">
                  <a:extLst>
                    <a:ext uri="{9D8B030D-6E8A-4147-A177-3AD203B41FA5}">
                      <a16:colId xmlns:a16="http://schemas.microsoft.com/office/drawing/2014/main" xmlns="" val="952481996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xmlns="" val="3582552624"/>
                    </a:ext>
                  </a:extLst>
                </a:gridCol>
                <a:gridCol w="725061">
                  <a:extLst>
                    <a:ext uri="{9D8B030D-6E8A-4147-A177-3AD203B41FA5}">
                      <a16:colId xmlns:a16="http://schemas.microsoft.com/office/drawing/2014/main" xmlns="" val="2505698665"/>
                    </a:ext>
                  </a:extLst>
                </a:gridCol>
                <a:gridCol w="715099">
                  <a:extLst>
                    <a:ext uri="{9D8B030D-6E8A-4147-A177-3AD203B41FA5}">
                      <a16:colId xmlns:a16="http://schemas.microsoft.com/office/drawing/2014/main" xmlns="" val="2565189971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xmlns="" val="2035473575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xmlns="" val="3188140118"/>
                    </a:ext>
                  </a:extLst>
                </a:gridCol>
                <a:gridCol w="693189">
                  <a:extLst>
                    <a:ext uri="{9D8B030D-6E8A-4147-A177-3AD203B41FA5}">
                      <a16:colId xmlns:a16="http://schemas.microsoft.com/office/drawing/2014/main" xmlns="" val="2423069955"/>
                    </a:ext>
                  </a:extLst>
                </a:gridCol>
                <a:gridCol w="386931">
                  <a:extLst>
                    <a:ext uri="{9D8B030D-6E8A-4147-A177-3AD203B41FA5}">
                      <a16:colId xmlns:a16="http://schemas.microsoft.com/office/drawing/2014/main" xmlns="" val="2205579826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xmlns="" val="1909864856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xmlns="" val="3849964026"/>
                    </a:ext>
                  </a:extLst>
                </a:gridCol>
                <a:gridCol w="264674">
                  <a:extLst>
                    <a:ext uri="{9D8B030D-6E8A-4147-A177-3AD203B41FA5}">
                      <a16:colId xmlns:a16="http://schemas.microsoft.com/office/drawing/2014/main" xmlns="" val="1863338331"/>
                    </a:ext>
                  </a:extLst>
                </a:gridCol>
                <a:gridCol w="749509">
                  <a:extLst>
                    <a:ext uri="{9D8B030D-6E8A-4147-A177-3AD203B41FA5}">
                      <a16:colId xmlns:a16="http://schemas.microsoft.com/office/drawing/2014/main" xmlns="" val="3173814561"/>
                    </a:ext>
                  </a:extLst>
                </a:gridCol>
                <a:gridCol w="749507">
                  <a:extLst>
                    <a:ext uri="{9D8B030D-6E8A-4147-A177-3AD203B41FA5}">
                      <a16:colId xmlns:a16="http://schemas.microsoft.com/office/drawing/2014/main" xmlns="" val="3746213605"/>
                    </a:ext>
                  </a:extLst>
                </a:gridCol>
              </a:tblGrid>
              <a:tr h="156113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Приоритет съглсно текста на подмярка 6.3 от ПРСР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Приети заявления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Сключени договори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Анулирани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договори, Неподписани договори, Отхвърлени заявления, Оттеглени заявления, Одобрени преди сключване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договор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Заявления,</a:t>
                      </a:r>
                      <a:r>
                        <a:rPr lang="ru-RU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 които не е наличен бюджет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20846754"/>
                  </a:ext>
                </a:extLst>
              </a:tr>
              <a:tr h="56734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Критерии за оценка включен в Наредба №10/10.06.2016 г.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Заявени разходи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Одобрени разходи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Одобрена субсидия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Заявени разходи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Заявени разходи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5227742"/>
                  </a:ext>
                </a:extLst>
              </a:tr>
              <a:tr h="380766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Приоритетни сектори/Показатели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08490898"/>
                  </a:ext>
                </a:extLst>
              </a:tr>
              <a:tr h="93287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с инвестиции и дейности насочени в сектор „плодове и зеленчуци”   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28 845 000.00 €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28 845 000.00 €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12 795 000.00 €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12 795 000.00 €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3 255 000.00 €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3 255 000.00 €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795 000.00 €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795 000.00 €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23272313"/>
                  </a:ext>
                </a:extLst>
              </a:tr>
              <a:tr h="93287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с инвестиции и дейности насочени в сектор „животновъдство”  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15 300 000.00 €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15 300 000.00 €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7 320 000.00 €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7 320 000.00 €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1 500 000.00 €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1 500 000.00 €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6 480 000.00 €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480 000.00 €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90209636"/>
                  </a:ext>
                </a:extLst>
              </a:tr>
              <a:tr h="93287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Смесени проекти - комбинация между 2 или 3 приоритетни сектора</a:t>
                      </a: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13 080 000.00 €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13 080 000.00 €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5 970 000.00 €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5 970 000.00 €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1 740 000.00 €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1 740 000.00 €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5 370 000.00 €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370 000.00 €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2916957"/>
                  </a:ext>
                </a:extLst>
              </a:tr>
              <a:tr h="380766"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ОБЩО</a:t>
                      </a:r>
                      <a:r>
                        <a:rPr lang="en-US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bg-BG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1" marR="6851" marT="6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57 225 000.00 €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57 225 000.00 €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26 085 000.00 €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26 085 000.00 €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6 495 000.00 €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6 495 000.00 €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24 645 000.00 €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24 645 000.00 €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66850779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0" y="23472"/>
            <a:ext cx="9144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6.3. „Стартова помощ за развитието на малки стопанства” от Програмата за развитие на селските райони</a:t>
            </a:r>
          </a:p>
          <a:p>
            <a:pPr algn="just"/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3043808"/>
          </a:xfrm>
        </p:spPr>
        <p:txBody>
          <a:bodyPr>
            <a:normAutofit fontScale="90000"/>
          </a:bodyPr>
          <a:lstStyle/>
          <a:p>
            <a:pPr algn="ctr"/>
            <a:r>
              <a:rPr lang="bg-BG" altLang="bg-BG" sz="3100" b="1" dirty="0" err="1">
                <a:solidFill>
                  <a:srgbClr val="1717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altLang="bg-BG" sz="3100" b="1" dirty="0">
                <a:solidFill>
                  <a:srgbClr val="1717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7.2 </a:t>
            </a:r>
            <a:r>
              <a:rPr lang="bg-BG" altLang="bg-BG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bg-BG" sz="3100" b="1" dirty="0">
                <a:solidFill>
                  <a:srgbClr val="1717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„Инвестиции в </a:t>
            </a:r>
            <a:r>
              <a:rPr lang="ru-RU" altLang="bg-BG" sz="3100" b="1" dirty="0" err="1">
                <a:solidFill>
                  <a:srgbClr val="1717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създаването</a:t>
            </a:r>
            <a:r>
              <a:rPr lang="ru-RU" altLang="bg-BG" sz="3100" b="1" dirty="0">
                <a:solidFill>
                  <a:srgbClr val="1717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bg-BG" sz="3100" b="1" dirty="0" err="1">
                <a:solidFill>
                  <a:srgbClr val="1717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подобряването</a:t>
            </a:r>
            <a:r>
              <a:rPr lang="ru-RU" altLang="bg-BG" sz="3100" b="1" dirty="0">
                <a:solidFill>
                  <a:srgbClr val="1717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или </a:t>
            </a:r>
            <a:r>
              <a:rPr lang="ru-RU" altLang="bg-BG" sz="3100" b="1" dirty="0" err="1">
                <a:solidFill>
                  <a:srgbClr val="1717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разширяването</a:t>
            </a:r>
            <a:r>
              <a:rPr lang="ru-RU" altLang="bg-BG" sz="3100" b="1" dirty="0">
                <a:solidFill>
                  <a:srgbClr val="1717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bg-BG" sz="3100" b="1" dirty="0" err="1">
                <a:solidFill>
                  <a:srgbClr val="1717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всички</a:t>
            </a:r>
            <a:r>
              <a:rPr lang="ru-RU" altLang="bg-BG" sz="3100" b="1" dirty="0">
                <a:solidFill>
                  <a:srgbClr val="1717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bg-BG" sz="3100" b="1" dirty="0" err="1">
                <a:solidFill>
                  <a:srgbClr val="1717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видове</a:t>
            </a:r>
            <a:r>
              <a:rPr lang="ru-RU" altLang="bg-BG" sz="3100" b="1" dirty="0">
                <a:solidFill>
                  <a:srgbClr val="1717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малка по </a:t>
            </a:r>
            <a:r>
              <a:rPr lang="ru-RU" altLang="bg-BG" sz="3100" b="1" dirty="0" err="1">
                <a:solidFill>
                  <a:srgbClr val="1717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мащаби</a:t>
            </a:r>
            <a:r>
              <a:rPr lang="ru-RU" altLang="bg-BG" sz="3100" b="1" dirty="0">
                <a:solidFill>
                  <a:srgbClr val="1717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bg-BG" sz="3100" b="1" dirty="0" smtClean="0">
                <a:solidFill>
                  <a:srgbClr val="1717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инфраструктура“</a:t>
            </a:r>
            <a:br>
              <a:rPr lang="ru-RU" altLang="bg-BG" sz="3100" b="1" dirty="0" smtClean="0">
                <a:solidFill>
                  <a:srgbClr val="1717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g-BG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bg-BG" sz="28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Програмата за развитие на селските райони</a:t>
            </a:r>
            <a:r>
              <a:rPr lang="bg-BG" sz="28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/>
            </a:r>
            <a:br>
              <a:rPr lang="bg-BG" sz="28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</a:br>
            <a:r>
              <a:rPr lang="ru-RU" altLang="bg-BG" sz="3100" dirty="0" smtClean="0">
                <a:solidFill>
                  <a:srgbClr val="171717"/>
                </a:solidFill>
                <a:latin typeface="Times New Roman" pitchFamily="18" charset="0"/>
              </a:rPr>
              <a:t> </a:t>
            </a:r>
            <a:r>
              <a:rPr lang="ru-RU" altLang="bg-BG" dirty="0">
                <a:solidFill>
                  <a:srgbClr val="171717"/>
                </a:solidFill>
                <a:latin typeface="Times New Roman" pitchFamily="18" charset="0"/>
              </a:rPr>
              <a:t/>
            </a:r>
            <a:br>
              <a:rPr lang="ru-RU" altLang="bg-BG" dirty="0">
                <a:solidFill>
                  <a:srgbClr val="171717"/>
                </a:solidFill>
                <a:latin typeface="Times New Roman" pitchFamily="18" charset="0"/>
              </a:rPr>
            </a:br>
            <a:endParaRPr lang="bg-BG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780928"/>
            <a:ext cx="7488832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149583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272651" y="476672"/>
            <a:ext cx="8686800" cy="838200"/>
          </a:xfrm>
        </p:spPr>
        <p:txBody>
          <a:bodyPr/>
          <a:lstStyle/>
          <a:p>
            <a:pPr algn="ctr"/>
            <a:r>
              <a:rPr lang="ru-RU" sz="1400" b="1" u="sng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ПОДАДЕНИ ЗАЯВЛЕНИЯ ЗА ПОДПОМАГАНЕ</a:t>
            </a:r>
            <a:r>
              <a:rPr lang="en-US" sz="1400" b="1" u="sng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sz="1400" b="1" u="sng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ПО ПОДМЯРКА 7.2. – ПРИЕМ 2016 Г.</a:t>
            </a:r>
            <a:endParaRPr lang="bg-BG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1287153"/>
              </p:ext>
            </p:extLst>
          </p:nvPr>
        </p:nvGraphicFramePr>
        <p:xfrm>
          <a:off x="246483" y="1484784"/>
          <a:ext cx="8712968" cy="5174338"/>
        </p:xfrm>
        <a:graphic>
          <a:graphicData uri="http://schemas.openxmlformats.org/drawingml/2006/table">
            <a:tbl>
              <a:tblPr/>
              <a:tblGrid>
                <a:gridCol w="3600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1931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383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2135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914104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Допустими дейности, съгласно Наредба № 12 от 25 юли 2016 г.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endParaRPr lang="en-US" sz="12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 подадени проекти,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съгла</a:t>
                      </a:r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Заповед за прием №  РД 09-552 от 02.08.2016г.</a:t>
                      </a:r>
                      <a:b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b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3990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1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bg-BG" sz="1200" b="1" i="1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1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 на инвестицията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1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 подадени проекти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1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Заявена финансова помощ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584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за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УЛИЦИ и ТРОТОАРИ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и съоръженията и принадлежностите към тях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656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001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€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584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за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ОБЩИНСКИ ПЪТИЩА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и съоръженията и принадлежностите към тях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481 452 687,94 €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7637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за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ВОДОСНАБДИТЕЛНИ СИСТЕМИ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съоръжения в агломерации с под 2 000 е.ж. в селските райони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422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€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1814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за </a:t>
                      </a:r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СОЦИАЛНА ИНФРАСТРУКТУРА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16 476 318,73 €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76690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за обекти, свързани с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КУЛТУРНИЯ ЖИВОТ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включително мобилни такива, включително и дейности по вертикалната планировка и подобряване на прилежащите пространства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54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884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425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€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3628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за образователна инфраструктура -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ДЕТСКА ГРАДИНА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финансирана чрез бюджета на общината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656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€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7637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за образователна инфраструктура –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 или СРЕДНО УЧИЛИЩЕ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финансирано чрез бюджета на общината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35 172 026,11 €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68902">
                <a:tc gridSpan="2">
                  <a:txBody>
                    <a:bodyPr/>
                    <a:lstStyle/>
                    <a:p>
                      <a:pPr algn="r" rtl="0" fontAlgn="ctr"/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ОБЩО: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rtl="0" fontAlgn="ctr"/>
                      <a:endParaRPr lang="bg-BG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925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1 </a:t>
                      </a:r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539</a:t>
                      </a:r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€ </a:t>
                      </a:r>
                    </a:p>
                  </a:txBody>
                  <a:tcPr marL="5367" marR="5367" marT="53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0" y="23472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7.2  „Инвестиции в създаването, подобряването или разширяването на всички видове малка по мащаби 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инфраструктура“</a:t>
            </a:r>
            <a:r>
              <a:rPr lang="en-US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Програмата за развитие на селските 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райони</a:t>
            </a:r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7372776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228600" y="620688"/>
            <a:ext cx="8686800" cy="478160"/>
          </a:xfrm>
        </p:spPr>
        <p:txBody>
          <a:bodyPr>
            <a:normAutofit/>
          </a:bodyPr>
          <a:lstStyle/>
          <a:p>
            <a:pPr algn="ctr"/>
            <a:r>
              <a:rPr lang="ru-RU" sz="1400" b="1" u="sng" cap="none" dirty="0" smtClean="0">
                <a:solidFill>
                  <a:prstClr val="white">
                    <a:lumMod val="10000"/>
                  </a:prstClr>
                </a:solidFill>
                <a:effectLst/>
                <a:latin typeface="Times New Roman" pitchFamily="18" charset="0"/>
                <a:cs typeface="Times New Roman" pitchFamily="18" charset="0"/>
              </a:rPr>
              <a:t>ЦЕЛЕВИ ПРИЕМ ПО ПОДМЯРКА 7.2. НА ТЕРИТОРИЯТА НА ОБЩИНА ХИТРИНО</a:t>
            </a:r>
            <a:endParaRPr lang="bg-BG" sz="1400" b="1" u="sng" cap="none" dirty="0">
              <a:solidFill>
                <a:prstClr val="white">
                  <a:lumMod val="10000"/>
                </a:prst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2833837"/>
              </p:ext>
            </p:extLst>
          </p:nvPr>
        </p:nvGraphicFramePr>
        <p:xfrm>
          <a:off x="179513" y="1196752"/>
          <a:ext cx="8789168" cy="5451773"/>
        </p:xfrm>
        <a:graphic>
          <a:graphicData uri="http://schemas.openxmlformats.org/drawingml/2006/table">
            <a:tbl>
              <a:tblPr/>
              <a:tblGrid>
                <a:gridCol w="4394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12701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183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90432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67497">
                <a:tc>
                  <a:txBody>
                    <a:bodyPr/>
                    <a:lstStyle/>
                    <a:p>
                      <a:pPr algn="ctr" fontAlgn="b"/>
                      <a:endParaRPr lang="bg-BG" sz="14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1" marR="5311" marT="53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bg-BG" sz="140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Община Хитрино</a:t>
                      </a:r>
                    </a:p>
                  </a:txBody>
                  <a:tcPr marL="5311" marR="5311" marT="53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9378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1" i="1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bg-BG" sz="1400" b="1" i="1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1" marR="5311" marT="53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1" i="1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 на инвестицията</a:t>
                      </a:r>
                    </a:p>
                  </a:txBody>
                  <a:tcPr marL="5311" marR="5311" marT="53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1" i="1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 подадени проекти</a:t>
                      </a:r>
                    </a:p>
                  </a:txBody>
                  <a:tcPr marL="5311" marR="5311" marT="53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1" i="1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Заявена финансова помощ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73193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1" marR="5311" marT="53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за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УЛИЦИ и ТРОТОАРИ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и съоръженията и принадлежностите към тях  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kumimoji="0" lang="bg-BG" sz="14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      3 888 377,47 € 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73193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1" marR="5311" marT="53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за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ОБЩИНСКИ ПЪТИЩА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и съоръженията и принадлежностите към тях 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1 969 987,08 € 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46012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1" marR="5311" marT="53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за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ВОДОСНАБДИТЕЛНИ СИСТЕМИ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съоръжения в агломерации с под 2 000 е.ж. в селските райони 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1 757 526,74 € 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06595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1" marR="5311" marT="53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за образователна инфраструктура -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ДЕТСКА ГРАДИНА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финансирана чрез бюджета на общината 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321 519,57 € 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96165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1" marR="5311" marT="53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за образователна инфраструктура –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 или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СРЕДНО УЧИЛИЩЕ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финансирано чрез бюджета на общината 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386 143,62 € 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706882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1" marR="5311" marT="53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Реконструкция и/или ремонт на </a:t>
                      </a:r>
                      <a:r>
                        <a:rPr lang="bg-BG" sz="14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ОБЩИНСКИ</a:t>
                      </a:r>
                      <a:r>
                        <a:rPr lang="bg-BG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СГРАДИ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които се предоставят обществени услуги, с цел подобряване на тяхната енергийна ефективност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1 473 983,08 € 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890203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1" marR="5311" marT="53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за обекти, свързани с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КУЛТУРНИЯ ЖИВОТ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включително мобилни такива, включително и дейности по вертикалната планировка и подобряване на прилежащите пространства 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198 174,08 € 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47070">
                <a:tc gridSpan="2">
                  <a:txBody>
                    <a:bodyPr/>
                    <a:lstStyle/>
                    <a:p>
                      <a:pPr algn="r" rtl="0" fontAlgn="ctr"/>
                      <a:r>
                        <a:rPr lang="bg-BG" sz="14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ОБЩО: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1" marR="5311" marT="53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rtl="0" fontAlgn="ctr"/>
                      <a:endParaRPr lang="bg-BG" sz="14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9 995 711,64 € </a:t>
                      </a:r>
                    </a:p>
                  </a:txBody>
                  <a:tcPr marL="5311" marR="5311" marT="53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0" y="23472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7.2  „Инвестиции в създаването, подобряването или разширяването на всички видове малка по мащаби 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инфраструктура“</a:t>
            </a:r>
            <a:r>
              <a:rPr lang="en-US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Програмата за развитие на селските 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райони</a:t>
            </a:r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0241410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7.2  „Инвестиции в създаването, подобряването или разширяването на всички видове малка по мащаби 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инфраструктура“</a:t>
            </a:r>
            <a:r>
              <a:rPr lang="en-US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Програмата за развитие на селските 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райони</a:t>
            </a:r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9369700"/>
              </p:ext>
            </p:extLst>
          </p:nvPr>
        </p:nvGraphicFramePr>
        <p:xfrm>
          <a:off x="107503" y="1484784"/>
          <a:ext cx="8928992" cy="5256584"/>
        </p:xfrm>
        <a:graphic>
          <a:graphicData uri="http://schemas.openxmlformats.org/drawingml/2006/table">
            <a:tbl>
              <a:tblPr/>
              <a:tblGrid>
                <a:gridCol w="2390592">
                  <a:extLst>
                    <a:ext uri="{9D8B030D-6E8A-4147-A177-3AD203B41FA5}">
                      <a16:colId xmlns:a16="http://schemas.microsoft.com/office/drawing/2014/main" xmlns="" val="3029818860"/>
                    </a:ext>
                  </a:extLst>
                </a:gridCol>
                <a:gridCol w="1104350">
                  <a:extLst>
                    <a:ext uri="{9D8B030D-6E8A-4147-A177-3AD203B41FA5}">
                      <a16:colId xmlns:a16="http://schemas.microsoft.com/office/drawing/2014/main" xmlns="" val="3938558910"/>
                    </a:ext>
                  </a:extLst>
                </a:gridCol>
                <a:gridCol w="1208288">
                  <a:extLst>
                    <a:ext uri="{9D8B030D-6E8A-4147-A177-3AD203B41FA5}">
                      <a16:colId xmlns:a16="http://schemas.microsoft.com/office/drawing/2014/main" xmlns="" val="1284420712"/>
                    </a:ext>
                  </a:extLst>
                </a:gridCol>
                <a:gridCol w="1026395">
                  <a:extLst>
                    <a:ext uri="{9D8B030D-6E8A-4147-A177-3AD203B41FA5}">
                      <a16:colId xmlns:a16="http://schemas.microsoft.com/office/drawing/2014/main" xmlns="" val="518973634"/>
                    </a:ext>
                  </a:extLst>
                </a:gridCol>
                <a:gridCol w="1325220">
                  <a:extLst>
                    <a:ext uri="{9D8B030D-6E8A-4147-A177-3AD203B41FA5}">
                      <a16:colId xmlns:a16="http://schemas.microsoft.com/office/drawing/2014/main" xmlns="" val="2994054607"/>
                    </a:ext>
                  </a:extLst>
                </a:gridCol>
                <a:gridCol w="675602">
                  <a:extLst>
                    <a:ext uri="{9D8B030D-6E8A-4147-A177-3AD203B41FA5}">
                      <a16:colId xmlns:a16="http://schemas.microsoft.com/office/drawing/2014/main" xmlns="" val="1937892121"/>
                    </a:ext>
                  </a:extLst>
                </a:gridCol>
                <a:gridCol w="1198545">
                  <a:extLst>
                    <a:ext uri="{9D8B030D-6E8A-4147-A177-3AD203B41FA5}">
                      <a16:colId xmlns:a16="http://schemas.microsoft.com/office/drawing/2014/main" xmlns="" val="348489484"/>
                    </a:ext>
                  </a:extLst>
                </a:gridCol>
              </a:tblGrid>
              <a:tr h="119424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Допустими дейности, съгласно Наредба № 12 от 25 юли 2016 г. 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Разпределини за обработка проекти, след предварителна оценка, съгласно критериите за подбор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 обработени проекти попадащи в 100 %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Сключени договори за безвъзмездна финансова помощ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82149898"/>
                  </a:ext>
                </a:extLst>
              </a:tr>
              <a:tr h="968666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Вид на инвестицията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 проекти, разпределени за обработка попадащи в 100% 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финансова помощ 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 проекти с изготвена заповед 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процент обработени проекти попадащи в 100 %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Договорена финансова помощ 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99805073"/>
                  </a:ext>
                </a:extLst>
              </a:tr>
              <a:tr h="4843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Проекти за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УЛИЦИ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и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ТРОТОАРИ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 и съоръженията и принадлежностите към тях 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36 736 681,33 € 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89%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28 472 089,35 € 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5414866"/>
                  </a:ext>
                </a:extLst>
              </a:tr>
              <a:tr h="4843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Проекти за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ОБЩИНСКИ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ПЪТИЩА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 и съоръженията и принадлежностите към тях 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156 772 731,66 € 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88%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118 695 620,95 € 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49824639"/>
                  </a:ext>
                </a:extLst>
              </a:tr>
              <a:tr h="6720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Проекти за обекти, свързани с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КУЛТУРНИЯ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ЖИВОТ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 включително мобилни такива, включително и дейности по вертикалната планировка и подобряване на прилежащите пространства 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796 281,67 € 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9 391 022,03 € 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15715005"/>
                  </a:ext>
                </a:extLst>
              </a:tr>
              <a:tr h="4843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Проекти за образователна инфраструктура -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ДЕТСКА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ГРАДИНА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 финансирана чрез бюджета на общината 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16 940 983,31 € 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93%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13 232 784,66 € 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30368913"/>
                  </a:ext>
                </a:extLst>
              </a:tr>
              <a:tr h="7265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Проекти за образователна инфраструктура –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ОСНОВНО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или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СРЕДНО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УЧИЛИЩЕ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 финансирано чрез бюджета на общината 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051 688,98 € 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88%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</a:t>
                      </a:r>
                      <a:r>
                        <a:rPr lang="bg-BG" sz="8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21 357 897,64 € 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77986977"/>
                  </a:ext>
                </a:extLst>
              </a:tr>
              <a:tr h="242166"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ОБЩО: 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224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247 298 366,95 €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92%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191 149 414,63 €</a:t>
                      </a:r>
                    </a:p>
                  </a:txBody>
                  <a:tcPr marL="9483" marR="9483" marT="9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4017986"/>
                  </a:ext>
                </a:extLst>
              </a:tr>
            </a:tbl>
          </a:graphicData>
        </a:graphic>
      </p:graphicFrame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027584"/>
          </a:xfrm>
        </p:spPr>
        <p:txBody>
          <a:bodyPr>
            <a:normAutofit/>
          </a:bodyPr>
          <a:lstStyle/>
          <a:p>
            <a:pPr algn="ctr"/>
            <a:r>
              <a:rPr lang="bg-BG" sz="1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Състояние на Проектите по подмярка 7.2. към </a:t>
            </a:r>
            <a:r>
              <a:rPr lang="en-US" sz="1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bg-BG" sz="1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1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bg-BG" sz="1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.201</a:t>
            </a:r>
            <a:r>
              <a:rPr lang="en-US" sz="1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bg-BG" sz="1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bg-BG" sz="1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3399289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692696"/>
            <a:ext cx="8686800" cy="1027584"/>
          </a:xfrm>
        </p:spPr>
        <p:txBody>
          <a:bodyPr>
            <a:normAutofit/>
          </a:bodyPr>
          <a:lstStyle/>
          <a:p>
            <a:pPr algn="ctr"/>
            <a:r>
              <a:rPr lang="bg-BG" sz="1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Състояние на Проектите за дейностите по водоснабдителни системи и социална инфраструктура </a:t>
            </a:r>
            <a:endParaRPr lang="bg-BG" sz="1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54162"/>
            <a:ext cx="8371656" cy="4525963"/>
          </a:xfrm>
        </p:spPr>
        <p:txBody>
          <a:bodyPr>
            <a:normAutofit/>
          </a:bodyPr>
          <a:lstStyle/>
          <a:p>
            <a:pPr algn="just"/>
            <a:endParaRPr lang="bg-BG" sz="20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bg-BG" sz="20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bg-BG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Към настоящия момент са обработени 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49 </a:t>
            </a:r>
            <a:r>
              <a:rPr lang="bg-BG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бр. проекти, със заявена субсидия над 127  млн. евро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водоснабдителни системи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 съоръжения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 за тях няма изготвени заповеди за одобрение, тъй като ДФ </a:t>
            </a:r>
            <a:r>
              <a:rPr lang="bg-BG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„Земеделие“ – РА е в процес на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изясняване дали отпусканата финансова помощ е държавна помощ. </a:t>
            </a:r>
          </a:p>
          <a:p>
            <a:pPr algn="just"/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/>
            <a:endParaRPr lang="ru-RU" sz="20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2.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Към настоящия момент проектите за 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социална инфраструктура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 </a:t>
            </a:r>
            <a:r>
              <a:rPr lang="bg-BG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обработени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 за тях няма изготвени заповеди за одобрение, тъй като ДФ </a:t>
            </a:r>
            <a:r>
              <a:rPr lang="bg-BG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„Земеделие“ – РА е в процес на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съгласуване на спецификите в договора за предоставяне на безвъзмезна финансова помощ.</a:t>
            </a:r>
            <a:endParaRPr lang="bg-BG" sz="20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8892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bg-BG" sz="14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7.2 </a:t>
            </a:r>
            <a:r>
              <a:rPr lang="en-US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bg-BG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създаването, подобряването или разширяването на всички видове малка по мащаби инфраструктура</a:t>
            </a:r>
            <a:r>
              <a:rPr lang="en-US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bg-BG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8028698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TextBox 9"/>
          <p:cNvSpPr txBox="1"/>
          <p:nvPr/>
        </p:nvSpPr>
        <p:spPr>
          <a:xfrm>
            <a:off x="323528" y="260649"/>
            <a:ext cx="8208912" cy="504056"/>
          </a:xfrm>
          <a:prstGeom prst="rect">
            <a:avLst/>
          </a:prstGeom>
        </p:spPr>
        <p:txBody>
          <a:bodyPr wrap="square" rtlCol="0">
            <a:normAutofit fontScale="77500" lnSpcReduction="20000"/>
          </a:bodyPr>
          <a:lstStyle/>
          <a:p>
            <a:pPr algn="ctr"/>
            <a:r>
              <a:rPr lang="bg-BG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ПОДАДЕНИ И ОБРАБОТЕНИ ПРОЕКТИ НА БАЗА ДОГОВАРЯНЕ ПРСР 2014-2020 </a:t>
            </a:r>
            <a:endParaRPr lang="bg-BG" sz="2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8174" y="6525344"/>
            <a:ext cx="877962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Забележка: В договорените суми по Подмярка 4.1 „Инвестиции в земеделски стопанства“ са включени наддоговорените средства</a:t>
            </a:r>
            <a:r>
              <a:rPr lang="ru-RU" sz="800" dirty="0"/>
              <a:t> </a:t>
            </a:r>
            <a:endParaRPr lang="bg-BG" sz="8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3371887"/>
              </p:ext>
            </p:extLst>
          </p:nvPr>
        </p:nvGraphicFramePr>
        <p:xfrm>
          <a:off x="107504" y="980730"/>
          <a:ext cx="8904541" cy="5328590"/>
        </p:xfrm>
        <a:graphic>
          <a:graphicData uri="http://schemas.openxmlformats.org/drawingml/2006/table">
            <a:tbl>
              <a:tblPr/>
              <a:tblGrid>
                <a:gridCol w="2169449">
                  <a:extLst>
                    <a:ext uri="{9D8B030D-6E8A-4147-A177-3AD203B41FA5}">
                      <a16:colId xmlns:a16="http://schemas.microsoft.com/office/drawing/2014/main" xmlns="" val="2546426303"/>
                    </a:ext>
                  </a:extLst>
                </a:gridCol>
                <a:gridCol w="422839">
                  <a:extLst>
                    <a:ext uri="{9D8B030D-6E8A-4147-A177-3AD203B41FA5}">
                      <a16:colId xmlns:a16="http://schemas.microsoft.com/office/drawing/2014/main" xmlns="" val="722929262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xmlns="" val="3766066820"/>
                    </a:ext>
                  </a:extLst>
                </a:gridCol>
                <a:gridCol w="889679">
                  <a:extLst>
                    <a:ext uri="{9D8B030D-6E8A-4147-A177-3AD203B41FA5}">
                      <a16:colId xmlns:a16="http://schemas.microsoft.com/office/drawing/2014/main" xmlns="" val="430789472"/>
                    </a:ext>
                  </a:extLst>
                </a:gridCol>
                <a:gridCol w="406465">
                  <a:extLst>
                    <a:ext uri="{9D8B030D-6E8A-4147-A177-3AD203B41FA5}">
                      <a16:colId xmlns:a16="http://schemas.microsoft.com/office/drawing/2014/main" xmlns="" val="215368267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3104468858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xmlns="" val="3878283727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xmlns="" val="2344123345"/>
                    </a:ext>
                  </a:extLst>
                </a:gridCol>
                <a:gridCol w="908991">
                  <a:extLst>
                    <a:ext uri="{9D8B030D-6E8A-4147-A177-3AD203B41FA5}">
                      <a16:colId xmlns:a16="http://schemas.microsoft.com/office/drawing/2014/main" xmlns="" val="3319673605"/>
                    </a:ext>
                  </a:extLst>
                </a:gridCol>
                <a:gridCol w="794750">
                  <a:extLst>
                    <a:ext uri="{9D8B030D-6E8A-4147-A177-3AD203B41FA5}">
                      <a16:colId xmlns:a16="http://schemas.microsoft.com/office/drawing/2014/main" xmlns="" val="848253681"/>
                    </a:ext>
                  </a:extLst>
                </a:gridCol>
              </a:tblGrid>
              <a:tr h="290392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Мерки и </a:t>
                      </a:r>
                      <a:r>
                        <a:rPr lang="bg-BG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подмерки</a:t>
                      </a:r>
                      <a:endParaRPr lang="bg-BG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Постъпили заявления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Обработени заявления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Сключени договори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37959526"/>
                  </a:ext>
                </a:extLst>
              </a:tr>
              <a:tr h="386223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Заявени разходи 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Заявена субсидия 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Заявени разходи 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Заявена субсидия 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Брой 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Одобрени разходи 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Одобрена субсидия 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99628101"/>
                  </a:ext>
                </a:extLst>
              </a:tr>
              <a:tr h="290392">
                <a:tc gridSpan="10"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– </a:t>
                      </a:r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„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Инвестиции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материални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активи</a:t>
                      </a:r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“</a:t>
                      </a:r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DC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3163619"/>
                  </a:ext>
                </a:extLst>
              </a:tr>
              <a:tr h="36126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Подмярка 4.1 „Инвестиции в земеделски стопанства“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6527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2 384 209 515.67 €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2 384 209 515.67 €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6 227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2 386 423 741.83 €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1 409 535 742.24 €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1428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654 087 484.62 €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381 185 432.45 €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37616036"/>
                  </a:ext>
                </a:extLst>
              </a:tr>
              <a:tr h="5359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Подмярка 4.2 „Инвестиции в преработка/маркетинг на селскостопански продукти“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597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848 672 524.00 €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420 829 213.00 €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385 272 225.81 €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191 434 222.39 €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286 861 804.10 €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142 277 273.37 €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61110526"/>
                  </a:ext>
                </a:extLst>
              </a:tr>
              <a:tr h="450111">
                <a:tc gridSpan="10"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6 - </a:t>
                      </a:r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„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стопанството и стопанската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дейност</a:t>
                      </a:r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“</a:t>
                      </a:r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DC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bg-BG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3585159"/>
                  </a:ext>
                </a:extLst>
              </a:tr>
              <a:tr h="4355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Подмярка 6.1 Стартова помощ за млади земеделски производители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2664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66 600 000.00 €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66 600 000.00 €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2 649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66 225 000.00 €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66 225 000.00 €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1359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33 975 000.00 €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33 975 000.00 €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18525579"/>
                  </a:ext>
                </a:extLst>
              </a:tr>
              <a:tr h="4355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Подмярка 6.3 „Стартова помощ за развитието на малки стопанства“(ТПП)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3815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57 225 000.00 €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57 225 000.00 €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2172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32 580 000.00 €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32 580 000.00 €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1739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26 085 000.00 €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26 085 000.00 €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46285647"/>
                  </a:ext>
                </a:extLst>
              </a:tr>
              <a:tr h="450111">
                <a:tc gridSpan="10"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7 -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„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Основни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услуги и обновяване на селата в селските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райони</a:t>
                      </a:r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“</a:t>
                      </a:r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DC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68249161"/>
                  </a:ext>
                </a:extLst>
              </a:tr>
              <a:tr h="65338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Подмярка 7.2. Инвестиции в създаването, подобряването или разширяването на всички видове малка по мащаби инфраструктура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938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1 089 669 497.02 €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1 085 586 570.89 €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331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919 429 661.58 €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919 429 661.58 €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186 924 159.10 €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186 924 159.10 €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6231601"/>
                  </a:ext>
                </a:extLst>
              </a:tr>
              <a:tr h="65338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Подмярка 7.6. Проучвания и инвестиции, свързани с поддържане, възстановяване и на културното и природното наследство на селата.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107 246 331.65 €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107 246 331.65 €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27 935 907.37 €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27 943 877.93 €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20 835 468.14 €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20 835 468.14 €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77304490"/>
                  </a:ext>
                </a:extLst>
              </a:tr>
              <a:tr h="386223"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ОБЩО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endParaRPr lang="bg-BG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14889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4 553 622 868.34 € 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4 121 696 631.21 € 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11 743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3 817 866 536.59 € 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2 647 148 504.15 € 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4980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1 208 768 915.96 €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791 282 333.06 €</a:t>
                      </a:r>
                    </a:p>
                  </a:txBody>
                  <a:tcPr marL="8363" marR="8363" marT="83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2322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467544" y="332656"/>
            <a:ext cx="8280920" cy="403187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7.6. „Проучвания и инвестиции, свързани с поддържане, възстановяване и подобряване на културното и природно наследство на селата“  от Програмата за развитие на селските райони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6" name="Picture 5" descr="7.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2852936"/>
            <a:ext cx="7632848" cy="38229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9761871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0621755"/>
              </p:ext>
            </p:extLst>
          </p:nvPr>
        </p:nvGraphicFramePr>
        <p:xfrm>
          <a:off x="251519" y="1484783"/>
          <a:ext cx="8686800" cy="5040562"/>
        </p:xfrm>
        <a:graphic>
          <a:graphicData uri="http://schemas.openxmlformats.org/drawingml/2006/table">
            <a:tbl>
              <a:tblPr/>
              <a:tblGrid>
                <a:gridCol w="3816425">
                  <a:extLst>
                    <a:ext uri="{9D8B030D-6E8A-4147-A177-3AD203B41FA5}">
                      <a16:colId xmlns:a16="http://schemas.microsoft.com/office/drawing/2014/main" xmlns="" val="331598289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xmlns="" val="1566259535"/>
                    </a:ext>
                  </a:extLst>
                </a:gridCol>
                <a:gridCol w="2710135">
                  <a:extLst>
                    <a:ext uri="{9D8B030D-6E8A-4147-A177-3AD203B41FA5}">
                      <a16:colId xmlns:a16="http://schemas.microsoft.com/office/drawing/2014/main" xmlns="" val="2962921815"/>
                    </a:ext>
                  </a:extLst>
                </a:gridCol>
              </a:tblGrid>
              <a:tr h="408726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Критерии за подбор съгласно Наредба № 6 от 28 март 2016 г.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bg-BG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Сключени договори за подпомагане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17121232"/>
                  </a:ext>
                </a:extLst>
              </a:tr>
              <a:tr h="456812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  договори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Одобрена финансова помощ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85703035"/>
                  </a:ext>
                </a:extLst>
              </a:tr>
              <a:tr h="180166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Обектът, предмет на инвестицията е със статут на недвижима културна ценност с категория „световно значение“ или „национално значение“ - Проекти с включени инвестиции според културната и обществената значимост на обекта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9 765 971.32 €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72964654"/>
                  </a:ext>
                </a:extLst>
              </a:tr>
              <a:tr h="92926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Обектът, предмет на инвестицията е със статут на недвижима културна ценност с категория „местно значение“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10 812 020.34 €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56222627"/>
                  </a:ext>
                </a:extLst>
              </a:tr>
              <a:tr h="12040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Обектът, предмет на инвестицията е разположен на територията на населено място със статут на недвижима културна ценност с категория „национално значение“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262 802.79 €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6201042"/>
                  </a:ext>
                </a:extLst>
              </a:tr>
              <a:tr h="240010"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ОБЩО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20 840 794.45 €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12860111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0" y="23472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7.6. „Проучвания и инвестиции, свързани с поддържане, възстановяване и подобряване на културното и природно наследство на селата“ 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Програмата за развитие на селските райони</a:t>
            </a:r>
          </a:p>
        </p:txBody>
      </p:sp>
    </p:spTree>
    <p:extLst>
      <p:ext uri="{BB962C8B-B14F-4D97-AF65-F5344CB8AC3E}">
        <p14:creationId xmlns:p14="http://schemas.microsoft.com/office/powerpoint/2010/main" val="2609586708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1" y="81460"/>
            <a:ext cx="1296144" cy="1331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imagesQZSA49EF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35696" y="260648"/>
            <a:ext cx="1707827" cy="1074181"/>
          </a:xfrm>
          <a:prstGeom prst="rect">
            <a:avLst/>
          </a:prstGeom>
        </p:spPr>
      </p:pic>
      <p:pic>
        <p:nvPicPr>
          <p:cNvPr id="12" name="Picture 11" descr="Pshenic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63888" y="260648"/>
            <a:ext cx="1713384" cy="1070865"/>
          </a:xfrm>
          <a:prstGeom prst="rect">
            <a:avLst/>
          </a:prstGeom>
        </p:spPr>
      </p:pic>
      <p:pic>
        <p:nvPicPr>
          <p:cNvPr id="13" name="Picture 12" descr="resized_124817496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92080" y="260648"/>
            <a:ext cx="1728192" cy="1080120"/>
          </a:xfrm>
          <a:prstGeom prst="rect">
            <a:avLst/>
          </a:prstGeom>
        </p:spPr>
      </p:pic>
      <p:pic>
        <p:nvPicPr>
          <p:cNvPr id="14" name="Picture 13" descr="untitled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092280" y="260648"/>
            <a:ext cx="1800200" cy="1080120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1691680" y="4018398"/>
            <a:ext cx="7000056" cy="49006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45720" rIns="45720" anchor="ctr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>
              <a:spcBef>
                <a:spcPct val="0"/>
              </a:spcBef>
            </a:pPr>
            <a:r>
              <a:rPr lang="bg-BG" sz="2800" b="1" noProof="0" dirty="0" smtClean="0">
                <a:ln w="50800"/>
                <a:solidFill>
                  <a:schemeClr val="accent1">
                    <a:lumMod val="2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БЛАГОДАРЯ ЗА ВНИМАНИЕТО !!!</a:t>
            </a:r>
            <a:endParaRPr kumimoji="0" lang="bg-BG" sz="2800" b="1" i="0" u="none" strike="noStrike" kern="1200" normalizeH="0" baseline="0" noProof="0" dirty="0">
              <a:ln w="50800"/>
              <a:solidFill>
                <a:schemeClr val="accent1">
                  <a:lumMod val="25000"/>
                </a:schemeClr>
              </a:solidFill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79512" y="6525344"/>
            <a:ext cx="2195736" cy="332656"/>
          </a:xfrm>
          <a:prstGeom prst="rect">
            <a:avLst/>
          </a:prstGeom>
        </p:spPr>
        <p:txBody>
          <a:bodyPr vert="horz" lIns="45720" rIns="45720" anchor="ctr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>
              <a:spcBef>
                <a:spcPct val="0"/>
              </a:spcBef>
            </a:pPr>
            <a:r>
              <a:rPr lang="bg-BG" sz="1400" b="1" dirty="0">
                <a:ln w="50800"/>
                <a:solidFill>
                  <a:schemeClr val="accent1">
                    <a:lumMod val="2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</a:t>
            </a:r>
            <a:r>
              <a:rPr lang="bg-BG" sz="1400" b="1" dirty="0" smtClean="0">
                <a:ln w="50800"/>
                <a:solidFill>
                  <a:schemeClr val="accent1">
                    <a:lumMod val="2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р. София 201</a:t>
            </a:r>
            <a:r>
              <a:rPr lang="bg-BG" sz="1400" b="1" dirty="0">
                <a:ln w="50800"/>
                <a:solidFill>
                  <a:schemeClr val="accent1">
                    <a:lumMod val="2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8</a:t>
            </a:r>
            <a:r>
              <a:rPr lang="bg-BG" sz="1400" b="1" dirty="0" smtClean="0">
                <a:ln w="50800"/>
                <a:solidFill>
                  <a:schemeClr val="accent1">
                    <a:lumMod val="2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г.</a:t>
            </a:r>
            <a:endParaRPr kumimoji="0" lang="bg-BG" sz="1400" b="1" i="0" u="none" strike="noStrike" kern="1200" normalizeH="0" baseline="0" noProof="0" dirty="0">
              <a:ln w="50800"/>
              <a:solidFill>
                <a:schemeClr val="accent1">
                  <a:lumMod val="25000"/>
                </a:schemeClr>
              </a:solidFill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7" name="Picture 16" descr="prsr2014_2020_bg1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092280" y="5301208"/>
            <a:ext cx="1886101" cy="1066057"/>
          </a:xfrm>
          <a:prstGeom prst="rect">
            <a:avLst/>
          </a:prstGeo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  <p:sp>
        <p:nvSpPr>
          <p:cNvPr id="16" name="Title 1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1115616" y="1771504"/>
            <a:ext cx="7056784" cy="720080"/>
          </a:xfrm>
          <a:prstGeom prst="rect">
            <a:avLst/>
          </a:prstGeom>
          <a:noFill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3200" b="1" i="0" u="none" strike="noStrike" kern="1200" normalizeH="0" baseline="0" noProof="0" dirty="0" smtClean="0">
              <a:ln w="50800"/>
              <a:solidFill>
                <a:srgbClr val="40802C"/>
              </a:solidFill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ДЪРЖАВЕН</a:t>
            </a:r>
            <a:r>
              <a:rPr lang="en-US" sz="3200" b="1" dirty="0" smtClean="0">
                <a:ln w="50800"/>
                <a:solidFill>
                  <a:srgbClr val="40802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bg-BG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ФОНД</a:t>
            </a:r>
            <a:r>
              <a:rPr lang="en-US" sz="3200" b="1" dirty="0">
                <a:ln w="50800"/>
                <a:solidFill>
                  <a:srgbClr val="40802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bg-BG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ЗЕМЕДЕЛИЕ</a:t>
            </a:r>
          </a:p>
          <a:p>
            <a:pPr algn="ctr">
              <a:spcBef>
                <a:spcPct val="0"/>
              </a:spcBef>
              <a:defRPr/>
            </a:pPr>
            <a:r>
              <a:rPr lang="bg-BG" sz="3200" b="1" dirty="0" smtClean="0">
                <a:ln w="50800"/>
                <a:solidFill>
                  <a:srgbClr val="40802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РАЗПЛАЩАТЕЛНА АГЕНЦИЯ</a:t>
            </a:r>
            <a:endParaRPr lang="en-US" sz="3200" b="1" dirty="0" smtClean="0">
              <a:ln w="50800"/>
              <a:solidFill>
                <a:srgbClr val="40802C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normalizeH="0" baseline="0" noProof="0" dirty="0" smtClean="0">
              <a:ln w="50800"/>
              <a:solidFill>
                <a:srgbClr val="40802C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 advClick="0" advTm="2000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TextBox 9"/>
          <p:cNvSpPr txBox="1"/>
          <p:nvPr/>
        </p:nvSpPr>
        <p:spPr>
          <a:xfrm>
            <a:off x="418455" y="44624"/>
            <a:ext cx="8208912" cy="504056"/>
          </a:xfrm>
          <a:prstGeom prst="rect">
            <a:avLst/>
          </a:prstGeom>
        </p:spPr>
        <p:txBody>
          <a:bodyPr wrap="square" rtlCol="0">
            <a:normAutofit/>
          </a:bodyPr>
          <a:lstStyle/>
          <a:p>
            <a:pPr algn="ctr"/>
            <a:r>
              <a:rPr lang="bg-BG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ИЗПЪЛНЕНИЕ НА ПРСР 2014-2020 </a:t>
            </a:r>
            <a:endParaRPr lang="bg-BG" sz="2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0231302"/>
              </p:ext>
            </p:extLst>
          </p:nvPr>
        </p:nvGraphicFramePr>
        <p:xfrm>
          <a:off x="179512" y="5733256"/>
          <a:ext cx="8686799" cy="988134"/>
        </p:xfrm>
        <a:graphic>
          <a:graphicData uri="http://schemas.openxmlformats.org/drawingml/2006/table">
            <a:tbl>
              <a:tblPr/>
              <a:tblGrid>
                <a:gridCol w="1920914">
                  <a:extLst>
                    <a:ext uri="{9D8B030D-6E8A-4147-A177-3AD203B41FA5}">
                      <a16:colId xmlns:a16="http://schemas.microsoft.com/office/drawing/2014/main" xmlns="" val="3605271101"/>
                    </a:ext>
                  </a:extLst>
                </a:gridCol>
                <a:gridCol w="581610">
                  <a:extLst>
                    <a:ext uri="{9D8B030D-6E8A-4147-A177-3AD203B41FA5}">
                      <a16:colId xmlns:a16="http://schemas.microsoft.com/office/drawing/2014/main" xmlns="" val="3440650575"/>
                    </a:ext>
                  </a:extLst>
                </a:gridCol>
                <a:gridCol w="629633">
                  <a:extLst>
                    <a:ext uri="{9D8B030D-6E8A-4147-A177-3AD203B41FA5}">
                      <a16:colId xmlns:a16="http://schemas.microsoft.com/office/drawing/2014/main" xmlns="" val="1485309377"/>
                    </a:ext>
                  </a:extLst>
                </a:gridCol>
                <a:gridCol w="588280">
                  <a:extLst>
                    <a:ext uri="{9D8B030D-6E8A-4147-A177-3AD203B41FA5}">
                      <a16:colId xmlns:a16="http://schemas.microsoft.com/office/drawing/2014/main" xmlns="" val="1310680071"/>
                    </a:ext>
                  </a:extLst>
                </a:gridCol>
                <a:gridCol w="485564">
                  <a:extLst>
                    <a:ext uri="{9D8B030D-6E8A-4147-A177-3AD203B41FA5}">
                      <a16:colId xmlns:a16="http://schemas.microsoft.com/office/drawing/2014/main" xmlns="" val="2722596802"/>
                    </a:ext>
                  </a:extLst>
                </a:gridCol>
                <a:gridCol w="496236">
                  <a:extLst>
                    <a:ext uri="{9D8B030D-6E8A-4147-A177-3AD203B41FA5}">
                      <a16:colId xmlns:a16="http://schemas.microsoft.com/office/drawing/2014/main" xmlns="" val="748590668"/>
                    </a:ext>
                  </a:extLst>
                </a:gridCol>
                <a:gridCol w="540257">
                  <a:extLst>
                    <a:ext uri="{9D8B030D-6E8A-4147-A177-3AD203B41FA5}">
                      <a16:colId xmlns:a16="http://schemas.microsoft.com/office/drawing/2014/main" xmlns="" val="1769687791"/>
                    </a:ext>
                  </a:extLst>
                </a:gridCol>
                <a:gridCol w="668318">
                  <a:extLst>
                    <a:ext uri="{9D8B030D-6E8A-4147-A177-3AD203B41FA5}">
                      <a16:colId xmlns:a16="http://schemas.microsoft.com/office/drawing/2014/main" xmlns="" val="3394088187"/>
                    </a:ext>
                  </a:extLst>
                </a:gridCol>
                <a:gridCol w="661648">
                  <a:extLst>
                    <a:ext uri="{9D8B030D-6E8A-4147-A177-3AD203B41FA5}">
                      <a16:colId xmlns:a16="http://schemas.microsoft.com/office/drawing/2014/main" xmlns="" val="3205927295"/>
                    </a:ext>
                  </a:extLst>
                </a:gridCol>
                <a:gridCol w="715007">
                  <a:extLst>
                    <a:ext uri="{9D8B030D-6E8A-4147-A177-3AD203B41FA5}">
                      <a16:colId xmlns:a16="http://schemas.microsoft.com/office/drawing/2014/main" xmlns="" val="1161581306"/>
                    </a:ext>
                  </a:extLst>
                </a:gridCol>
                <a:gridCol w="618961">
                  <a:extLst>
                    <a:ext uri="{9D8B030D-6E8A-4147-A177-3AD203B41FA5}">
                      <a16:colId xmlns:a16="http://schemas.microsoft.com/office/drawing/2014/main" xmlns="" val="3702261892"/>
                    </a:ext>
                  </a:extLst>
                </a:gridCol>
                <a:gridCol w="780371">
                  <a:extLst>
                    <a:ext uri="{9D8B030D-6E8A-4147-A177-3AD203B41FA5}">
                      <a16:colId xmlns:a16="http://schemas.microsoft.com/office/drawing/2014/main" xmlns="" val="1143512082"/>
                    </a:ext>
                  </a:extLst>
                </a:gridCol>
              </a:tblGrid>
              <a:tr h="74153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*Сумите са в евро /1 EUR= 1.9558 лв.</a:t>
                      </a: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10186471"/>
                  </a:ext>
                </a:extLst>
              </a:tr>
              <a:tr h="74153">
                <a:tc gridSpan="12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 За мерки 10, 11, 12 и 13 не е приложимо, тъй като по тези мерки се подават заявления за плащане всяка година.</a:t>
                      </a: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13392276"/>
                  </a:ext>
                </a:extLst>
              </a:tr>
              <a:tr h="145624">
                <a:tc gridSpan="12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*** Включени са разплатените заявленията и прогнозни данни с поети ангажименти по мерки 10, 11, тъй като по тези мерки се подават искане за плащане всяка година, което може да съдържа различна информация от предходните. За М10 и 11 за 2017 г. не са преминали задължителните административни проверки за одобрение и изпълнение на многогодишните ангажименти. По М12 и М13 не се поемат многогодишни ангажименти.</a:t>
                      </a: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3635352"/>
                  </a:ext>
                </a:extLst>
              </a:tr>
              <a:tr h="74153">
                <a:tc gridSpan="8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****  По Мярка 2 със заповеди на Министъра на земеделието, храните и горите са обявени два приема за предоставяне на консултантски услуги от НССЗ.</a:t>
                      </a: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63204842"/>
                  </a:ext>
                </a:extLst>
              </a:tr>
              <a:tr h="145624">
                <a:tc gridSpan="12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***** Отчетените средства за изпълнение по Мярка 8 се отнасят за преходните договори по Мярка 223 от ПРСР 2007-2013 , а по Мярка 9 се отнасят за преходни договори по мярка 142 от ПРСР2007-2013, с поети многогодишни ангажименти и осигурен бюджет от ПРСР 2014-2020.  </a:t>
                      </a: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34563749"/>
                  </a:ext>
                </a:extLst>
              </a:tr>
              <a:tr h="74153">
                <a:tc gridSpan="11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******В тримесечното отчитане от Комисията по селскостопанските фондове към 31.05.2017 за ПРСР 2014-2020 е включен аванс, който не е отчетен в настоящата справка.</a:t>
                      </a: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74862053"/>
                  </a:ext>
                </a:extLst>
              </a:tr>
              <a:tr h="74153">
                <a:tc gridSpan="12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договорените суми по Мярка 4 "Инвестиции в материални активи" са включени наддоговорените средства по Подмярка 4.1 „Инвестиции в земеделски стопанства“</a:t>
                      </a: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0756239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6154694"/>
              </p:ext>
            </p:extLst>
          </p:nvPr>
        </p:nvGraphicFramePr>
        <p:xfrm>
          <a:off x="107503" y="548680"/>
          <a:ext cx="8928992" cy="5199110"/>
        </p:xfrm>
        <a:graphic>
          <a:graphicData uri="http://schemas.openxmlformats.org/drawingml/2006/table">
            <a:tbl>
              <a:tblPr/>
              <a:tblGrid>
                <a:gridCol w="1959258">
                  <a:extLst>
                    <a:ext uri="{9D8B030D-6E8A-4147-A177-3AD203B41FA5}">
                      <a16:colId xmlns:a16="http://schemas.microsoft.com/office/drawing/2014/main" xmlns="" val="986146710"/>
                    </a:ext>
                  </a:extLst>
                </a:gridCol>
                <a:gridCol w="738503">
                  <a:extLst>
                    <a:ext uri="{9D8B030D-6E8A-4147-A177-3AD203B41FA5}">
                      <a16:colId xmlns:a16="http://schemas.microsoft.com/office/drawing/2014/main" xmlns="" val="3146131828"/>
                    </a:ext>
                  </a:extLst>
                </a:gridCol>
                <a:gridCol w="812353">
                  <a:extLst>
                    <a:ext uri="{9D8B030D-6E8A-4147-A177-3AD203B41FA5}">
                      <a16:colId xmlns:a16="http://schemas.microsoft.com/office/drawing/2014/main" xmlns="" val="1901721270"/>
                    </a:ext>
                  </a:extLst>
                </a:gridCol>
                <a:gridCol w="738503">
                  <a:extLst>
                    <a:ext uri="{9D8B030D-6E8A-4147-A177-3AD203B41FA5}">
                      <a16:colId xmlns:a16="http://schemas.microsoft.com/office/drawing/2014/main" xmlns="" val="468751174"/>
                    </a:ext>
                  </a:extLst>
                </a:gridCol>
                <a:gridCol w="812353">
                  <a:extLst>
                    <a:ext uri="{9D8B030D-6E8A-4147-A177-3AD203B41FA5}">
                      <a16:colId xmlns:a16="http://schemas.microsoft.com/office/drawing/2014/main" xmlns="" val="1899645784"/>
                    </a:ext>
                  </a:extLst>
                </a:gridCol>
                <a:gridCol w="886203">
                  <a:extLst>
                    <a:ext uri="{9D8B030D-6E8A-4147-A177-3AD203B41FA5}">
                      <a16:colId xmlns:a16="http://schemas.microsoft.com/office/drawing/2014/main" xmlns="" val="673298349"/>
                    </a:ext>
                  </a:extLst>
                </a:gridCol>
                <a:gridCol w="1033904">
                  <a:extLst>
                    <a:ext uri="{9D8B030D-6E8A-4147-A177-3AD203B41FA5}">
                      <a16:colId xmlns:a16="http://schemas.microsoft.com/office/drawing/2014/main" xmlns="" val="2704637607"/>
                    </a:ext>
                  </a:extLst>
                </a:gridCol>
                <a:gridCol w="917425">
                  <a:extLst>
                    <a:ext uri="{9D8B030D-6E8A-4147-A177-3AD203B41FA5}">
                      <a16:colId xmlns:a16="http://schemas.microsoft.com/office/drawing/2014/main" xmlns="" val="920119444"/>
                    </a:ext>
                  </a:extLst>
                </a:gridCol>
                <a:gridCol w="1030490">
                  <a:extLst>
                    <a:ext uri="{9D8B030D-6E8A-4147-A177-3AD203B41FA5}">
                      <a16:colId xmlns:a16="http://schemas.microsoft.com/office/drawing/2014/main" xmlns="" val="3831372150"/>
                    </a:ext>
                  </a:extLst>
                </a:gridCol>
              </a:tblGrid>
              <a:tr h="101471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 публични средства, евро (ЕЗФРСР+НФ)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Бюджет, евро (ЕЗФРСР)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 по отворени приеми/кампании към 19.02.2018 г. (ЕЗФРСР*)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***Договорени суми към 19.02.2018 г. ЕЗФРСР*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на изпълнение на ПРСР спрямо бюджет от отворени приеми/кампании (ЕЗФРСР)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на изпълнение на ПРСР спрямо общ бюджет по мярката (ЕЗФРСР)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******</a:t>
                      </a:r>
                      <a:r>
                        <a:rPr lang="ru-RU" sz="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Изплатени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суми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към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ru-RU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.2.201</a:t>
                      </a:r>
                      <a:r>
                        <a:rPr lang="en-US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sz="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ЕЗФРСР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нa усвояване спрямо общ бюджет по мярката (ЕЗФРСР)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79175458"/>
                  </a:ext>
                </a:extLst>
              </a:tr>
              <a:tr h="22989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1-Трансфер на знания и действия за осведомяване.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25 394 596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22 855 136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bg-BG" sz="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0%</a:t>
                      </a:r>
                      <a:endParaRPr kumimoji="0" lang="bg-BG" sz="7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33294406"/>
                  </a:ext>
                </a:extLst>
              </a:tr>
              <a:tr h="34088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2-Консултантски услуги,управление на стопанството и услуги по заместване в стопанството.****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4 254 532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3 616 352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bg-BG" sz="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2 719 449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75%</a:t>
                      </a:r>
                      <a:endParaRPr kumimoji="0" lang="bg-BG" sz="7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03257984"/>
                  </a:ext>
                </a:extLst>
              </a:tr>
              <a:tr h="15855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4-Инвестиции в материални активи.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776 047 703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613 317 323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499 555 301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414 448 634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83%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68%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95 917 884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8279902"/>
                  </a:ext>
                </a:extLst>
              </a:tr>
              <a:tr h="22989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6-Развитие на стопанството и стопанската дейност.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204 458 262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177 615 174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56 466 225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52 749 750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93%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30%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51 287 676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29%</a:t>
                      </a:r>
                      <a:endParaRPr kumimoji="0" lang="bg-BG" sz="7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71408017"/>
                  </a:ext>
                </a:extLst>
              </a:tr>
              <a:tr h="22989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7-Основни услуги и обновяване на селата в селските райони.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625 725 911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531 867 024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319 600 000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176 602 458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55%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33%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3 045 530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25014681"/>
                  </a:ext>
                </a:extLst>
              </a:tr>
              <a:tr h="34088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8-Инвестиции в развитието на горските площи и подобряване на жизнеспособността на горите.*****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63 527 375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53 076 491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360 443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1%</a:t>
                      </a:r>
                      <a:endParaRPr kumimoji="0" lang="bg-BG" sz="7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15431993"/>
                  </a:ext>
                </a:extLst>
              </a:tr>
              <a:tr h="22989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9-Учредяване на групи и организации на производителите.*****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7 795 947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7 016 352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38 340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1%</a:t>
                      </a:r>
                      <a:endParaRPr kumimoji="0" lang="bg-BG" sz="7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31628582"/>
                  </a:ext>
                </a:extLst>
              </a:tr>
              <a:tr h="158550">
                <a:tc>
                  <a:txBody>
                    <a:bodyPr/>
                    <a:lstStyle/>
                    <a:p>
                      <a:pPr algn="l" rtl="0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10-Агроекология и климат.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223 346 669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167 510 002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167 510 002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154 446 823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92%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92%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53 329 008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21848948"/>
                  </a:ext>
                </a:extLst>
              </a:tr>
              <a:tr h="158550">
                <a:tc>
                  <a:txBody>
                    <a:bodyPr/>
                    <a:lstStyle/>
                    <a:p>
                      <a:pPr algn="l" rtl="0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11-Биологично земеделие.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151 593 439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113 695 079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113 695 079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113 695 079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37 637 156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33%</a:t>
                      </a:r>
                      <a:endParaRPr kumimoji="0" lang="bg-BG" sz="7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93682959"/>
                  </a:ext>
                </a:extLst>
              </a:tr>
              <a:tr h="22989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12- Плащания по „Натура-2000” и Рамковата директива  за водите.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139 676 037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104 757 028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104 757 028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53 246 074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51%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51%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35 127 944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34%</a:t>
                      </a:r>
                      <a:endParaRPr kumimoji="0" lang="bg-BG" sz="7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583349"/>
                  </a:ext>
                </a:extLst>
              </a:tr>
              <a:tr h="34088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13- Плащания за райони,изправени пред природни или други специфични ограничения.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275 604 675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206 703 506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206 703 506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105 382 167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51%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51%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66 334 602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32%</a:t>
                      </a:r>
                      <a:endParaRPr kumimoji="0" lang="bg-BG" sz="7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17844981"/>
                  </a:ext>
                </a:extLst>
              </a:tr>
              <a:tr h="22989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14-Хуманно отношение към животните.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56 859 511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48 330 584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0%</a:t>
                      </a:r>
                      <a:endParaRPr kumimoji="0" lang="bg-BG" sz="7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70431740"/>
                  </a:ext>
                </a:extLst>
              </a:tr>
              <a:tr h="34088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15-Екологични услуги и услуги във връзка с климата в горското стопанство и опазване на горите.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8 750 000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6 562 500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0%</a:t>
                      </a:r>
                      <a:endParaRPr kumimoji="0" lang="bg-BG" sz="7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54717256"/>
                  </a:ext>
                </a:extLst>
              </a:tr>
              <a:tr h="158550">
                <a:tc>
                  <a:txBody>
                    <a:bodyPr/>
                    <a:lstStyle/>
                    <a:p>
                      <a:pPr algn="l" rtl="0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16-Сътрудничество.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32 573 723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29 316 351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0%</a:t>
                      </a:r>
                      <a:endParaRPr kumimoji="0" lang="bg-BG" sz="7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27528802"/>
                  </a:ext>
                </a:extLst>
              </a:tr>
              <a:tr h="158550">
                <a:tc>
                  <a:txBody>
                    <a:bodyPr/>
                    <a:lstStyle/>
                    <a:p>
                      <a:pPr algn="l" rtl="0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17-Управление на риска.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36 720 054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31 212 046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0%</a:t>
                      </a:r>
                      <a:endParaRPr kumimoji="0" lang="bg-BG" sz="7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25620415"/>
                  </a:ext>
                </a:extLst>
              </a:tr>
              <a:tr h="158550">
                <a:tc>
                  <a:txBody>
                    <a:bodyPr/>
                    <a:lstStyle/>
                    <a:p>
                      <a:pPr algn="l" rtl="0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19-ВОМР (ЛИДЕР)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131 484 277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118 335 849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76 068 394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2 314 173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3%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2%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3 308 999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3%</a:t>
                      </a:r>
                      <a:endParaRPr kumimoji="0" lang="bg-BG" sz="7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95692688"/>
                  </a:ext>
                </a:extLst>
              </a:tr>
              <a:tr h="158550">
                <a:tc>
                  <a:txBody>
                    <a:bodyPr/>
                    <a:lstStyle/>
                    <a:p>
                      <a:pPr algn="l" rtl="0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20-Техническа помощ.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44 109 734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37 493 274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bg-BG" sz="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6 440 067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17%</a:t>
                      </a:r>
                      <a:endParaRPr kumimoji="0" lang="bg-BG" sz="7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89160487"/>
                  </a:ext>
                </a:extLst>
              </a:tr>
              <a:tr h="173086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Тематична подпрограма по ПРСР 2014-2020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109 925 759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93 436 895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bg-BG" sz="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0%</a:t>
                      </a:r>
                      <a:endParaRPr kumimoji="0" lang="bg-BG" sz="7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20018464"/>
                  </a:ext>
                </a:extLst>
              </a:tr>
              <a:tr h="158550"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Общо </a:t>
                      </a:r>
                      <a:r>
                        <a:rPr lang="bg-BG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ПРСР</a:t>
                      </a:r>
                      <a:r>
                        <a:rPr lang="en-US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bg-BG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2 917 848 </a:t>
                      </a:r>
                      <a:r>
                        <a:rPr lang="bg-BG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r>
                        <a:rPr lang="en-US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g-BG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€</a:t>
                      </a:r>
                      <a:endParaRPr lang="bg-BG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2 366 716 </a:t>
                      </a:r>
                      <a:r>
                        <a:rPr lang="bg-BG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966</a:t>
                      </a:r>
                      <a:r>
                        <a:rPr lang="en-US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g-BG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€</a:t>
                      </a:r>
                      <a:endParaRPr lang="bg-BG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1 544 355 </a:t>
                      </a:r>
                      <a:r>
                        <a:rPr lang="bg-BG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535</a:t>
                      </a:r>
                      <a:r>
                        <a:rPr lang="en-US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g-BG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€</a:t>
                      </a:r>
                      <a:endParaRPr lang="bg-BG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1 072 885 </a:t>
                      </a:r>
                      <a:r>
                        <a:rPr lang="bg-BG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r>
                        <a:rPr lang="en-US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g-BG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€</a:t>
                      </a:r>
                      <a:endParaRPr lang="bg-BG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r>
                        <a:rPr lang="en-US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g-BG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bg-BG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45.33</a:t>
                      </a:r>
                      <a:r>
                        <a:rPr lang="en-US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g-BG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bg-BG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02" marR="5602" marT="56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355 547 </a:t>
                      </a:r>
                      <a:r>
                        <a:rPr kumimoji="0" lang="bg-BG" sz="7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097</a:t>
                      </a:r>
                      <a:r>
                        <a:rPr kumimoji="0" lang="en-US" sz="7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g-BG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€</a:t>
                      </a:r>
                      <a:endParaRPr kumimoji="0" lang="bg-BG" sz="7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15%</a:t>
                      </a:r>
                      <a:endParaRPr kumimoji="0" lang="bg-BG" sz="7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431995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4927375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TextBox 9"/>
          <p:cNvSpPr txBox="1"/>
          <p:nvPr/>
        </p:nvSpPr>
        <p:spPr>
          <a:xfrm>
            <a:off x="323528" y="260648"/>
            <a:ext cx="8208912" cy="2062103"/>
          </a:xfrm>
          <a:prstGeom prst="rect">
            <a:avLst/>
          </a:prstGeom>
        </p:spPr>
        <p:txBody>
          <a:bodyPr wrap="square" rtlCol="0">
            <a:normAutofit fontScale="92500"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 4.1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земеделски стопанства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 мярка 4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материални активи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 Програмата за развитие на селските райони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прием 2015 г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bg-BG" sz="32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1.jpg"/>
          <p:cNvPicPr>
            <a:picLocks noChangeAspect="1"/>
          </p:cNvPicPr>
          <p:nvPr/>
        </p:nvPicPr>
        <p:blipFill>
          <a:blip r:embed="rId3" cstate="print">
            <a:lum bright="17000" contrast="-33000"/>
          </a:blip>
          <a:stretch>
            <a:fillRect/>
          </a:stretch>
        </p:blipFill>
        <p:spPr>
          <a:xfrm>
            <a:off x="755576" y="2492896"/>
            <a:ext cx="7480375" cy="41859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83967558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2057016"/>
              </p:ext>
            </p:extLst>
          </p:nvPr>
        </p:nvGraphicFramePr>
        <p:xfrm>
          <a:off x="179512" y="1340765"/>
          <a:ext cx="8812087" cy="5112570"/>
        </p:xfrm>
        <a:graphic>
          <a:graphicData uri="http://schemas.openxmlformats.org/drawingml/2006/table">
            <a:tbl>
              <a:tblPr/>
              <a:tblGrid>
                <a:gridCol w="1565286">
                  <a:extLst>
                    <a:ext uri="{9D8B030D-6E8A-4147-A177-3AD203B41FA5}">
                      <a16:colId xmlns:a16="http://schemas.microsoft.com/office/drawing/2014/main" xmlns="" val="1258615903"/>
                    </a:ext>
                  </a:extLst>
                </a:gridCol>
                <a:gridCol w="294226">
                  <a:extLst>
                    <a:ext uri="{9D8B030D-6E8A-4147-A177-3AD203B41FA5}">
                      <a16:colId xmlns:a16="http://schemas.microsoft.com/office/drawing/2014/main" xmlns="" val="2176792086"/>
                    </a:ext>
                  </a:extLst>
                </a:gridCol>
                <a:gridCol w="944467">
                  <a:extLst>
                    <a:ext uri="{9D8B030D-6E8A-4147-A177-3AD203B41FA5}">
                      <a16:colId xmlns:a16="http://schemas.microsoft.com/office/drawing/2014/main" xmlns="" val="4009941449"/>
                    </a:ext>
                  </a:extLst>
                </a:gridCol>
                <a:gridCol w="917988">
                  <a:extLst>
                    <a:ext uri="{9D8B030D-6E8A-4147-A177-3AD203B41FA5}">
                      <a16:colId xmlns:a16="http://schemas.microsoft.com/office/drawing/2014/main" xmlns="" val="2764944955"/>
                    </a:ext>
                  </a:extLst>
                </a:gridCol>
                <a:gridCol w="294226">
                  <a:extLst>
                    <a:ext uri="{9D8B030D-6E8A-4147-A177-3AD203B41FA5}">
                      <a16:colId xmlns:a16="http://schemas.microsoft.com/office/drawing/2014/main" xmlns="" val="3757859246"/>
                    </a:ext>
                  </a:extLst>
                </a:gridCol>
                <a:gridCol w="944467">
                  <a:extLst>
                    <a:ext uri="{9D8B030D-6E8A-4147-A177-3AD203B41FA5}">
                      <a16:colId xmlns:a16="http://schemas.microsoft.com/office/drawing/2014/main" xmlns="" val="3545583480"/>
                    </a:ext>
                  </a:extLst>
                </a:gridCol>
                <a:gridCol w="988602">
                  <a:extLst>
                    <a:ext uri="{9D8B030D-6E8A-4147-A177-3AD203B41FA5}">
                      <a16:colId xmlns:a16="http://schemas.microsoft.com/office/drawing/2014/main" xmlns="" val="178523710"/>
                    </a:ext>
                  </a:extLst>
                </a:gridCol>
                <a:gridCol w="344245">
                  <a:extLst>
                    <a:ext uri="{9D8B030D-6E8A-4147-A177-3AD203B41FA5}">
                      <a16:colId xmlns:a16="http://schemas.microsoft.com/office/drawing/2014/main" xmlns="" val="2667230987"/>
                    </a:ext>
                  </a:extLst>
                </a:gridCol>
                <a:gridCol w="1195325">
                  <a:extLst>
                    <a:ext uri="{9D8B030D-6E8A-4147-A177-3AD203B41FA5}">
                      <a16:colId xmlns:a16="http://schemas.microsoft.com/office/drawing/2014/main" xmlns="" val="3673258440"/>
                    </a:ext>
                  </a:extLst>
                </a:gridCol>
                <a:gridCol w="1323255">
                  <a:extLst>
                    <a:ext uri="{9D8B030D-6E8A-4147-A177-3AD203B41FA5}">
                      <a16:colId xmlns:a16="http://schemas.microsoft.com/office/drawing/2014/main" xmlns="" val="1436408112"/>
                    </a:ext>
                  </a:extLst>
                </a:gridCol>
              </a:tblGrid>
              <a:tr h="52721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Приоритет съглсно текста на подмярка 4.1 от ПРСР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Приети заявления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Сключени договори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Анулирани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договори,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Неподписани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договори, Отхвърлени заявления, Оттеглени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заявления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95873717"/>
                  </a:ext>
                </a:extLst>
              </a:tr>
              <a:tr h="42462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Критерии за оценка включен в Наредба №9/21.03.2015 г.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Заявени разходи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Одобрени разходи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Одобрена субсидия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Заявени разходи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28317809"/>
                  </a:ext>
                </a:extLst>
              </a:tr>
              <a:tr h="45596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Приоритетни сектори/Показатели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38974635"/>
                  </a:ext>
                </a:extLst>
              </a:tr>
              <a:tr h="68395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с инвестиции и дейности насочени в сектор „плодове и зеленчуци”  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233 316 179.45 €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144 431 735.00 €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110 645 430.88 €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67 520 123.66 €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88 572 404.24 €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52 396 330.74 €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999857"/>
                  </a:ext>
                </a:extLst>
              </a:tr>
              <a:tr h="68395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с инвестиции и дейности насочени в сектор „животновъдство” 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298 449 857.08 €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172 945 486.93 €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119 992 137.16 €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71 610 753.75 €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155 685 680.77 €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85 473 687.58 €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89814741"/>
                  </a:ext>
                </a:extLst>
              </a:tr>
              <a:tr h="9119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с инвестиции и дейности насочени в сектор „етерично - маслени и медицински култури”  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43 354 762.13 €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26 525 911.46 €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21 327 092.35 €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12 897 809.63 €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15 866 895.50 €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8 858 109.65 €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9329720"/>
                  </a:ext>
                </a:extLst>
              </a:tr>
              <a:tr h="68395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Смесени проекти - комбинация между 2 или 3 приоритетни сектора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8 903 844.37 €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5 436 871.15 €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3 035 856.49 €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1 876 172.74 €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4 535 995.42 €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2 544 222.33 €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14438789"/>
                  </a:ext>
                </a:extLst>
              </a:tr>
              <a:tr h="45596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 - сектори извън посочените по - горе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515 629 531.28 €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280 852 455.64 €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44 418 840.78 €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25 634 737.41 €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458 909 625.11 €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246 540 971.54 €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69108465"/>
                  </a:ext>
                </a:extLst>
              </a:tr>
              <a:tr h="284984"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ОБЩО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bg-BG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1 099 654 174.30 €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630 192 460.19 €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299 419 357.66 €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179 539 597.19 €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723 570 601.04 €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395 813 321.84 €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83983083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4646361"/>
              </p:ext>
            </p:extLst>
          </p:nvPr>
        </p:nvGraphicFramePr>
        <p:xfrm>
          <a:off x="1777243" y="524731"/>
          <a:ext cx="5616624" cy="744029"/>
        </p:xfrm>
        <a:graphic>
          <a:graphicData uri="http://schemas.openxmlformats.org/drawingml/2006/table">
            <a:tbl>
              <a:tblPr/>
              <a:tblGrid>
                <a:gridCol w="5616624">
                  <a:extLst>
                    <a:ext uri="{9D8B030D-6E8A-4147-A177-3AD203B41FA5}">
                      <a16:colId xmlns:a16="http://schemas.microsoft.com/office/drawing/2014/main" xmlns="" val="137021401"/>
                    </a:ext>
                  </a:extLst>
                </a:gridCol>
              </a:tblGrid>
              <a:tr h="5401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 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</a:t>
                      </a:r>
                      <a:r>
                        <a:rPr lang="bg-BG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ПРИЕМ - 2015 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endParaRPr lang="en-US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подмярка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4.1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„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Инвестиции в земеделски стопанства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“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53305129"/>
                  </a:ext>
                </a:extLst>
              </a:tr>
              <a:tr h="203893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164 851 200.00 €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52844225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42352" y="6597352"/>
            <a:ext cx="877962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Забележка: </a:t>
            </a:r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договорените суми по Подмярка 4.1 „Инвестиции в земеделски стопанства“ са включени наддоговорените средства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bg-BG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3472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4.1 „Инвестиции в земеделски стопанства“ от мярка 4 „Инвестиции в материални активи“ от Програмата за развитие на селските райони</a:t>
            </a: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TextBox 9"/>
          <p:cNvSpPr txBox="1"/>
          <p:nvPr/>
        </p:nvSpPr>
        <p:spPr>
          <a:xfrm>
            <a:off x="323528" y="260648"/>
            <a:ext cx="8208912" cy="2062103"/>
          </a:xfrm>
          <a:prstGeom prst="rect">
            <a:avLst/>
          </a:prstGeom>
        </p:spPr>
        <p:txBody>
          <a:bodyPr wrap="square" rtlCol="0">
            <a:normAutofit fontScale="92500"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 4.1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земеделски стопанства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 мярка 4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материални активи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 Програмата за развитие на селските райони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прием 2016 г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bg-BG" sz="32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1.jpg"/>
          <p:cNvPicPr>
            <a:picLocks noChangeAspect="1"/>
          </p:cNvPicPr>
          <p:nvPr/>
        </p:nvPicPr>
        <p:blipFill>
          <a:blip r:embed="rId3" cstate="print">
            <a:lum bright="17000" contrast="-33000"/>
          </a:blip>
          <a:stretch>
            <a:fillRect/>
          </a:stretch>
        </p:blipFill>
        <p:spPr>
          <a:xfrm>
            <a:off x="755576" y="2492896"/>
            <a:ext cx="7480375" cy="41859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5120946"/>
              </p:ext>
            </p:extLst>
          </p:nvPr>
        </p:nvGraphicFramePr>
        <p:xfrm>
          <a:off x="1763688" y="528662"/>
          <a:ext cx="5616624" cy="884114"/>
        </p:xfrm>
        <a:graphic>
          <a:graphicData uri="http://schemas.openxmlformats.org/drawingml/2006/table">
            <a:tbl>
              <a:tblPr/>
              <a:tblGrid>
                <a:gridCol w="5616624">
                  <a:extLst>
                    <a:ext uri="{9D8B030D-6E8A-4147-A177-3AD203B41FA5}">
                      <a16:colId xmlns:a16="http://schemas.microsoft.com/office/drawing/2014/main" xmlns="" val="137021401"/>
                    </a:ext>
                  </a:extLst>
                </a:gridCol>
              </a:tblGrid>
              <a:tr h="664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 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</a:t>
                      </a:r>
                      <a:r>
                        <a:rPr lang="bg-BG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ПРИЕМ - 201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г. </a:t>
                      </a:r>
                      <a:endParaRPr lang="en-US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подмярка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4.1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„Инвестиции в земеделски стопанства“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53305129"/>
                  </a:ext>
                </a:extLst>
              </a:tr>
              <a:tr h="219713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237 000 000 € </a:t>
                      </a:r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52844225"/>
                  </a:ext>
                </a:extLst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5923795"/>
              </p:ext>
            </p:extLst>
          </p:nvPr>
        </p:nvGraphicFramePr>
        <p:xfrm>
          <a:off x="179512" y="1484784"/>
          <a:ext cx="8784977" cy="5256585"/>
        </p:xfrm>
        <a:graphic>
          <a:graphicData uri="http://schemas.openxmlformats.org/drawingml/2006/table">
            <a:tbl>
              <a:tblPr/>
              <a:tblGrid>
                <a:gridCol w="1513516">
                  <a:extLst>
                    <a:ext uri="{9D8B030D-6E8A-4147-A177-3AD203B41FA5}">
                      <a16:colId xmlns:a16="http://schemas.microsoft.com/office/drawing/2014/main" xmlns="" val="2748397374"/>
                    </a:ext>
                  </a:extLst>
                </a:gridCol>
                <a:gridCol w="368509">
                  <a:extLst>
                    <a:ext uri="{9D8B030D-6E8A-4147-A177-3AD203B41FA5}">
                      <a16:colId xmlns:a16="http://schemas.microsoft.com/office/drawing/2014/main" xmlns="" val="1974207415"/>
                    </a:ext>
                  </a:extLst>
                </a:gridCol>
                <a:gridCol w="1087237">
                  <a:extLst>
                    <a:ext uri="{9D8B030D-6E8A-4147-A177-3AD203B41FA5}">
                      <a16:colId xmlns:a16="http://schemas.microsoft.com/office/drawing/2014/main" xmlns="" val="4160843721"/>
                    </a:ext>
                  </a:extLst>
                </a:gridCol>
                <a:gridCol w="834272">
                  <a:extLst>
                    <a:ext uri="{9D8B030D-6E8A-4147-A177-3AD203B41FA5}">
                      <a16:colId xmlns:a16="http://schemas.microsoft.com/office/drawing/2014/main" xmlns="" val="2238261794"/>
                    </a:ext>
                  </a:extLst>
                </a:gridCol>
                <a:gridCol w="329025">
                  <a:extLst>
                    <a:ext uri="{9D8B030D-6E8A-4147-A177-3AD203B41FA5}">
                      <a16:colId xmlns:a16="http://schemas.microsoft.com/office/drawing/2014/main" xmlns="" val="3188265454"/>
                    </a:ext>
                  </a:extLst>
                </a:gridCol>
                <a:gridCol w="960755">
                  <a:extLst>
                    <a:ext uri="{9D8B030D-6E8A-4147-A177-3AD203B41FA5}">
                      <a16:colId xmlns:a16="http://schemas.microsoft.com/office/drawing/2014/main" xmlns="" val="2972087650"/>
                    </a:ext>
                  </a:extLst>
                </a:gridCol>
                <a:gridCol w="960755">
                  <a:extLst>
                    <a:ext uri="{9D8B030D-6E8A-4147-A177-3AD203B41FA5}">
                      <a16:colId xmlns:a16="http://schemas.microsoft.com/office/drawing/2014/main" xmlns="" val="809414464"/>
                    </a:ext>
                  </a:extLst>
                </a:gridCol>
                <a:gridCol w="345476">
                  <a:extLst>
                    <a:ext uri="{9D8B030D-6E8A-4147-A177-3AD203B41FA5}">
                      <a16:colId xmlns:a16="http://schemas.microsoft.com/office/drawing/2014/main" xmlns="" val="3899749744"/>
                    </a:ext>
                  </a:extLst>
                </a:gridCol>
                <a:gridCol w="1250296">
                  <a:extLst>
                    <a:ext uri="{9D8B030D-6E8A-4147-A177-3AD203B41FA5}">
                      <a16:colId xmlns:a16="http://schemas.microsoft.com/office/drawing/2014/main" xmlns="" val="4186692830"/>
                    </a:ext>
                  </a:extLst>
                </a:gridCol>
                <a:gridCol w="1135136">
                  <a:extLst>
                    <a:ext uri="{9D8B030D-6E8A-4147-A177-3AD203B41FA5}">
                      <a16:colId xmlns:a16="http://schemas.microsoft.com/office/drawing/2014/main" xmlns="" val="1974503433"/>
                    </a:ext>
                  </a:extLst>
                </a:gridCol>
              </a:tblGrid>
              <a:tr h="60075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Приоритет съглсно текста на подмярка 4.1 от ПРСР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Приети заявления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Сключени договори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Анулирани договори, Неподписани договори, Отхвърлени заявления, Оттеглени заявления, Одобрени преди сключване на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договор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9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g-BG" sz="9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процес на разглеждане. Спрени със заповед за спиране.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14559061"/>
                  </a:ext>
                </a:extLst>
              </a:tr>
              <a:tr h="60075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Критерии за оценка включен в Наредба №9/21.03.2015 г.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Заявени разходи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Одобрени разходи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Одобрена субсидия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Заявени разходи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95063392"/>
                  </a:ext>
                </a:extLst>
              </a:tr>
              <a:tr h="40050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Приоритетни сектори/Показатели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84260496"/>
                  </a:ext>
                </a:extLst>
              </a:tr>
              <a:tr h="8010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с инвестиции и дейности насочени в сектор „плодове и зеленчуци”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491 015 072.71 €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280 339 273.74 €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149 734 098.29 €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85 285 241.03 €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14485435"/>
                  </a:ext>
                </a:extLst>
              </a:tr>
              <a:tr h="6007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с инвестиции и дейности насочени в сектор „животновъдство”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496 962 851.15 €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276 456 349.40 €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183 829 029.39 €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104 307 374.36 €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8636972"/>
                  </a:ext>
                </a:extLst>
              </a:tr>
              <a:tr h="100125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с инвестиции и дейности насочени в сектор „етерично - маслени и медицински култури”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74 421 285.43 €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41 399 795.83 €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14 487 626.35 €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8 367 542.21 €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8416623"/>
                  </a:ext>
                </a:extLst>
              </a:tr>
              <a:tr h="6007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Смесени проекти - комбинация между 2 или 3 приоритетни сектора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14 370 509.60 €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8 312 356.72 €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2 010 957.13 €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1 178 347.61 €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77905905"/>
                  </a:ext>
                </a:extLst>
              </a:tr>
              <a:tr h="4005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 - сектори извън посочените по - горе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298 163 121.87 €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158 607 367.41 €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4 606 415.81 €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2 507 330.05 €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7108989"/>
                  </a:ext>
                </a:extLst>
              </a:tr>
              <a:tr h="250314"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ОБЩО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1 374 932 840.76 €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765 115 143.11 €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354 668 126.97 €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201 645 835.26 €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1 063 830 195.06 €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664 893 871.91 €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97776278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0" y="23472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4.1 „Инвестиции в земеделски стопанства“ от мярка 4 „Инвестиции в материални активи“ от Програмата за развитие на селските райони</a:t>
            </a:r>
          </a:p>
        </p:txBody>
      </p:sp>
    </p:spTree>
    <p:extLst>
      <p:ext uri="{BB962C8B-B14F-4D97-AF65-F5344CB8AC3E}">
        <p14:creationId xmlns:p14="http://schemas.microsoft.com/office/powerpoint/2010/main" val="1774760715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TextBox 4"/>
          <p:cNvSpPr txBox="1"/>
          <p:nvPr/>
        </p:nvSpPr>
        <p:spPr>
          <a:xfrm>
            <a:off x="395536" y="1340768"/>
            <a:ext cx="8208912" cy="576064"/>
          </a:xfrm>
          <a:prstGeom prst="rect">
            <a:avLst/>
          </a:prstGeom>
        </p:spPr>
        <p:txBody>
          <a:bodyPr wrap="square" rtlCol="0">
            <a:normAutofit/>
          </a:bodyPr>
          <a:lstStyle/>
          <a:p>
            <a:pPr algn="ctr"/>
            <a:r>
              <a:rPr lang="bg-BG" sz="1400" b="1" dirty="0" smtClean="0">
                <a:solidFill>
                  <a:prstClr val="white">
                    <a:lumMod val="10000"/>
                  </a:prst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ПРОЕКТИ В ПРОЦЕС НА ОБРАБОТКА ПО ПОДМЯРКА 4.1 ОТ ПРИЕМ – 2016 Г.</a:t>
            </a:r>
            <a:endParaRPr lang="bg-BG" sz="1400" b="1" dirty="0">
              <a:solidFill>
                <a:prstClr val="white">
                  <a:lumMod val="10000"/>
                </a:prst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4559740"/>
              </p:ext>
            </p:extLst>
          </p:nvPr>
        </p:nvGraphicFramePr>
        <p:xfrm>
          <a:off x="299467" y="2276872"/>
          <a:ext cx="8640961" cy="2592288"/>
        </p:xfrm>
        <a:graphic>
          <a:graphicData uri="http://schemas.openxmlformats.org/drawingml/2006/table">
            <a:tbl>
              <a:tblPr/>
              <a:tblGrid>
                <a:gridCol w="951518">
                  <a:extLst>
                    <a:ext uri="{9D8B030D-6E8A-4147-A177-3AD203B41FA5}">
                      <a16:colId xmlns:a16="http://schemas.microsoft.com/office/drawing/2014/main" xmlns="" val="1499813748"/>
                    </a:ext>
                  </a:extLst>
                </a:gridCol>
                <a:gridCol w="713638">
                  <a:extLst>
                    <a:ext uri="{9D8B030D-6E8A-4147-A177-3AD203B41FA5}">
                      <a16:colId xmlns:a16="http://schemas.microsoft.com/office/drawing/2014/main" xmlns="" val="3733094200"/>
                    </a:ext>
                  </a:extLst>
                </a:gridCol>
                <a:gridCol w="1060801">
                  <a:extLst>
                    <a:ext uri="{9D8B030D-6E8A-4147-A177-3AD203B41FA5}">
                      <a16:colId xmlns:a16="http://schemas.microsoft.com/office/drawing/2014/main" xmlns="" val="3482731944"/>
                    </a:ext>
                  </a:extLst>
                </a:gridCol>
                <a:gridCol w="935467">
                  <a:extLst>
                    <a:ext uri="{9D8B030D-6E8A-4147-A177-3AD203B41FA5}">
                      <a16:colId xmlns:a16="http://schemas.microsoft.com/office/drawing/2014/main" xmlns="" val="2189311664"/>
                    </a:ext>
                  </a:extLst>
                </a:gridCol>
                <a:gridCol w="740205">
                  <a:extLst>
                    <a:ext uri="{9D8B030D-6E8A-4147-A177-3AD203B41FA5}">
                      <a16:colId xmlns:a16="http://schemas.microsoft.com/office/drawing/2014/main" xmlns="" val="750752621"/>
                    </a:ext>
                  </a:extLst>
                </a:gridCol>
                <a:gridCol w="1017279">
                  <a:extLst>
                    <a:ext uri="{9D8B030D-6E8A-4147-A177-3AD203B41FA5}">
                      <a16:colId xmlns:a16="http://schemas.microsoft.com/office/drawing/2014/main" xmlns="" val="3839375419"/>
                    </a:ext>
                  </a:extLst>
                </a:gridCol>
                <a:gridCol w="878742">
                  <a:extLst>
                    <a:ext uri="{9D8B030D-6E8A-4147-A177-3AD203B41FA5}">
                      <a16:colId xmlns:a16="http://schemas.microsoft.com/office/drawing/2014/main" xmlns="" val="2734374209"/>
                    </a:ext>
                  </a:extLst>
                </a:gridCol>
                <a:gridCol w="512599">
                  <a:extLst>
                    <a:ext uri="{9D8B030D-6E8A-4147-A177-3AD203B41FA5}">
                      <a16:colId xmlns:a16="http://schemas.microsoft.com/office/drawing/2014/main" xmlns="" val="1590358895"/>
                    </a:ext>
                  </a:extLst>
                </a:gridCol>
                <a:gridCol w="998775">
                  <a:extLst>
                    <a:ext uri="{9D8B030D-6E8A-4147-A177-3AD203B41FA5}">
                      <a16:colId xmlns:a16="http://schemas.microsoft.com/office/drawing/2014/main" xmlns="" val="765399262"/>
                    </a:ext>
                  </a:extLst>
                </a:gridCol>
                <a:gridCol w="831937">
                  <a:extLst>
                    <a:ext uri="{9D8B030D-6E8A-4147-A177-3AD203B41FA5}">
                      <a16:colId xmlns:a16="http://schemas.microsoft.com/office/drawing/2014/main" xmlns="" val="1061950801"/>
                    </a:ext>
                  </a:extLst>
                </a:gridCol>
              </a:tblGrid>
              <a:tr h="755035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Подмярка 4.1 от ПРСР прием 2016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Проекти в процес на обработка, оценени от 76 до 56 точки включително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Проекти в процес на обработка, оценени от 55 до 53 точки включително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12118809"/>
                  </a:ext>
                </a:extLst>
              </a:tr>
              <a:tr h="865145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Проекти в процес на разглеждане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D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Проекти 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ъс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Заповед за спиране на обработката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D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60686971"/>
                  </a:ext>
                </a:extLst>
              </a:tr>
              <a:tr h="503356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Заявени разходи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Заявени разходи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Заявени разходи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08596724"/>
                  </a:ext>
                </a:extLst>
              </a:tr>
              <a:tr h="468752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20 111 198,08 €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10 759 867,81 €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14 651 222,84 €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8 009 280,20 €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131 859 477,80 €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73 339 875,70 €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49822381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0" y="23472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4.1 „Инвестиции в земеделски стопанства“ от мярка 4 „Инвестиции в материални активи“ от Програмата за развитие на селските райони</a:t>
            </a: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251520" y="332656"/>
            <a:ext cx="8568952" cy="255454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4.2 „Инвестиции в преработка/маркетинг на селскостопански продукти” от Програмата за развитие на селските райони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5" name="Picture 4" descr="4.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2420888"/>
            <a:ext cx="8064896" cy="4254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nqtrpMJHznzW6iQWuGbY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nqtrpMJHznzW6iQWuGbY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nqtrpMJHznzW6iQWuGbY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Custom 20">
      <a:dk1>
        <a:srgbClr val="E4F4DF"/>
      </a:dk1>
      <a:lt1>
        <a:sysClr val="window" lastClr="FFFFFF"/>
      </a:lt1>
      <a:dk2>
        <a:srgbClr val="D8D8D8"/>
      </a:dk2>
      <a:lt2>
        <a:srgbClr val="E4F4DF"/>
      </a:lt2>
      <a:accent1>
        <a:srgbClr val="E4F4DF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3742</TotalTime>
  <Words>3899</Words>
  <Application>Microsoft Office PowerPoint</Application>
  <PresentationFormat>On-screen Show (4:3)</PresentationFormat>
  <Paragraphs>843</Paragraphs>
  <Slides>22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Trek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Подмярка 7.2  „Инвестиции в създаването, подобряването или разширяването на всички видове малка по мащаби инфраструктура“ от Програмата за развитие на селските райони   </vt:lpstr>
      <vt:lpstr>ПОДАДЕНИ ЗАЯВЛЕНИЯ ЗА ПОДПОМАГАНЕ ПО ПОДМЯРКА 7.2. – ПРИЕМ 2016 Г.</vt:lpstr>
      <vt:lpstr>ЦЕЛЕВИ ПРИЕМ ПО ПОДМЯРКА 7.2. НА ТЕРИТОРИЯТА НА ОБЩИНА ХИТРИНО</vt:lpstr>
      <vt:lpstr>Състояние на Проектите по подмярка 7.2. към 23.02.2018 г.</vt:lpstr>
      <vt:lpstr>Състояние на Проектите за дейностите по водоснабдителни системи и социална инфраструктура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gerganaep</dc:creator>
  <cp:lastModifiedBy>Bistra</cp:lastModifiedBy>
  <cp:revision>398</cp:revision>
  <cp:lastPrinted>2017-12-21T15:46:03Z</cp:lastPrinted>
  <dcterms:created xsi:type="dcterms:W3CDTF">2016-08-10T06:42:10Z</dcterms:created>
  <dcterms:modified xsi:type="dcterms:W3CDTF">2018-02-28T15:03:02Z</dcterms:modified>
</cp:coreProperties>
</file>