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8" r:id="rId10"/>
    <p:sldId id="267" r:id="rId11"/>
    <p:sldId id="277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 с тема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 с тема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1" autoAdjust="0"/>
  </p:normalViewPr>
  <p:slideViewPr>
    <p:cSldViewPr>
      <p:cViewPr>
        <p:scale>
          <a:sx n="70" d="100"/>
          <a:sy n="70" d="100"/>
        </p:scale>
        <p:origin x="-2778" y="-9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Local%20Settings\Temp\Trade_Map_-_List_of_products_exported_by_Bulgari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accent4">
            <a:lumMod val="20000"/>
            <a:lumOff val="80000"/>
          </a:schemeClr>
        </a:solidFill>
      </c:spPr>
    </c:sideWall>
    <c:backWall>
      <c:thickness val="0"/>
      <c:spPr>
        <a:solidFill>
          <a:schemeClr val="accent4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'Trade_Map_-_List_of_products_ex'!$A$14</c:f>
              <c:strCache>
                <c:ptCount val="1"/>
                <c:pt idx="0">
                  <c:v>овце</c:v>
                </c:pt>
              </c:strCache>
            </c:strRef>
          </c:tx>
          <c:invertIfNegative val="0"/>
          <c:cat>
            <c:numRef>
              <c:f>'Trade_Map_-_List_of_products_ex'!$B$13:$I$13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'Trade_Map_-_List_of_products_ex'!$B$14:$I$14</c:f>
              <c:numCache>
                <c:formatCode>General</c:formatCode>
                <c:ptCount val="8"/>
                <c:pt idx="0">
                  <c:v>20014</c:v>
                </c:pt>
                <c:pt idx="1">
                  <c:v>208150</c:v>
                </c:pt>
                <c:pt idx="2">
                  <c:v>858369</c:v>
                </c:pt>
                <c:pt idx="3">
                  <c:v>107223</c:v>
                </c:pt>
                <c:pt idx="4">
                  <c:v>23705</c:v>
                </c:pt>
                <c:pt idx="5">
                  <c:v>12941</c:v>
                </c:pt>
                <c:pt idx="6">
                  <c:v>405</c:v>
                </c:pt>
                <c:pt idx="7">
                  <c:v>940</c:v>
                </c:pt>
              </c:numCache>
            </c:numRef>
          </c:val>
        </c:ser>
        <c:ser>
          <c:idx val="1"/>
          <c:order val="1"/>
          <c:tx>
            <c:strRef>
              <c:f>'Trade_Map_-_List_of_products_ex'!$A$15</c:f>
              <c:strCache>
                <c:ptCount val="1"/>
                <c:pt idx="0">
                  <c:v>кози</c:v>
                </c:pt>
              </c:strCache>
            </c:strRef>
          </c:tx>
          <c:invertIfNegative val="0"/>
          <c:cat>
            <c:numRef>
              <c:f>'Trade_Map_-_List_of_products_ex'!$B$13:$I$13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'Trade_Map_-_List_of_products_ex'!$B$15:$I$15</c:f>
              <c:numCache>
                <c:formatCode>General</c:formatCode>
                <c:ptCount val="8"/>
                <c:pt idx="0">
                  <c:v>0</c:v>
                </c:pt>
                <c:pt idx="1">
                  <c:v>267</c:v>
                </c:pt>
                <c:pt idx="2">
                  <c:v>140</c:v>
                </c:pt>
                <c:pt idx="3">
                  <c:v>142</c:v>
                </c:pt>
                <c:pt idx="4">
                  <c:v>2827</c:v>
                </c:pt>
                <c:pt idx="5">
                  <c:v>3121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572096"/>
        <c:axId val="96997888"/>
        <c:axId val="0"/>
      </c:bar3DChart>
      <c:catAx>
        <c:axId val="10957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6997888"/>
        <c:crosses val="autoZero"/>
        <c:auto val="1"/>
        <c:lblAlgn val="ctr"/>
        <c:lblOffset val="100"/>
        <c:noMultiLvlLbl val="0"/>
      </c:catAx>
      <c:valAx>
        <c:axId val="9699788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dk1"/>
              </a:solidFill>
              <a:prstDash val="solid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solidFill>
                  <a:srgbClr val="FF0000"/>
                </a:solidFill>
              </a:defRPr>
            </a:pPr>
            <a:endParaRPr lang="en-US"/>
          </a:p>
        </c:txPr>
        <c:crossAx val="1095720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800" b="1">
                <a:solidFill>
                  <a:srgbClr val="FF0000"/>
                </a:solidFill>
              </a:defRPr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B35730-BCF4-4396-B8B9-CDCD4DB8B04E}" type="datetimeFigureOut">
              <a:rPr lang="bg-BG" smtClean="0"/>
              <a:pPr/>
              <a:t>21.12.2017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bh.government.bg/userfiles/files/dvustranni/bosna/1.6%20Certificates%20for%20import%20to%20BiH_HTB%20NEW.pdf" TargetMode="External"/><Relationship Id="rId2" Type="http://schemas.openxmlformats.org/officeDocument/2006/relationships/hyperlink" Target="http://www.babh.government.bg/userfiles/files/dvustranni/%20%D0%A1%D0%95%D0%A0%D0%A2%D0%98%D0%A4%D0%98%D0%9A%D0%90%D0%A2%20%D0%97%D0%90%20%D0%92%D0%9D%D0%9E%D0%A1%20%D0%9D%D0%90%20%D0%9C%D0%95%D0%A1%D0%9D%D0%98%20%D0%9F%D0%A0%D0%9E%D0%94%D0%A3%D0%9A%D0%A2%D0%98%20%D0%92%20%D0%A0%D0%95%D0%9F%D0%A3%D0%91%D0%9B%D0%98%D0%9A%D0%90%20%D0%90%D0%97%D0%95%D0%A0%D0%91%D0%90%D0%99%D0%94%D0%96%D0%90%D0%9D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babh.government.bg/userfiles/files/dvustranni/gruziq/%20%D1%81%D0%B5%D1%80%D1%82%D0%B8%D1%84%D0%B8%D0%BA%D0%B0%D1%82%20%D0%B7%D0%B0%20%D0%B2%D0%BD%D0%BE%D1%81%20%D0%BD%D0%B0%20%D0%BC%D0%B5%D1%81%D0%BD%D0%B8%20%D0%BF%D1%80%D0%BE%D0%B4%D1%83%D0%BA%D1%82%D0%B8%20%D0%B2%20%D0%93%D1%80%D1%83%D0%B7%D0%B8%D1%8F.pdf" TargetMode="External"/><Relationship Id="rId4" Type="http://schemas.openxmlformats.org/officeDocument/2006/relationships/hyperlink" Target="http://www.babh.government.bg/userfiles/files/dvustranni/bosna/1.9%20%D0%92%D0%B5%D1%82%D0%B5%D1%80%D0%B8%D0%BD%D0%B0%D1%80%D0%B5%D0%BD%20%D1%81%D0%B5%D1%80%D1%82%D0%B8%D1%84%D0%B8%D0%BA%D0%B0%D1%82%20%D0%B7%D0%B0%20%D0%B8%D0%B7%D0%BD%D0%BE%D1%81%20%D0%BD%D0%B0%20%D0%BE%D0%B2%D1%86%D0%B5%20%D0%B8%20%D0%BA%D0%BE%D0%B7%D0%B8%20%D0%B7%D0%B0%20%D1%80%D0%B0%D0%B7%D0%BF%D0%BB%D0%BE%D0%B4%20%D0%B8%D0%BB%D0%B8%20%D0%BF%D1%80%D0%BE%D0%B8%D0%B7%D0%B2%D0%BE%D0%B4%D1%81%D1%82%D0%B2%D0%BE%20%D0%B7%D0%B0%20%D0%91%D0%BE%D1%81%D0%BD%D0%B0%20%D0%B8%20%D0%A5%D0%B5%D1%80%D1%86%D0%B5%D0%B3%D0%BE%D0%B2%D0%B8%D0%BD%D0%B0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bh.government.bg/userfiles/files/dvustranni/makedonia/%20%D1%81%D0%B5%D1%80%D1%82%D0%B8%D1%84%D0%B8%D0%BA%D0%B0%D1%82%20%D0%B7%D0%B0%20%D0%B8%D0%B7%D0%BD%D0%BE%D1%81%20%D0%BD%D0%B0%20%D0%BC%D0%BB%D0%B5%D1%87%D0%BD%D0%B8%20%D0%BF%D1%80%D0%BE%D0%B4%D1%83%D0%BA%D1%82%D0%B8%20%D0%B7%D0%B0%20%D0%9C%D0%B0%D0%BA%D0%B5%D0%B4%D0%BE%D0%BD%D0%B8%D1%8F%20%D0%BE%D1%82%20%D0%BA%D1%80%D0%B0%D0%B2%D0%B5%20%D0%BE%D0%B2%D1%87%D0%B5,%20%D0%BA%D0%BE%D0%B7%D0%B5%20%D0%B8%20%D0%B1%D0%B8%D0%B2%D0%BE%D0%BB%D1%81%D0%BA%D0%BE%20%D0%BC%D0%BB%D1%8F%D0%BA%D0%BE.pdf" TargetMode="External"/><Relationship Id="rId2" Type="http://schemas.openxmlformats.org/officeDocument/2006/relationships/hyperlink" Target="http://www.babh.government.bg/userfiles/files/dvustranni/kosovo/11.%20%D0%92%D0%B5%D1%82%D0%B5%D1%80%D0%B8%D0%BD%D0%B0%D1%80%D0%B5%D0%BD%20%D1%81%D0%B5%D1%80%D1%82%D0%B8%D1%84%D0%B8%D0%BA%D0%B0%D1%82%20%D0%B7%D0%B0%20%D0%BE%D0%B2%D1%86%D0%B5%20%D0%B8%20%D0%BA%D0%BE%D0%B7%D0%B8%20%D0%B7%D0%B0%20%D1%80%D0%B0%D0%B7%D0%BF%D0%BB%D0%BE%D0%B4%20%D0%B8%D0%BB%D0%B8%20%D0%BF%D1%80%D0%BE%D0%B8%D0%B7%D0%B2%D0%BE%D0%B4%D1%81%D1%82%D0%B2%D0%BE%20%D0%B7%D0%B0%20%D0%B2%D0%BD%D0%BE%D1%81%20%D0%B2%20%D0%A0%D0%B5%D0%BF%D1%83%D0%B1%D0%BB%D0%B8%D0%BA%D0%B0%20%D0%9A%D0%BE%D1%81%D0%BE%D0%B2%D0%BE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babh.government.bg/userfiles/files/dvustranni/kosovo/6.%20%D0%97%D0%B4%D1%80%D0%B0%D0%B2%D0%B5%D0%BD%20%D1%81%D0%B5%D1%80%D1%82%D0%B8%D1%84%D0%B8%D0%BA%D0%B0%D1%82%20%D0%B7%D0%B0%20%20%D0%BC%D0%BB%D0%B5%D1%87%D0%BD%D0%B8%20%D0%BF%D1%80%D0%BE%D0%B4%D1%83%D0%BA%D1%82%D0%B8.pdf" TargetMode="External"/><Relationship Id="rId4" Type="http://schemas.openxmlformats.org/officeDocument/2006/relationships/hyperlink" Target="http://www.babh.government.bg/userfiles/files/dvustranni/sarbia/1.20.%20%D0%92%D0%B5%D1%82%D0%B5%D1%80%D0%B8%D0%BD%D0%B0%D1%80%D0%B5%D0%BD%20%D1%81%D0%B5%D1%80%D1%82%D0%B8%D1%84%D0%B8%D0%BA%D0%B0%D1%82%20%D0%B7%D0%B0%20%D0%B4%D0%BE%D0%BC%D0%B0%D1%88%D0%BD%D0%B8%20%D0%BE%D0%B2%D1%86%D0%B5%20%D0%B8%20%D0%BA%D0%BE%D0%B7%D0%B8,%20%D0%BF%D1%80%D0%B5%D0%B4%D0%BD%D0%B0%D0%B7%D0%BD%D0%B0%D1%87%D0%B5%D0%BD%D0%B8%20%D0%B7%D0%B0%20%D0%BA%D0%BB%D0%B0%D0%BD%D0%B5%20%D1%81%D0%BB%D0%B5%D0%B4%20%D0%B2%D0%BD%D0%BE%D1%81%20%D0%B2%20%D0%A1%D1%8A%D1%80%D0%B1%D0%B8%D1%8F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bh.government.bg/userfiles/files/dvustranni/Turkey/22.%20%D0%A1%D0%95%D0%A0%D0%A2%D0%98%D0%A4%D0%98%D0%9A%D0%90%D0%A2%20%D0%97%D0%90%20%D0%94%D0%9E%D0%9C%D0%90%D0%A8%D0%9D%D0%98%20%D0%96%D0%98%D0%92%D0%9E%D0%A2%D0%9D%D0%98%20%D0%9E%D0%A2%20%D0%92%D0%98%D0%94%D0%90%20%E2%80%9C%D0%9E%D0%92%D0%A6%D0%95%E2%80%9D%20(OVIES%20ARIES)%20%D0%98%20%D0%9E%D0%A2%20%D0%92%D0%98%D0%94%D0%90%20%E2%80%9C%D0%9A%D0%9E%D0%97%D0%98%E2%80%9D%20(CAPRA%20HIRCUS),%20%D0%9F%D0%A0%D0%95%D0%94%D0%9D%D0%90%D0%97%D0%9D%D0%90%D0%A7%D0%95%D0%9D%D0%98%20%D0%97%D0%90%20%D0%9D%D0%95%D0%97%D0%90%D0%91%D0%90%D0%92%D0%9D%D0%9E%20%D0%9A%D0%9B%D0%90%D0%9D%D0%95%20%D0%A1%D0%9B%D0%95%D0%94%20%D0%92%D0%9D%D0%9E%D0%A1.pdf" TargetMode="External"/><Relationship Id="rId2" Type="http://schemas.openxmlformats.org/officeDocument/2006/relationships/hyperlink" Target="http://www.babh.government.bg/userfiles/files/dvustranni/sarbia/1.19.%20%D0%92%D0%B5%D1%82%D0%B5%D1%80%D0%B8%D0%BD%D0%B0%D1%80%D0%B5%D0%BD%20%D1%81%D0%B5%D1%80%D1%82%D0%B8%D1%84%D0%B8%D0%BA%D0%B0%D1%82%20%D0%B7%D0%B0%20%D0%B8%D0%B7%D0%BD%D0%BE%D1%81%20%D0%BD%D0%B0%20%D0%BE%D0%B2%D1%86%D0%B5%20%D0%B8%20%D0%BA%D0%BE%D0%B7%D0%B8%20%D0%B7%D0%B0%20%D1%80%D0%B0%D0%B7%D0%BF%D0%BB%D0%BE%D0%B4%20%D0%B7%D0%B0%20%D0%A1%D1%8A%D1%80%D0%B1%D0%B8%D1%8F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babh.government.bg/userfiles/files/dvustranni/Turkey/2.%20VETERINARY%20HEALTH%20CERTIFICATE%20FOR%20DAIRY%20PRODUCTS%20DERIVED%20FROM%20MILK%20%20OF%20COWS,%20EWES,%20GOATS%20AND%20BUFFALOES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bh.government.bg/userfiles/files/dvustranni/Turkey/21.%20%D0%A1%D0%95%D0%A0%D0%A2%D0%98%D0%A4%D0%98%D0%9A%D0%90%D0%A2%20%D0%97%D0%90%20%D0%98%D0%97%D0%9D%D0%9E%D0%A1%20%D0%9D%D0%90%20%D0%94%D0%9E%D0%9C%D0%90%D0%A8%D0%9D%D0%98%20%D0%96%D0%98%D0%92%D0%9E%D0%A2%D0%9D%D0%98%20%D0%9E%D0%A2%20%D0%A0%D0%9E%D0%94%D0%90%20%D0%9D%D0%90%20%D0%9E%D0%92%D0%A6%D0%95%D0%A2%D0%95%20(OVIES%20ARIES)%20%D0%98%20..%20.pdf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29208" y="764704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sz="4000" b="1" dirty="0" smtClean="0"/>
              <a:t>Състояние и възможности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bg-BG" sz="4000" b="1" dirty="0" smtClean="0"/>
              <a:t>за </a:t>
            </a:r>
            <a:r>
              <a:rPr lang="bg-BG" sz="4000" b="1" dirty="0" smtClean="0"/>
              <a:t>външна </a:t>
            </a:r>
            <a:r>
              <a:rPr lang="bg-BG" sz="4000" b="1" dirty="0" smtClean="0"/>
              <a:t>търговия на българското овцевъдство и козевъдство</a:t>
            </a:r>
            <a:endParaRPr lang="bg-BG" sz="40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229200"/>
            <a:ext cx="1872208" cy="84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58008" y="36450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Министерство на земеделието, храните и горите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Дирекция „Пазарни мерки и организации на </a:t>
            </a:r>
            <a:r>
              <a:rPr lang="ru-RU" b="1" dirty="0" smtClean="0">
                <a:solidFill>
                  <a:srgbClr val="FF0000"/>
                </a:solidFill>
              </a:rPr>
              <a:t>производители</a:t>
            </a:r>
            <a:r>
              <a:rPr lang="en-US" b="1" dirty="0">
                <a:solidFill>
                  <a:srgbClr val="FF0000"/>
                </a:solidFill>
              </a:rPr>
              <a:t>”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4208" y="580526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Декември 2017 г.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764945"/>
              </p:ext>
            </p:extLst>
          </p:nvPr>
        </p:nvGraphicFramePr>
        <p:xfrm>
          <a:off x="611560" y="1196752"/>
          <a:ext cx="8064896" cy="484025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64061"/>
                <a:gridCol w="1637080"/>
                <a:gridCol w="1847447"/>
                <a:gridCol w="1231281"/>
                <a:gridCol w="985027"/>
              </a:tblGrid>
              <a:tr h="904214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u="none" strike="noStrike" dirty="0"/>
                        <a:t> </a:t>
                      </a:r>
                      <a:r>
                        <a:rPr lang="bg-BG" sz="1600" b="1" u="none" strike="noStrike" dirty="0" smtClean="0"/>
                        <a:t>Страни вносители</a:t>
                      </a:r>
                      <a:endParaRPr lang="bg-BG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980" marR="6980" marT="6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u="none" strike="noStrike" dirty="0"/>
                        <a:t>стойност на вноса</a:t>
                      </a:r>
                      <a:endParaRPr lang="bg-BG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980" marR="6980" marT="6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u="none" strike="noStrike" dirty="0"/>
                        <a:t>баланс 2016 (</a:t>
                      </a:r>
                      <a:r>
                        <a:rPr lang="en-US" sz="1600" b="1" u="none" strike="noStrike" dirty="0"/>
                        <a:t>USD </a:t>
                      </a:r>
                      <a:r>
                        <a:rPr lang="bg-BG" sz="1600" b="1" u="none" strike="noStrike" dirty="0"/>
                        <a:t>хиляди )</a:t>
                      </a:r>
                      <a:endParaRPr lang="bg-BG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980" marR="6980" marT="6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u="none" strike="noStrike" dirty="0"/>
                        <a:t>внесено количество тона</a:t>
                      </a:r>
                      <a:endParaRPr lang="bg-BG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980" marR="6980" marT="6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u="none" strike="noStrike" dirty="0" smtClean="0"/>
                        <a:t>Долара</a:t>
                      </a:r>
                    </a:p>
                    <a:p>
                      <a:pPr algn="ctr" fontAlgn="ctr"/>
                      <a:r>
                        <a:rPr lang="bg-BG" sz="1600" b="1" u="none" strike="noStrike" baseline="0" dirty="0" smtClean="0"/>
                        <a:t> на </a:t>
                      </a:r>
                      <a:r>
                        <a:rPr lang="bg-BG" sz="1600" b="1" u="none" strike="noStrike" dirty="0" smtClean="0"/>
                        <a:t>тон</a:t>
                      </a:r>
                      <a:endParaRPr lang="bg-BG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980" marR="6980" marT="6980" marB="0" anchor="ctr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/>
                        <a:t>Общо</a:t>
                      </a:r>
                      <a:endParaRPr lang="bg-BG" sz="1600" b="1" i="0" u="none" strike="noStrike" dirty="0">
                        <a:solidFill>
                          <a:srgbClr val="8A2BE2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16380919</a:t>
                      </a:r>
                      <a:endParaRPr lang="bg-BG" sz="1600" b="1" i="0" u="none" strike="noStrike" dirty="0">
                        <a:solidFill>
                          <a:srgbClr val="8A2BE2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bg-BG" sz="1600" b="1" u="none" strike="noStrike" dirty="0" smtClean="0">
                          <a:solidFill>
                            <a:srgbClr val="C00000"/>
                          </a:solidFill>
                        </a:rPr>
                        <a:t>271570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3696073</a:t>
                      </a:r>
                      <a:endParaRPr lang="bg-BG" sz="1600" b="1" i="0" u="none" strike="noStrike" dirty="0">
                        <a:solidFill>
                          <a:srgbClr val="8A2BE2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4432</a:t>
                      </a:r>
                      <a:endParaRPr lang="bg-BG" sz="1600" b="1" i="0" u="none" strike="noStrike">
                        <a:solidFill>
                          <a:srgbClr val="8A2BE2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/>
                        <a:t>Германия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2940285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-985494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567829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5178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/>
                        <a:t>САЩ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1167783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-743538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114603</a:t>
                      </a:r>
                      <a:endParaRPr lang="bg-BG" sz="1600" b="1" i="0" u="none" strike="noStrike">
                        <a:solidFill>
                          <a:srgbClr val="008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10190</a:t>
                      </a:r>
                      <a:endParaRPr lang="bg-BG" sz="1600" b="1" i="0" u="none" strike="noStrike">
                        <a:solidFill>
                          <a:srgbClr val="008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/>
                        <a:t>Об. Кралство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997418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>
                          <a:solidFill>
                            <a:srgbClr val="C00000"/>
                          </a:solidFill>
                        </a:rPr>
                        <a:t>-595413</a:t>
                      </a:r>
                      <a:endParaRPr lang="bg-BG" sz="1600" b="1" i="0" u="none" strike="noStrike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236038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4226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/>
                        <a:t>Белгия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894799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-527174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198623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4505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/>
                        <a:t>Русия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586198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-578172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151712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3864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 smtClean="0"/>
                        <a:t>Испания</a:t>
                      </a:r>
                      <a:endParaRPr lang="en-US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549261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-275354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140002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3923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 smtClean="0"/>
                        <a:t>Япония</a:t>
                      </a:r>
                      <a:endParaRPr lang="en-US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546518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-543783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151702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3603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 smtClean="0"/>
                        <a:t>Швеция</a:t>
                      </a:r>
                      <a:endParaRPr lang="en-US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415917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>
                          <a:solidFill>
                            <a:srgbClr val="C00000"/>
                          </a:solidFill>
                        </a:rPr>
                        <a:t>-378104</a:t>
                      </a:r>
                      <a:endParaRPr lang="bg-BG" sz="1600" b="1" i="0" u="none" strike="noStrike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87823</a:t>
                      </a:r>
                      <a:endParaRPr lang="bg-BG" sz="1600" b="1" i="0" u="none" strike="noStrike" dirty="0">
                        <a:solidFill>
                          <a:srgbClr val="3CB371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4736</a:t>
                      </a:r>
                      <a:endParaRPr lang="bg-BG" sz="1600" b="1" i="0" u="none" strike="noStrike">
                        <a:solidFill>
                          <a:srgbClr val="3CB371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 smtClean="0"/>
                        <a:t>Австрия</a:t>
                      </a:r>
                      <a:endParaRPr lang="en-US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313439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>
                          <a:solidFill>
                            <a:srgbClr val="C00000"/>
                          </a:solidFill>
                        </a:rPr>
                        <a:t>-32214</a:t>
                      </a:r>
                      <a:endParaRPr lang="bg-BG" sz="1600" b="1" i="0" u="none" strike="noStrike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73779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4248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 smtClean="0"/>
                        <a:t>Мексико</a:t>
                      </a:r>
                      <a:endParaRPr lang="en-US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287953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-275009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76100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3784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307102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 smtClean="0"/>
                        <a:t>Австралия</a:t>
                      </a:r>
                      <a:endParaRPr lang="en-US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262422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-11209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63339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4143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  <a:tr h="235098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u="none" strike="noStrike" dirty="0" smtClean="0"/>
                        <a:t>Саудитска Арабия</a:t>
                      </a:r>
                      <a:endParaRPr lang="en-US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242014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>
                          <a:solidFill>
                            <a:srgbClr val="C00000"/>
                          </a:solidFill>
                        </a:rPr>
                        <a:t>-70581</a:t>
                      </a:r>
                      <a:endParaRPr lang="bg-BG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/>
                        <a:t>71599</a:t>
                      </a:r>
                      <a:endParaRPr lang="bg-BG" sz="16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u="none" strike="noStrike" dirty="0"/>
                        <a:t>3380</a:t>
                      </a:r>
                      <a:endParaRPr lang="bg-BG" sz="16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980" marR="6980" marT="6980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411760" y="496444"/>
            <a:ext cx="640871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bg-BG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Потенциални </a:t>
            </a:r>
            <a:r>
              <a:rPr lang="bg-BG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пазари </a:t>
            </a:r>
            <a:r>
              <a:rPr lang="bg-BG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сирена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езултат с изображение за овче сирене сним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2800350" cy="16287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376" y="1484784"/>
            <a:ext cx="7500937" cy="43924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TextBox 5"/>
          <p:cNvSpPr txBox="1"/>
          <p:nvPr/>
        </p:nvSpPr>
        <p:spPr>
          <a:xfrm>
            <a:off x="1043608" y="657563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/>
              <a:t>Основни износители на меса от овче и </a:t>
            </a:r>
            <a:r>
              <a:rPr lang="bg-BG" sz="2400" dirty="0" smtClean="0"/>
              <a:t>коз</a:t>
            </a:r>
            <a:r>
              <a:rPr lang="en-US" sz="2400" dirty="0" smtClean="0"/>
              <a:t>e</a:t>
            </a:r>
            <a:r>
              <a:rPr lang="bg-BG" sz="2400" dirty="0" smtClean="0"/>
              <a:t> </a:t>
            </a:r>
            <a:r>
              <a:rPr lang="bg-BG" sz="2400" dirty="0" smtClean="0"/>
              <a:t>месо в света, хиляди тона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736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1115616" y="404664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/>
              <a:t>Търговски споразумения на </a:t>
            </a:r>
            <a:r>
              <a:rPr lang="bg-BG" sz="3200" b="1" dirty="0" smtClean="0"/>
              <a:t>ЕС</a:t>
            </a:r>
            <a:r>
              <a:rPr lang="en-US" sz="3200" b="1" dirty="0"/>
              <a:t>.</a:t>
            </a:r>
            <a:r>
              <a:rPr lang="bg-BG" sz="3200" b="1" dirty="0" smtClean="0"/>
              <a:t> </a:t>
            </a:r>
            <a:r>
              <a:rPr lang="bg-BG" sz="3200" b="1" dirty="0"/>
              <a:t>В</a:t>
            </a:r>
            <a:r>
              <a:rPr lang="bg-BG" sz="3200" b="1" dirty="0" smtClean="0"/>
              <a:t>ъзможности </a:t>
            </a:r>
            <a:r>
              <a:rPr lang="bg-BG" sz="3200" b="1" dirty="0" smtClean="0"/>
              <a:t>и предизвикателства</a:t>
            </a:r>
            <a:endParaRPr lang="bg-BG" sz="3200" b="1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144" y="1844824"/>
            <a:ext cx="8805863" cy="44021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899592" y="836712"/>
            <a:ext cx="763284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u="sng" dirty="0" smtClean="0"/>
              <a:t>Предстоящи за финализиране</a:t>
            </a:r>
            <a:endParaRPr lang="bg-BG" sz="2800" dirty="0" smtClean="0"/>
          </a:p>
          <a:p>
            <a:pPr algn="ctr">
              <a:buFont typeface="Wingdings" pitchFamily="2" charset="2"/>
              <a:buChar char="q"/>
            </a:pPr>
            <a:r>
              <a:rPr lang="bg-BG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Меркосур</a:t>
            </a:r>
            <a:endParaRPr lang="bg-BG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Япония / </a:t>
            </a:r>
            <a:r>
              <a:rPr lang="bg-B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премахване на 30% мито за сирена и въвеждане на безмитни квоти</a:t>
            </a:r>
            <a:r>
              <a:rPr 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</a:p>
          <a:p>
            <a:pPr algn="ctr">
              <a:buFont typeface="Wingdings" pitchFamily="2" charset="2"/>
              <a:buChar char="q"/>
            </a:pPr>
            <a:r>
              <a:rPr 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Мексико</a:t>
            </a:r>
          </a:p>
          <a:p>
            <a:pPr algn="ctr"/>
            <a:r>
              <a:rPr lang="bg-BG" sz="2800" dirty="0" smtClean="0"/>
              <a:t> </a:t>
            </a:r>
            <a:endParaRPr lang="bg-BG" sz="2800" dirty="0"/>
          </a:p>
        </p:txBody>
      </p:sp>
      <p:sp>
        <p:nvSpPr>
          <p:cNvPr id="3" name="Текстово поле 2"/>
          <p:cNvSpPr txBox="1"/>
          <p:nvPr/>
        </p:nvSpPr>
        <p:spPr>
          <a:xfrm>
            <a:off x="971600" y="3573016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u="sng" dirty="0" smtClean="0"/>
              <a:t>Предстоящи през 2018</a:t>
            </a:r>
          </a:p>
          <a:p>
            <a:pPr algn="ctr">
              <a:buFont typeface="Wingdings" pitchFamily="2" charset="2"/>
              <a:buChar char="Ø"/>
            </a:pPr>
            <a:r>
              <a:rPr lang="bg-BG" sz="3200" b="1" dirty="0" smtClean="0">
                <a:solidFill>
                  <a:srgbClr val="C00000"/>
                </a:solidFill>
              </a:rPr>
              <a:t>Австралия</a:t>
            </a:r>
            <a:r>
              <a:rPr lang="en-US" sz="3200" dirty="0" smtClean="0"/>
              <a:t> </a:t>
            </a:r>
            <a:r>
              <a:rPr lang="bg-BG" sz="3200" dirty="0" smtClean="0"/>
              <a:t>- ефект от очакваната либерализация в сектора</a:t>
            </a:r>
          </a:p>
          <a:p>
            <a:pPr algn="ctr">
              <a:buFont typeface="Wingdings" pitchFamily="2" charset="2"/>
              <a:buChar char="Ø"/>
            </a:pPr>
            <a:r>
              <a:rPr lang="bg-BG" sz="3200" b="1" dirty="0" smtClean="0">
                <a:solidFill>
                  <a:srgbClr val="C00000"/>
                </a:solidFill>
              </a:rPr>
              <a:t>Нова Зеландия </a:t>
            </a:r>
            <a:r>
              <a:rPr lang="bg-BG" sz="3200" dirty="0" smtClean="0"/>
              <a:t>- </a:t>
            </a:r>
            <a:r>
              <a:rPr lang="ru-RU" sz="3200" dirty="0" smtClean="0"/>
              <a:t>ефект </a:t>
            </a:r>
            <a:r>
              <a:rPr lang="ru-RU" sz="3200" dirty="0"/>
              <a:t>от очакваната либерализация в сектора</a:t>
            </a:r>
            <a:endParaRPr lang="bg-BG" sz="3200" dirty="0" smtClean="0"/>
          </a:p>
          <a:p>
            <a:pPr algn="ctr">
              <a:buFont typeface="Wingdings" pitchFamily="2" charset="2"/>
              <a:buChar char="Ø"/>
            </a:pPr>
            <a:r>
              <a:rPr lang="bg-BG" sz="3200" dirty="0" smtClean="0"/>
              <a:t>Индия</a:t>
            </a:r>
          </a:p>
          <a:p>
            <a:pPr algn="ctr"/>
            <a:r>
              <a:rPr lang="bg-BG" sz="3200" dirty="0" smtClean="0"/>
              <a:t> </a:t>
            </a:r>
            <a:endParaRPr lang="bg-BG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755576" y="476672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Двустранно договорени ветеринарни сертификати </a:t>
            </a:r>
            <a:endParaRPr lang="bg-BG" sz="32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539552" y="1772816"/>
            <a:ext cx="8244408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Ветеринарен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сертификат за внос на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месни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продукти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в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Република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Азербайджан (23.2.2017г.)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 smtClean="0">
              <a:solidFill>
                <a:srgbClr val="FF0000"/>
              </a:solidFill>
              <a:hlinkClick r:id="rId3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Ветеринарен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здравен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сертификат за износ за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Босна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и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Херцеговина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на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млечни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продукти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, (30.6.2017г.)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</a:t>
            </a:r>
          </a:p>
          <a:p>
            <a:endParaRPr lang="ru-RU" sz="2400" dirty="0" smtClean="0">
              <a:solidFill>
                <a:srgbClr val="FF0000"/>
              </a:solidFill>
              <a:hlinkClick r:id="rId4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Ветеринарен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сертификат за износ в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Босна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и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Херцеговина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на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домашни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овце и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кози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разплод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и/или производство </a:t>
            </a:r>
          </a:p>
          <a:p>
            <a:r>
              <a:rPr lang="ru-RU" sz="2400" dirty="0" smtClean="0">
                <a:solidFill>
                  <a:srgbClr val="FF0000"/>
                </a:solidFill>
                <a:hlinkClick r:id="rId4"/>
              </a:rPr>
              <a:t>(30.6.2017г.)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FF0000"/>
                </a:solidFill>
                <a:hlinkClick r:id="rId5"/>
              </a:rPr>
              <a:t>Ветеринарен</a:t>
            </a:r>
            <a:r>
              <a:rPr lang="ru-RU" sz="2400" dirty="0" smtClean="0">
                <a:solidFill>
                  <a:srgbClr val="FF0000"/>
                </a:solidFill>
                <a:hlinkClick r:id="rId5"/>
              </a:rPr>
              <a:t> сертификат за внос на </a:t>
            </a:r>
            <a:r>
              <a:rPr lang="ru-RU" sz="2400" dirty="0" err="1" smtClean="0">
                <a:solidFill>
                  <a:srgbClr val="FF0000"/>
                </a:solidFill>
                <a:hlinkClick r:id="rId5"/>
              </a:rPr>
              <a:t>месни</a:t>
            </a:r>
            <a:r>
              <a:rPr lang="ru-RU" sz="2400" dirty="0" smtClean="0">
                <a:solidFill>
                  <a:srgbClr val="FF0000"/>
                </a:solidFill>
                <a:hlinkClick r:id="rId5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5"/>
              </a:rPr>
              <a:t>продукти</a:t>
            </a:r>
            <a:r>
              <a:rPr lang="ru-RU" sz="2400" dirty="0" smtClean="0">
                <a:solidFill>
                  <a:srgbClr val="FF0000"/>
                </a:solidFill>
                <a:hlinkClick r:id="rId5"/>
              </a:rPr>
              <a:t> в Грузия. (25.10.2017г.)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611560" y="764704"/>
            <a:ext cx="7992888" cy="553997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Ветеринарен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сертификат за износ в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Република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Косово на овце и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кози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(20.9.2017г.)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ru-RU" sz="2400" dirty="0" smtClean="0">
              <a:solidFill>
                <a:srgbClr val="FF0000"/>
              </a:solidFill>
              <a:hlinkClick r:id="rId3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Ветеринарно-здравен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сертификат за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млечни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продукти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за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човешка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консумация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получени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от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краве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овче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, козе и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биволско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мляко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, от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Република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България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изпращане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за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3"/>
              </a:rPr>
              <a:t>Република</a:t>
            </a:r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Македония (14.6.2017г.)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</a:t>
            </a:r>
          </a:p>
          <a:p>
            <a:endParaRPr lang="ru-RU" sz="2400" dirty="0" smtClean="0">
              <a:solidFill>
                <a:srgbClr val="FF0000"/>
              </a:solidFill>
              <a:hlinkClick r:id="rId4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Ветеринарен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сертификат за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домашни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овце и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кози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предназначени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за клане след внос в Р.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Сърбия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(16.6.2017г.)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sz="2400" dirty="0" smtClean="0">
              <a:solidFill>
                <a:srgbClr val="FF0000"/>
              </a:solidFill>
              <a:hlinkClick r:id="rId5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FF0000"/>
                </a:solidFill>
                <a:hlinkClick r:id="rId5"/>
              </a:rPr>
              <a:t> Сертификат за </a:t>
            </a:r>
            <a:r>
              <a:rPr lang="ru-RU" sz="2400" dirty="0" err="1" smtClean="0">
                <a:solidFill>
                  <a:srgbClr val="FF0000"/>
                </a:solidFill>
                <a:hlinkClick r:id="rId5"/>
              </a:rPr>
              <a:t>мляко</a:t>
            </a:r>
            <a:r>
              <a:rPr lang="ru-RU" sz="2400" dirty="0" smtClean="0">
                <a:solidFill>
                  <a:srgbClr val="FF0000"/>
                </a:solidFill>
                <a:hlinkClick r:id="rId5"/>
              </a:rPr>
              <a:t> и </a:t>
            </a:r>
            <a:r>
              <a:rPr lang="ru-RU" sz="2400" dirty="0" err="1" smtClean="0">
                <a:solidFill>
                  <a:srgbClr val="FF0000"/>
                </a:solidFill>
                <a:hlinkClick r:id="rId5"/>
              </a:rPr>
              <a:t>млечни</a:t>
            </a:r>
            <a:r>
              <a:rPr lang="ru-RU" sz="2400" dirty="0" smtClean="0">
                <a:solidFill>
                  <a:srgbClr val="FF0000"/>
                </a:solidFill>
                <a:hlinkClick r:id="rId5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5"/>
              </a:rPr>
              <a:t>продукти</a:t>
            </a:r>
            <a:r>
              <a:rPr lang="ru-RU" sz="2400" dirty="0" smtClean="0">
                <a:solidFill>
                  <a:srgbClr val="FF0000"/>
                </a:solidFill>
                <a:hlinkClick r:id="rId5"/>
              </a:rPr>
              <a:t> (20.9.2017г.)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bg-BG" sz="2400" dirty="0" smtClean="0">
              <a:solidFill>
                <a:srgbClr val="FF0000"/>
              </a:solidFill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683568" y="476672"/>
            <a:ext cx="7848872" cy="510909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Ветеринарен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сертификат за износ на овце и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кози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разплод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за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Република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2"/>
              </a:rPr>
              <a:t>Сърбия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 (16.6.2017г.)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FF0000"/>
                </a:solidFill>
                <a:hlinkClick r:id="rId3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FF0000"/>
                </a:solidFill>
                <a:hlinkClick r:id="rId3"/>
              </a:rPr>
              <a:t>ВЕТЕРИНАРНО-ЗДРАВЕН СЕРТИФИКАТ ЗА ДОМАШНИ ЖИВОТНИ ОТ ВИДА “ОВЦЕ” (OVIES ARIES) И ОТ ВИДА “КОЗИ” (CAPRA HIRCUS), ПРЕДНАЗНАЧЕНИ ЗА НЕЗАБАВНО КЛАНИ СЛЕД ВНОС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Ветеринарен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здравен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сертификат да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млечни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продукти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човешка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консумация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получени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от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мляко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и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крави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, овце,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кози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и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биволи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предназначени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за износ за </a:t>
            </a:r>
            <a:r>
              <a:rPr lang="ru-RU" sz="2400" dirty="0" err="1" smtClean="0">
                <a:solidFill>
                  <a:srgbClr val="FF0000"/>
                </a:solidFill>
                <a:hlinkClick r:id="rId4"/>
              </a:rPr>
              <a:t>Република</a:t>
            </a:r>
            <a:r>
              <a:rPr lang="ru-RU" sz="2400" dirty="0" smtClean="0">
                <a:solidFill>
                  <a:srgbClr val="FF0000"/>
                </a:solidFill>
                <a:hlinkClick r:id="rId4"/>
              </a:rPr>
              <a:t> Турция  (12.7.2017г.)</a:t>
            </a:r>
            <a:endParaRPr lang="bg-BG" sz="2400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827584" y="908720"/>
            <a:ext cx="7488832" cy="20005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Ветеринарен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здравен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сертификат за износ на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домашни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животни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от рода на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овцете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(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Ovies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Aries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) и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домашни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hlinkClick r:id="rId2"/>
              </a:rPr>
              <a:t>животни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от рода на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козите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(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Capra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Hircus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),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предназначени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за износ за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разплод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от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държави-членки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на ЕС за </a:t>
            </a:r>
            <a:r>
              <a:rPr lang="ru-RU" sz="2000" b="1" dirty="0" err="1" smtClean="0">
                <a:solidFill>
                  <a:srgbClr val="FF0000"/>
                </a:solidFill>
                <a:hlinkClick r:id="rId2"/>
              </a:rPr>
              <a:t>Република</a:t>
            </a:r>
            <a:r>
              <a:rPr lang="ru-RU" sz="2000" b="1" dirty="0" smtClean="0">
                <a:solidFill>
                  <a:srgbClr val="FF0000"/>
                </a:solidFill>
                <a:hlinkClick r:id="rId2"/>
              </a:rPr>
              <a:t> Турция. (12.7.2017г.)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endParaRPr lang="bg-BG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611560" y="1700808"/>
            <a:ext cx="77768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800" dirty="0" smtClean="0">
                <a:solidFill>
                  <a:srgbClr val="C00000"/>
                </a:solidFill>
              </a:rPr>
              <a:t>Благодарим </a:t>
            </a:r>
            <a:r>
              <a:rPr lang="bg-BG" sz="4800" dirty="0" smtClean="0">
                <a:solidFill>
                  <a:srgbClr val="C00000"/>
                </a:solidFill>
              </a:rPr>
              <a:t>Ви за вниманието</a:t>
            </a:r>
            <a:r>
              <a:rPr lang="bg-BG" sz="4800" dirty="0" smtClean="0">
                <a:solidFill>
                  <a:srgbClr val="C00000"/>
                </a:solidFill>
              </a:rPr>
              <a:t>!</a:t>
            </a:r>
          </a:p>
          <a:p>
            <a:pPr algn="ctr"/>
            <a:endParaRPr lang="bg-BG" sz="4800" dirty="0">
              <a:solidFill>
                <a:srgbClr val="C00000"/>
              </a:solidFill>
            </a:endParaRPr>
          </a:p>
          <a:p>
            <a:pPr algn="ctr"/>
            <a:r>
              <a:rPr lang="bg-BG" sz="2000" dirty="0" smtClean="0">
                <a:solidFill>
                  <a:srgbClr val="C00000"/>
                </a:solidFill>
              </a:rPr>
              <a:t>Дирекция „Пазарни мерки и организации на производители“</a:t>
            </a:r>
          </a:p>
          <a:p>
            <a:pPr algn="ctr"/>
            <a:r>
              <a:rPr lang="bg-BG" sz="2000" dirty="0" smtClean="0">
                <a:solidFill>
                  <a:srgbClr val="C00000"/>
                </a:solidFill>
              </a:rPr>
              <a:t>Отдел „Подкрепа на износа и промоции“</a:t>
            </a:r>
          </a:p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export@mzh.government.bg</a:t>
            </a:r>
            <a:endParaRPr lang="bg-BG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3976234846"/>
              </p:ext>
            </p:extLst>
          </p:nvPr>
        </p:nvGraphicFramePr>
        <p:xfrm>
          <a:off x="539552" y="1219095"/>
          <a:ext cx="813690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Текстово поле 2"/>
          <p:cNvSpPr txBox="1"/>
          <p:nvPr/>
        </p:nvSpPr>
        <p:spPr>
          <a:xfrm>
            <a:off x="1187624" y="404664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/>
              <a:t>Динамика на износа на овце и кози от България 2009-2016г. </a:t>
            </a:r>
            <a:r>
              <a:rPr lang="en-US" sz="2400" b="1" dirty="0" smtClean="0"/>
              <a:t>(</a:t>
            </a:r>
            <a:r>
              <a:rPr lang="bg-BG" sz="2400" b="1" dirty="0" smtClean="0"/>
              <a:t>брой</a:t>
            </a:r>
            <a:r>
              <a:rPr lang="en-US" sz="2400" b="1" dirty="0" smtClean="0"/>
              <a:t>)</a:t>
            </a:r>
            <a:r>
              <a:rPr lang="bg-BG" sz="2400" b="1" dirty="0" smtClean="0"/>
              <a:t> </a:t>
            </a:r>
            <a:endParaRPr lang="bg-BG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422856"/>
              </p:ext>
            </p:extLst>
          </p:nvPr>
        </p:nvGraphicFramePr>
        <p:xfrm>
          <a:off x="467544" y="1487221"/>
          <a:ext cx="8136902" cy="4464496"/>
        </p:xfrm>
        <a:graphic>
          <a:graphicData uri="http://schemas.openxmlformats.org/drawingml/2006/table">
            <a:tbl>
              <a:tblPr/>
              <a:tblGrid>
                <a:gridCol w="1476004"/>
                <a:gridCol w="775197"/>
                <a:gridCol w="816812"/>
                <a:gridCol w="867047"/>
                <a:gridCol w="867047"/>
                <a:gridCol w="733655"/>
                <a:gridCol w="733655"/>
                <a:gridCol w="666959"/>
                <a:gridCol w="600263"/>
                <a:gridCol w="600263"/>
              </a:tblGrid>
              <a:tr h="558062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Вносители</a:t>
                      </a:r>
                    </a:p>
                  </a:txBody>
                  <a:tcPr marL="4970" marR="4970" marT="4970" marB="0" anchor="ctr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2017</a:t>
                      </a:r>
                      <a:endParaRPr lang="bg-BG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Общо</a:t>
                      </a:r>
                      <a:endParaRPr lang="bg-BG" sz="18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20 014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208 150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858 369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107 223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23 705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12 941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405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940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Турция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199 767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824 840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100 223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11 631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228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405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940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9</a:t>
                      </a:r>
                      <a:r>
                        <a:rPr lang="bg-BG" sz="16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100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*</a:t>
                      </a:r>
                      <a:endParaRPr lang="bg-BG" sz="1600" b="1" i="0" u="none" strike="noStrike" dirty="0" smtClean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Кипър</a:t>
                      </a:r>
                      <a:endParaRPr lang="bg-BG" sz="18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8 730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4 818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bg-BG" sz="18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Гърция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11 284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3 565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2285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292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bg-BG" sz="18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Унгария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641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bg-BG" sz="18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Либия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31 244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6 500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11 022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10 827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bg-BG" sz="1800" b="1" i="0" u="none" strike="noStrike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Молдова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1 245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bg-BG" sz="18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4970" marR="4970" marT="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</a:tbl>
          </a:graphicData>
        </a:graphic>
      </p:graphicFrame>
      <p:sp>
        <p:nvSpPr>
          <p:cNvPr id="4" name="Текстово поле 3"/>
          <p:cNvSpPr txBox="1"/>
          <p:nvPr/>
        </p:nvSpPr>
        <p:spPr>
          <a:xfrm>
            <a:off x="1054158" y="260648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g-BG" sz="2400" dirty="0" smtClean="0"/>
          </a:p>
          <a:p>
            <a:pPr algn="ctr"/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Износ на животни от рода на овцете </a:t>
            </a:r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2009-2016г</a:t>
            </a:r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</a:t>
            </a:r>
            <a:r>
              <a:rPr lang="bg-BG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брой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)</a:t>
            </a:r>
            <a:endParaRPr lang="bg-BG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6093296"/>
            <a:ext cx="6552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alibri"/>
              </a:rPr>
              <a:t>* 3 300 </a:t>
            </a:r>
            <a:r>
              <a:rPr lang="bg-BG" sz="1600" b="1" dirty="0" smtClean="0">
                <a:solidFill>
                  <a:srgbClr val="FF0000"/>
                </a:solidFill>
                <a:latin typeface="Calibri"/>
              </a:rPr>
              <a:t>бр. агнета,  2 600 селекционни животни, и около 3 500 бр. овце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552833"/>
              </p:ext>
            </p:extLst>
          </p:nvPr>
        </p:nvGraphicFramePr>
        <p:xfrm>
          <a:off x="899592" y="1484784"/>
          <a:ext cx="7488830" cy="4032448"/>
        </p:xfrm>
        <a:graphic>
          <a:graphicData uri="http://schemas.openxmlformats.org/drawingml/2006/table">
            <a:tbl>
              <a:tblPr/>
              <a:tblGrid>
                <a:gridCol w="2232695"/>
                <a:gridCol w="1058204"/>
                <a:gridCol w="1023319"/>
                <a:gridCol w="1058204"/>
                <a:gridCol w="1058204"/>
                <a:gridCol w="1058204"/>
              </a:tblGrid>
              <a:tr h="684076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20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Вносители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394" marR="6394" marT="6394" marB="0" anchor="ctr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Общо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267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142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2 827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3 121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Албания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Аз</a:t>
                      </a:r>
                      <a:r>
                        <a:rPr lang="en-US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e</a:t>
                      </a:r>
                      <a:r>
                        <a:rPr lang="bg-BG" sz="2000" b="1" i="0" u="none" strike="noStrike" dirty="0" err="1" smtClean="0">
                          <a:solidFill>
                            <a:srgbClr val="002B54"/>
                          </a:solidFill>
                          <a:latin typeface="Calibri"/>
                        </a:rPr>
                        <a:t>рбайджан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1 330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1550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Гърция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161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Турция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142</a:t>
                      </a: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1 497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1 571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394" marR="6394" marT="63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авоъгълник 2"/>
          <p:cNvSpPr/>
          <p:nvPr/>
        </p:nvSpPr>
        <p:spPr>
          <a:xfrm>
            <a:off x="1763688" y="476672"/>
            <a:ext cx="6048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Износ на животни от рода на козите  </a:t>
            </a:r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2009-2016г</a:t>
            </a:r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</a:t>
            </a:r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брой</a:t>
            </a:r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)</a:t>
            </a:r>
            <a:endParaRPr lang="bg-BG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299101"/>
              </p:ext>
            </p:extLst>
          </p:nvPr>
        </p:nvGraphicFramePr>
        <p:xfrm>
          <a:off x="1043608" y="1484784"/>
          <a:ext cx="7128790" cy="4320481"/>
        </p:xfrm>
        <a:graphic>
          <a:graphicData uri="http://schemas.openxmlformats.org/drawingml/2006/table">
            <a:tbl>
              <a:tblPr/>
              <a:tblGrid>
                <a:gridCol w="2268040"/>
                <a:gridCol w="972150"/>
                <a:gridCol w="972150"/>
                <a:gridCol w="972150"/>
                <a:gridCol w="972150"/>
                <a:gridCol w="972150"/>
              </a:tblGrid>
              <a:tr h="360737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Вносители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</a:tr>
              <a:tr h="36073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Общо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1 641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1 450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1 892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1 707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997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36073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Хърватия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537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498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664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558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601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73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Италия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635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381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753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904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230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36073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Йордания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73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Гърция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353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565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475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214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36073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Катар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3111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Обединено Кралство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36073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Казахстан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73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Белгия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36073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Русия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34" marR="7234" marT="72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</a:tbl>
          </a:graphicData>
        </a:graphic>
      </p:graphicFrame>
      <p:sp>
        <p:nvSpPr>
          <p:cNvPr id="3" name="Правоъгълник 2"/>
          <p:cNvSpPr/>
          <p:nvPr/>
        </p:nvSpPr>
        <p:spPr>
          <a:xfrm>
            <a:off x="1187624" y="476672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Износ на овче и козе месо 2009-2016г.</a:t>
            </a:r>
          </a:p>
          <a:p>
            <a:pPr algn="ctr"/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тона</a:t>
            </a:r>
            <a:endParaRPr lang="bg-BG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513212"/>
              </p:ext>
            </p:extLst>
          </p:nvPr>
        </p:nvGraphicFramePr>
        <p:xfrm>
          <a:off x="755577" y="1052736"/>
          <a:ext cx="7920880" cy="4977424"/>
        </p:xfrm>
        <a:graphic>
          <a:graphicData uri="http://schemas.openxmlformats.org/drawingml/2006/table">
            <a:tbl>
              <a:tblPr/>
              <a:tblGrid>
                <a:gridCol w="2230151"/>
                <a:gridCol w="1027545"/>
                <a:gridCol w="1165796"/>
                <a:gridCol w="1165796"/>
                <a:gridCol w="1165796"/>
                <a:gridCol w="1165796"/>
              </a:tblGrid>
              <a:tr h="125777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Вносители</a:t>
                      </a:r>
                    </a:p>
                  </a:txBody>
                  <a:tcPr marL="6289" marR="6289" marT="6289" marB="0" anchor="ctr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7B9D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Общо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6 069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6 606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8 024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6 716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6 425</a:t>
                      </a:r>
                      <a:endParaRPr lang="bg-BG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Германия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1 392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2 007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3 119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1 755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2 159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САЩ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2 150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1967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2258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1312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1 737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Австралия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842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627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665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600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673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Румъния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356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444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306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394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430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Кипър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 </a:t>
                      </a:r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-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259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369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969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216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Испания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149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128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104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165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206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Ливан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362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346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291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394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202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Австрия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18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38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40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117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191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Гърция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219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306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249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325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121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Обединено кралство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49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58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210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120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Полша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17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25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37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82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Дания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68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74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63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58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Канада</a:t>
                      </a:r>
                      <a:endParaRPr lang="en-US" sz="2000" b="1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113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6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39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84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56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777">
                <a:tc>
                  <a:txBody>
                    <a:bodyPr/>
                    <a:lstStyle/>
                    <a:p>
                      <a:pPr algn="l" fontAlgn="b"/>
                      <a:r>
                        <a:rPr lang="bg-BG" sz="2000" b="1" i="0" u="none" strike="noStrike" dirty="0">
                          <a:solidFill>
                            <a:srgbClr val="002B54"/>
                          </a:solidFill>
                          <a:latin typeface="Calibri"/>
                        </a:rPr>
                        <a:t>ОЕА</a:t>
                      </a: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27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20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40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36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rgbClr val="002B54"/>
                          </a:solidFill>
                          <a:latin typeface="Calibri"/>
                        </a:rPr>
                        <a:t>50</a:t>
                      </a:r>
                      <a:endParaRPr lang="bg-BG" sz="2000" b="0" i="0" u="none" strike="noStrike" dirty="0">
                        <a:solidFill>
                          <a:srgbClr val="002B54"/>
                        </a:solidFill>
                        <a:latin typeface="Calibri"/>
                      </a:endParaRPr>
                    </a:p>
                  </a:txBody>
                  <a:tcPr marL="6289" marR="6289" marT="6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</a:tr>
            </a:tbl>
          </a:graphicData>
        </a:graphic>
      </p:graphicFrame>
      <p:sp>
        <p:nvSpPr>
          <p:cNvPr id="3" name="Правоъгълник 2"/>
          <p:cNvSpPr/>
          <p:nvPr/>
        </p:nvSpPr>
        <p:spPr>
          <a:xfrm>
            <a:off x="1691680" y="476672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Износ на овчо сирене  2012-2016г., тона</a:t>
            </a:r>
            <a:endParaRPr lang="bg-BG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&amp;Rcy;&amp;iecy;&amp;zcy;&amp;ucy;&amp;lcy;&amp;tcy;&amp;acy;&amp;tcy; &amp;scy; &amp;icy;&amp;zcy;&amp;ocy;&amp;bcy;&amp;rcy;&amp;acy;&amp;zhcy;&amp;iecy;&amp;ncy;&amp;icy;&amp;iecy; &amp;zcy;&amp;acy; &amp;kcy;&amp;acy;&amp;rcy;&amp;tcy;&amp;acy; &amp;ncy;&amp;acy; &amp;scy;&amp;vcy;&amp;iecy;&amp;tcy;&amp;acy; &amp;scy;&amp;ncy;&amp;icy;&amp;mcy;&amp;kcy;&amp;a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560840" cy="4680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1"/>
          <p:cNvSpPr txBox="1"/>
          <p:nvPr/>
        </p:nvSpPr>
        <p:spPr>
          <a:xfrm>
            <a:off x="611560" y="404664"/>
            <a:ext cx="7620000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g-BG" sz="4400" b="1" spc="600" dirty="0" smtClean="0">
                <a:solidFill>
                  <a:schemeClr val="bg2">
                    <a:lumMod val="25000"/>
                  </a:schemeClr>
                </a:solidFill>
              </a:rPr>
              <a:t>Потенциални пазари</a:t>
            </a:r>
            <a:endParaRPr lang="en-US" sz="4400" b="1" spc="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327411"/>
              </p:ext>
            </p:extLst>
          </p:nvPr>
        </p:nvGraphicFramePr>
        <p:xfrm>
          <a:off x="492696" y="1484784"/>
          <a:ext cx="8534401" cy="4464496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800200"/>
                <a:gridCol w="1440160"/>
                <a:gridCol w="1008112"/>
                <a:gridCol w="1641900"/>
                <a:gridCol w="1357284"/>
                <a:gridCol w="1286745"/>
              </a:tblGrid>
              <a:tr h="138932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Страни </a:t>
                      </a:r>
                      <a:endParaRPr lang="bg-BG" sz="1800" dirty="0" smtClean="0">
                        <a:effectLst/>
                      </a:endParaRPr>
                    </a:p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вносителки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Стойност на вноса</a:t>
                      </a:r>
                      <a:r>
                        <a:rPr lang="en-US" sz="1800" dirty="0">
                          <a:effectLst/>
                        </a:rPr>
                        <a:t> (USD </a:t>
                      </a:r>
                      <a:r>
                        <a:rPr lang="bg-BG" sz="1800" dirty="0">
                          <a:effectLst/>
                        </a:rPr>
                        <a:t>хиляди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Търговски баланс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Внесено количество</a:t>
                      </a:r>
                      <a:r>
                        <a:rPr lang="en-US" sz="1800" dirty="0">
                          <a:effectLst/>
                        </a:rPr>
                        <a:t> 2016</a:t>
                      </a:r>
                      <a:r>
                        <a:rPr lang="bg-BG" sz="1800" dirty="0">
                          <a:effectLst/>
                        </a:rPr>
                        <a:t>, </a:t>
                      </a:r>
                      <a:endParaRPr lang="bg-BG" sz="1800" dirty="0" smtClean="0">
                        <a:effectLst/>
                      </a:endParaRPr>
                    </a:p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тона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Средна цена долара/тон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Среден размер на прилагана </a:t>
                      </a:r>
                      <a:r>
                        <a:rPr lang="bg-BG" sz="1800" dirty="0" smtClean="0">
                          <a:effectLst/>
                        </a:rPr>
                        <a:t>ставка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709801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bg-BG" sz="2000" kern="1200" dirty="0">
                          <a:effectLst/>
                        </a:rPr>
                        <a:t>Саудитска арабия 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Rockwell" pitchFamily="18" charset="0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590,970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</a:rPr>
                        <a:t>-576,290</a:t>
                      </a:r>
                      <a:endParaRPr lang="en-US" sz="2000" b="1" i="0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164,661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3,589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0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</a:tr>
              <a:tr h="473075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bg-BG" sz="2000" kern="1200" dirty="0">
                          <a:effectLst/>
                        </a:rPr>
                        <a:t>Либия 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Rockwell" pitchFamily="18" charset="0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174,898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</a:rPr>
                        <a:t>-174,898</a:t>
                      </a:r>
                      <a:endParaRPr lang="en-US" sz="2000" b="1" i="0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57,502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3,042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0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</a:tr>
              <a:tr h="473075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bg-BG" sz="2000" kern="1200" dirty="0">
                          <a:effectLst/>
                        </a:rPr>
                        <a:t>Кувейт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Rockwell" pitchFamily="18" charset="0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108,592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</a:rPr>
                        <a:t>-108,535</a:t>
                      </a:r>
                      <a:endParaRPr lang="en-US" sz="2000" b="1" i="0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48,849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2,223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0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</a:tr>
              <a:tr h="473075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bg-BG" sz="2000" kern="1200" dirty="0">
                          <a:effectLst/>
                        </a:rPr>
                        <a:t>Катар 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Rockwell" pitchFamily="18" charset="0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82,385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</a:rPr>
                        <a:t>-82,184</a:t>
                      </a:r>
                      <a:endParaRPr lang="en-US" sz="2000" b="1" i="0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0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0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</a:tr>
              <a:tr h="473075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bg-BG" sz="2000" kern="1200" dirty="0">
                          <a:effectLst/>
                        </a:rPr>
                        <a:t>Оман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Rockwell" pitchFamily="18" charset="0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63,978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</a:rPr>
                        <a:t>-56,593</a:t>
                      </a:r>
                      <a:endParaRPr lang="en-US" sz="2000" b="1" i="0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14,424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4,436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0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</a:tr>
              <a:tr h="473075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bg-BG" sz="2000" kern="1200" dirty="0">
                          <a:effectLst/>
                        </a:rPr>
                        <a:t>Израел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Rockwell" pitchFamily="18" charset="0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44,818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</a:rPr>
                        <a:t>-44,641</a:t>
                      </a:r>
                      <a:endParaRPr lang="en-US" sz="2000" b="1" i="0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14,774</a:t>
                      </a:r>
                      <a:endParaRPr lang="en-US" sz="2000" b="1" i="0" kern="120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3,034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21</a:t>
                      </a:r>
                      <a:endParaRPr lang="en-US" sz="2000" b="1" i="0" kern="1200" dirty="0">
                        <a:solidFill>
                          <a:srgbClr val="002B54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0332" y="503052"/>
            <a:ext cx="6905225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</a:rPr>
              <a:t>Потенциални пазари за живи животни от рода на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</a:rPr>
              <a:t> овцете  с тарифен код 010410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6443425"/>
            <a:ext cx="21055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2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източник: </a:t>
            </a:r>
            <a:r>
              <a:rPr lang="en-US" altLang="en-US" sz="12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ITC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2017</a:t>
            </a:r>
            <a:endParaRPr lang="en-US" altLang="en-US" sz="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6" descr="&amp;Rcy;&amp;iecy;&amp;zcy;&amp;ucy;&amp;lcy;&amp;tcy;&amp;acy;&amp;tcy; &amp;scy; &amp;icy;&amp;zcy;&amp;ocy;&amp;bcy;&amp;rcy;&amp;acy;&amp;zhcy;&amp;iecy;&amp;ncy;&amp;icy;&amp;iecy; &amp;zcy;&amp;acy; &amp;acy;&amp;gcy;&amp;ncy;&amp;iecy;&amp;tcy;&amp;a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240859"/>
            <a:ext cx="1728192" cy="16115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12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355590"/>
              </p:ext>
            </p:extLst>
          </p:nvPr>
        </p:nvGraphicFramePr>
        <p:xfrm>
          <a:off x="683568" y="1484784"/>
          <a:ext cx="7920881" cy="4680971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2448272"/>
                <a:gridCol w="1662565"/>
                <a:gridCol w="1604229"/>
                <a:gridCol w="1413726"/>
                <a:gridCol w="792089"/>
              </a:tblGrid>
              <a:tr h="760361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Вносители</a:t>
                      </a:r>
                      <a:endParaRPr lang="en-US" sz="1800" b="1" i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effectLst/>
                        </a:rPr>
                        <a:t>Стойност </a:t>
                      </a:r>
                      <a:r>
                        <a:rPr lang="bg-BG" sz="1800" b="1" dirty="0">
                          <a:effectLst/>
                        </a:rPr>
                        <a:t>на </a:t>
                      </a:r>
                      <a:r>
                        <a:rPr lang="bg-BG" sz="1800" b="1" dirty="0" smtClean="0">
                          <a:effectLst/>
                        </a:rPr>
                        <a:t>вноса </a:t>
                      </a:r>
                      <a:r>
                        <a:rPr kumimoji="0" lang="bg-BG" sz="18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хил. долара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Търговски </a:t>
                      </a:r>
                      <a:r>
                        <a:rPr lang="bg-BG" sz="1800" b="1" dirty="0" smtClean="0">
                          <a:effectLst/>
                        </a:rPr>
                        <a:t>баланс</a:t>
                      </a:r>
                      <a:r>
                        <a:rPr lang="bg-BG" sz="1800" b="1" dirty="0">
                          <a:effectLst/>
                        </a:rPr>
                        <a:t>, </a:t>
                      </a:r>
                      <a:r>
                        <a:rPr lang="bg-BG" sz="1800" b="1" dirty="0" smtClean="0">
                          <a:effectLst/>
                        </a:rPr>
                        <a:t>хил. </a:t>
                      </a:r>
                      <a:r>
                        <a:rPr lang="bg-BG" sz="1800" b="1" dirty="0">
                          <a:effectLst/>
                        </a:rPr>
                        <a:t>долара</a:t>
                      </a:r>
                      <a:endParaRPr lang="en-US" sz="1800" b="1" i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Внесено </a:t>
                      </a:r>
                      <a:r>
                        <a:rPr lang="bg-BG" sz="1800" b="1" dirty="0" smtClean="0">
                          <a:effectLst/>
                        </a:rPr>
                        <a:t>количество тона</a:t>
                      </a:r>
                      <a:endParaRPr lang="en-US" sz="1800" b="1" i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Цена </a:t>
                      </a:r>
                      <a:r>
                        <a:rPr lang="en-US" sz="1800" b="1" dirty="0" smtClean="0">
                          <a:effectLst/>
                        </a:rPr>
                        <a:t>$</a:t>
                      </a:r>
                      <a:r>
                        <a:rPr lang="bg-BG" sz="1800" b="1" dirty="0" smtClean="0">
                          <a:effectLst/>
                        </a:rPr>
                        <a:t>/т</a:t>
                      </a:r>
                      <a:endParaRPr lang="en-US" sz="1800" b="1" i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kumimoji="0" lang="bg-BG" sz="18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Китай</a:t>
                      </a:r>
                      <a:endParaRPr kumimoji="0" lang="en-US" sz="18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dirty="0" smtClean="0"/>
                        <a:t>573</a:t>
                      </a:r>
                      <a:r>
                        <a:rPr lang="bg-BG" baseline="0" dirty="0" smtClean="0"/>
                        <a:t> </a:t>
                      </a:r>
                      <a:r>
                        <a:rPr lang="en-US" dirty="0" smtClean="0"/>
                        <a:t>885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538,618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dirty="0" smtClean="0"/>
                        <a:t>220</a:t>
                      </a:r>
                      <a:r>
                        <a:rPr lang="bg-BG" baseline="0" dirty="0" smtClean="0"/>
                        <a:t> </a:t>
                      </a:r>
                      <a:r>
                        <a:rPr lang="en-US" dirty="0" smtClean="0"/>
                        <a:t>063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dirty="0" smtClean="0"/>
                        <a:t>2,608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Катар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71 934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71</a:t>
                      </a:r>
                      <a:r>
                        <a:rPr lang="bg-BG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934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14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607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4 925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ОАЕ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59266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58</a:t>
                      </a:r>
                      <a:r>
                        <a:rPr lang="bg-BG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180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11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885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4 987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Саудитска арабия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54 344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53</a:t>
                      </a:r>
                      <a:r>
                        <a:rPr lang="bg-BG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497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9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175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5 923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Кувейт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12 651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12</a:t>
                      </a:r>
                      <a:r>
                        <a:rPr lang="bg-BG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651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711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7 394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Алжир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9626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r>
                        <a:rPr lang="bg-BG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626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642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5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862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Иран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9 267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r>
                        <a:rPr lang="bg-BG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859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2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227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lnSpc>
                          <a:spcPts val="1700"/>
                        </a:lnSpc>
                        <a:buNone/>
                      </a:pPr>
                      <a:r>
                        <a:rPr lang="en-US" sz="1800" b="1" u="none" strike="noStrike" dirty="0" smtClean="0">
                          <a:effectLst/>
                        </a:rPr>
                        <a:t>4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161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Йордания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8 822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8</a:t>
                      </a:r>
                      <a:r>
                        <a:rPr lang="bg-BG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819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526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5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781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Бахрейн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8 705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8</a:t>
                      </a:r>
                      <a:r>
                        <a:rPr lang="bg-BG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705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2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167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4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017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Швейцария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4 294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r>
                        <a:rPr lang="bg-BG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294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529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8117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Южна Африка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1 600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-410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761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2102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Сингапур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1 413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-1411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229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6170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err="1" smtClean="0">
                          <a:effectLst/>
                        </a:rPr>
                        <a:t>Хонг</a:t>
                      </a:r>
                      <a:r>
                        <a:rPr lang="bg-BG" sz="1800" b="1" u="none" strike="noStrike" dirty="0" smtClean="0">
                          <a:effectLst/>
                        </a:rPr>
                        <a:t> </a:t>
                      </a:r>
                      <a:r>
                        <a:rPr lang="bg-BG" sz="1800" b="1" u="none" strike="noStrike" dirty="0" err="1" smtClean="0">
                          <a:effectLst/>
                        </a:rPr>
                        <a:t>Конг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1 340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-1164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96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13958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Андора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1 301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-1301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183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7109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61374"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bg-BG" sz="1800" b="1" u="none" strike="noStrike" dirty="0" smtClean="0">
                          <a:effectLst/>
                        </a:rPr>
                        <a:t>Оман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 smtClean="0">
                          <a:effectLst/>
                        </a:rPr>
                        <a:t>1 277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-1275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225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00"/>
                        </a:lnSpc>
                      </a:pPr>
                      <a:r>
                        <a:rPr lang="en-US" sz="1800" b="1" u="none" strike="noStrike" dirty="0">
                          <a:effectLst/>
                        </a:rPr>
                        <a:t>5676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67744" y="476672"/>
            <a:ext cx="633670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bg-BG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Потенциални </a:t>
            </a:r>
            <a:r>
              <a:rPr lang="bg-BG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пазари </a:t>
            </a:r>
            <a:r>
              <a:rPr lang="bg-BG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еса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животни от рода на овцете или козите, пресни, охладени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bg-BG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замразени</a:t>
            </a:r>
            <a:r>
              <a:rPr lang="bg-BG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</a:t>
            </a:r>
            <a:r>
              <a:rPr lang="bg-BG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0204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Свързано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62" y="260214"/>
            <a:ext cx="2160240" cy="135624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612</TotalTime>
  <Words>988</Words>
  <Application>Microsoft Office PowerPoint</Application>
  <PresentationFormat>On-screen Show (4:3)</PresentationFormat>
  <Paragraphs>524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Paper</vt:lpstr>
      <vt:lpstr>    Състояние и възможности  за външна търговия на българското овцевъдство и козевъдство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Състояние и възможности пред външната търговия на българското овцевъдство и козевъдство</dc:title>
  <dc:creator>Petar Kirovski</dc:creator>
  <cp:lastModifiedBy>Irina Lazarova</cp:lastModifiedBy>
  <cp:revision>52</cp:revision>
  <dcterms:modified xsi:type="dcterms:W3CDTF">2017-12-21T13:16:14Z</dcterms:modified>
</cp:coreProperties>
</file>