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9" r:id="rId9"/>
    <p:sldId id="268" r:id="rId10"/>
    <p:sldId id="267" r:id="rId11"/>
    <p:sldId id="277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 с тема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 с тема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1" autoAdjust="0"/>
  </p:normalViewPr>
  <p:slideViewPr>
    <p:cSldViewPr>
      <p:cViewPr>
        <p:scale>
          <a:sx n="70" d="100"/>
          <a:sy n="70" d="100"/>
        </p:scale>
        <p:origin x="-2778" y="-9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Local%20Settings\Temp\Trade_Map_-_List_of_products_exported_by_Bulgari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4">
            <a:lumMod val="20000"/>
            <a:lumOff val="80000"/>
          </a:schemeClr>
        </a:solidFill>
      </c:spPr>
    </c:sideWall>
    <c:backWall>
      <c:thickness val="0"/>
      <c:spPr>
        <a:solidFill>
          <a:schemeClr val="accent4">
            <a:lumMod val="20000"/>
            <a:lumOff val="80000"/>
          </a:schemeClr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'Trade_Map_-_List_of_products_ex'!$A$14</c:f>
              <c:strCache>
                <c:ptCount val="1"/>
                <c:pt idx="0">
                  <c:v>овце</c:v>
                </c:pt>
              </c:strCache>
            </c:strRef>
          </c:tx>
          <c:invertIfNegative val="0"/>
          <c:cat>
            <c:numRef>
              <c:f>'Trade_Map_-_List_of_products_ex'!$B$13:$I$13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'Trade_Map_-_List_of_products_ex'!$B$14:$I$14</c:f>
              <c:numCache>
                <c:formatCode>General</c:formatCode>
                <c:ptCount val="8"/>
                <c:pt idx="0">
                  <c:v>20014</c:v>
                </c:pt>
                <c:pt idx="1">
                  <c:v>208150</c:v>
                </c:pt>
                <c:pt idx="2">
                  <c:v>858369</c:v>
                </c:pt>
                <c:pt idx="3">
                  <c:v>107223</c:v>
                </c:pt>
                <c:pt idx="4">
                  <c:v>23705</c:v>
                </c:pt>
                <c:pt idx="5">
                  <c:v>12941</c:v>
                </c:pt>
                <c:pt idx="6">
                  <c:v>405</c:v>
                </c:pt>
                <c:pt idx="7">
                  <c:v>940</c:v>
                </c:pt>
              </c:numCache>
            </c:numRef>
          </c:val>
        </c:ser>
        <c:ser>
          <c:idx val="1"/>
          <c:order val="1"/>
          <c:tx>
            <c:strRef>
              <c:f>'Trade_Map_-_List_of_products_ex'!$A$15</c:f>
              <c:strCache>
                <c:ptCount val="1"/>
                <c:pt idx="0">
                  <c:v>кози</c:v>
                </c:pt>
              </c:strCache>
            </c:strRef>
          </c:tx>
          <c:invertIfNegative val="0"/>
          <c:cat>
            <c:numRef>
              <c:f>'Trade_Map_-_List_of_products_ex'!$B$13:$I$13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'Trade_Map_-_List_of_products_ex'!$B$15:$I$15</c:f>
              <c:numCache>
                <c:formatCode>General</c:formatCode>
                <c:ptCount val="8"/>
                <c:pt idx="0">
                  <c:v>0</c:v>
                </c:pt>
                <c:pt idx="1">
                  <c:v>267</c:v>
                </c:pt>
                <c:pt idx="2">
                  <c:v>140</c:v>
                </c:pt>
                <c:pt idx="3">
                  <c:v>142</c:v>
                </c:pt>
                <c:pt idx="4">
                  <c:v>2827</c:v>
                </c:pt>
                <c:pt idx="5">
                  <c:v>3121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9572096"/>
        <c:axId val="96997888"/>
        <c:axId val="0"/>
      </c:bar3DChart>
      <c:catAx>
        <c:axId val="10957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96997888"/>
        <c:crosses val="autoZero"/>
        <c:auto val="1"/>
        <c:lblAlgn val="ctr"/>
        <c:lblOffset val="100"/>
        <c:noMultiLvlLbl val="0"/>
      </c:catAx>
      <c:valAx>
        <c:axId val="96997888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dk1"/>
              </a:solidFill>
              <a:prstDash val="solid"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>
                <a:solidFill>
                  <a:srgbClr val="FF0000"/>
                </a:solidFill>
              </a:defRPr>
            </a:pPr>
            <a:endParaRPr lang="en-US"/>
          </a:p>
        </c:txPr>
        <c:crossAx val="1095720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800" b="1">
                <a:solidFill>
                  <a:srgbClr val="FF0000"/>
                </a:solidFill>
              </a:defRPr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21.12.2017 г.</a:t>
            </a:fld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21.12.2017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21.12.2017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21.12.2017 г.</a:t>
            </a:fld>
            <a:endParaRPr lang="bg-BG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21.12.2017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21.12.2017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21.12.2017 г.</a:t>
            </a:fld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21.12.2017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21.12.2017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21.12.2017 г.</a:t>
            </a:fld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21.12.2017 г.</a:t>
            </a:fld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2B35730-BCF4-4396-B8B9-CDCD4DB8B04E}" type="datetimeFigureOut">
              <a:rPr lang="bg-BG" smtClean="0"/>
              <a:pPr/>
              <a:t>21.12.2017 г.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bh.government.bg/userfiles/files/dvustranni/bosna/1.6%20Certificates%20for%20import%20to%20BiH_HTB%20NEW.pdf" TargetMode="External"/><Relationship Id="rId2" Type="http://schemas.openxmlformats.org/officeDocument/2006/relationships/hyperlink" Target="http://www.babh.government.bg/userfiles/files/dvustranni/%20%D0%A1%D0%95%D0%A0%D0%A2%D0%98%D0%A4%D0%98%D0%9A%D0%90%D0%A2%20%D0%97%D0%90%20%D0%92%D0%9D%D0%9E%D0%A1%20%D0%9D%D0%90%20%D0%9C%D0%95%D0%A1%D0%9D%D0%98%20%D0%9F%D0%A0%D0%9E%D0%94%D0%A3%D0%9A%D0%A2%D0%98%20%D0%92%20%D0%A0%D0%95%D0%9F%D0%A3%D0%91%D0%9B%D0%98%D0%9A%D0%90%20%D0%90%D0%97%D0%95%D0%A0%D0%91%D0%90%D0%99%D0%94%D0%96%D0%90%D0%9D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babh.government.bg/userfiles/files/dvustranni/gruziq/%20%D1%81%D0%B5%D1%80%D1%82%D0%B8%D1%84%D0%B8%D0%BA%D0%B0%D1%82%20%D0%B7%D0%B0%20%D0%B2%D0%BD%D0%BE%D1%81%20%D0%BD%D0%B0%20%D0%BC%D0%B5%D1%81%D0%BD%D0%B8%20%D0%BF%D1%80%D0%BE%D0%B4%D1%83%D0%BA%D1%82%D0%B8%20%D0%B2%20%D0%93%D1%80%D1%83%D0%B7%D0%B8%D1%8F.pdf" TargetMode="External"/><Relationship Id="rId4" Type="http://schemas.openxmlformats.org/officeDocument/2006/relationships/hyperlink" Target="http://www.babh.government.bg/userfiles/files/dvustranni/bosna/1.9%20%D0%92%D0%B5%D1%82%D0%B5%D1%80%D0%B8%D0%BD%D0%B0%D1%80%D0%B5%D0%BD%20%D1%81%D0%B5%D1%80%D1%82%D0%B8%D1%84%D0%B8%D0%BA%D0%B0%D1%82%20%D0%B7%D0%B0%20%D0%B8%D0%B7%D0%BD%D0%BE%D1%81%20%D0%BD%D0%B0%20%D0%BE%D0%B2%D1%86%D0%B5%20%D0%B8%20%D0%BA%D0%BE%D0%B7%D0%B8%20%D0%B7%D0%B0%20%D1%80%D0%B0%D0%B7%D0%BF%D0%BB%D0%BE%D0%B4%20%D0%B8%D0%BB%D0%B8%20%D0%BF%D1%80%D0%BE%D0%B8%D0%B7%D0%B2%D0%BE%D0%B4%D1%81%D1%82%D0%B2%D0%BE%20%D0%B7%D0%B0%20%D0%91%D0%BE%D1%81%D0%BD%D0%B0%20%D0%B8%20%D0%A5%D0%B5%D1%80%D1%86%D0%B5%D0%B3%D0%BE%D0%B2%D0%B8%D0%BD%D0%B0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bh.government.bg/userfiles/files/dvustranni/makedonia/%20%D1%81%D0%B5%D1%80%D1%82%D0%B8%D1%84%D0%B8%D0%BA%D0%B0%D1%82%20%D0%B7%D0%B0%20%D0%B8%D0%B7%D0%BD%D0%BE%D1%81%20%D0%BD%D0%B0%20%D0%BC%D0%BB%D0%B5%D1%87%D0%BD%D0%B8%20%D0%BF%D1%80%D0%BE%D0%B4%D1%83%D0%BA%D1%82%D0%B8%20%D0%B7%D0%B0%20%D0%9C%D0%B0%D0%BA%D0%B5%D0%B4%D0%BE%D0%BD%D0%B8%D1%8F%20%D0%BE%D1%82%20%D0%BA%D1%80%D0%B0%D0%B2%D0%B5%20%D0%BE%D0%B2%D1%87%D0%B5,%20%D0%BA%D0%BE%D0%B7%D0%B5%20%D0%B8%20%D0%B1%D0%B8%D0%B2%D0%BE%D0%BB%D1%81%D0%BA%D0%BE%20%D0%BC%D0%BB%D1%8F%D0%BA%D0%BE.pdf" TargetMode="External"/><Relationship Id="rId2" Type="http://schemas.openxmlformats.org/officeDocument/2006/relationships/hyperlink" Target="http://www.babh.government.bg/userfiles/files/dvustranni/kosovo/11.%20%D0%92%D0%B5%D1%82%D0%B5%D1%80%D0%B8%D0%BD%D0%B0%D1%80%D0%B5%D0%BD%20%D1%81%D0%B5%D1%80%D1%82%D0%B8%D1%84%D0%B8%D0%BA%D0%B0%D1%82%20%D0%B7%D0%B0%20%D0%BE%D0%B2%D1%86%D0%B5%20%D0%B8%20%D0%BA%D0%BE%D0%B7%D0%B8%20%D0%B7%D0%B0%20%D1%80%D0%B0%D0%B7%D0%BF%D0%BB%D0%BE%D0%B4%20%D0%B8%D0%BB%D0%B8%20%D0%BF%D1%80%D0%BE%D0%B8%D0%B7%D0%B2%D0%BE%D0%B4%D1%81%D1%82%D0%B2%D0%BE%20%D0%B7%D0%B0%20%D0%B2%D0%BD%D0%BE%D1%81%20%D0%B2%20%D0%A0%D0%B5%D0%BF%D1%83%D0%B1%D0%BB%D0%B8%D0%BA%D0%B0%20%D0%9A%D0%BE%D1%81%D0%BE%D0%B2%D0%BE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babh.government.bg/userfiles/files/dvustranni/kosovo/6.%20%D0%97%D0%B4%D1%80%D0%B0%D0%B2%D0%B5%D0%BD%20%D1%81%D0%B5%D1%80%D1%82%D0%B8%D1%84%D0%B8%D0%BA%D0%B0%D1%82%20%D0%B7%D0%B0%20%20%D0%BC%D0%BB%D0%B5%D1%87%D0%BD%D0%B8%20%D0%BF%D1%80%D0%BE%D0%B4%D1%83%D0%BA%D1%82%D0%B8.pdf" TargetMode="External"/><Relationship Id="rId4" Type="http://schemas.openxmlformats.org/officeDocument/2006/relationships/hyperlink" Target="http://www.babh.government.bg/userfiles/files/dvustranni/sarbia/1.20.%20%D0%92%D0%B5%D1%82%D0%B5%D1%80%D0%B8%D0%BD%D0%B0%D1%80%D0%B5%D0%BD%20%D1%81%D0%B5%D1%80%D1%82%D0%B8%D1%84%D0%B8%D0%BA%D0%B0%D1%82%20%D0%B7%D0%B0%20%D0%B4%D0%BE%D0%BC%D0%B0%D1%88%D0%BD%D0%B8%20%D0%BE%D0%B2%D1%86%D0%B5%20%D0%B8%20%D0%BA%D0%BE%D0%B7%D0%B8,%20%D0%BF%D1%80%D0%B5%D0%B4%D0%BD%D0%B0%D0%B7%D0%BD%D0%B0%D1%87%D0%B5%D0%BD%D0%B8%20%D0%B7%D0%B0%20%D0%BA%D0%BB%D0%B0%D0%BD%D0%B5%20%D1%81%D0%BB%D0%B5%D0%B4%20%D0%B2%D0%BD%D0%BE%D1%81%20%D0%B2%20%D0%A1%D1%8A%D1%80%D0%B1%D0%B8%D1%8F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bh.government.bg/userfiles/files/dvustranni/Turkey/22.%20%D0%A1%D0%95%D0%A0%D0%A2%D0%98%D0%A4%D0%98%D0%9A%D0%90%D0%A2%20%D0%97%D0%90%20%D0%94%D0%9E%D0%9C%D0%90%D0%A8%D0%9D%D0%98%20%D0%96%D0%98%D0%92%D0%9E%D0%A2%D0%9D%D0%98%20%D0%9E%D0%A2%20%D0%92%D0%98%D0%94%D0%90%20%E2%80%9C%D0%9E%D0%92%D0%A6%D0%95%E2%80%9D%20(OVIES%20ARIES)%20%D0%98%20%D0%9E%D0%A2%20%D0%92%D0%98%D0%94%D0%90%20%E2%80%9C%D0%9A%D0%9E%D0%97%D0%98%E2%80%9D%20(CAPRA%20HIRCUS),%20%D0%9F%D0%A0%D0%95%D0%94%D0%9D%D0%90%D0%97%D0%9D%D0%90%D0%A7%D0%95%D0%9D%D0%98%20%D0%97%D0%90%20%D0%9D%D0%95%D0%97%D0%90%D0%91%D0%90%D0%92%D0%9D%D0%9E%20%D0%9A%D0%9B%D0%90%D0%9D%D0%95%20%D0%A1%D0%9B%D0%95%D0%94%20%D0%92%D0%9D%D0%9E%D0%A1.pdf" TargetMode="External"/><Relationship Id="rId2" Type="http://schemas.openxmlformats.org/officeDocument/2006/relationships/hyperlink" Target="http://www.babh.government.bg/userfiles/files/dvustranni/sarbia/1.19.%20%D0%92%D0%B5%D1%82%D0%B5%D1%80%D0%B8%D0%BD%D0%B0%D1%80%D0%B5%D0%BD%20%D1%81%D0%B5%D1%80%D1%82%D0%B8%D1%84%D0%B8%D0%BA%D0%B0%D1%82%20%D0%B7%D0%B0%20%D0%B8%D0%B7%D0%BD%D0%BE%D1%81%20%D0%BD%D0%B0%20%D0%BE%D0%B2%D1%86%D0%B5%20%D0%B8%20%D0%BA%D0%BE%D0%B7%D0%B8%20%D0%B7%D0%B0%20%D1%80%D0%B0%D0%B7%D0%BF%D0%BB%D0%BE%D0%B4%20%D0%B7%D0%B0%20%D0%A1%D1%8A%D1%80%D0%B1%D0%B8%D1%8F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babh.government.bg/userfiles/files/dvustranni/Turkey/2.%20VETERINARY%20HEALTH%20CERTIFICATE%20FOR%20DAIRY%20PRODUCTS%20DERIVED%20FROM%20MILK%20%20OF%20COWS,%20EWES,%20GOATS%20AND%20BUFFALOES.pdf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bh.government.bg/userfiles/files/dvustranni/Turkey/21.%20%D0%A1%D0%95%D0%A0%D0%A2%D0%98%D0%A4%D0%98%D0%9A%D0%90%D0%A2%20%D0%97%D0%90%20%D0%98%D0%97%D0%9D%D0%9E%D0%A1%20%D0%9D%D0%90%20%D0%94%D0%9E%D0%9C%D0%90%D0%A8%D0%9D%D0%98%20%D0%96%D0%98%D0%92%D0%9E%D0%A2%D0%9D%D0%98%20%D0%9E%D0%A2%20%D0%A0%D0%9E%D0%94%D0%90%20%D0%9D%D0%90%20%D0%9E%D0%92%D0%A6%D0%95%D0%A2%D0%95%20(OVIES%20ARIES)%20%D0%98%20..%20.pdf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529208" y="764704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sz="4000" b="1" dirty="0" smtClean="0"/>
              <a:t>Състояние и възможности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bg-BG" sz="4000" b="1" dirty="0" smtClean="0"/>
              <a:t>за </a:t>
            </a:r>
            <a:r>
              <a:rPr lang="bg-BG" sz="4000" b="1" dirty="0" smtClean="0"/>
              <a:t>външна </a:t>
            </a:r>
            <a:r>
              <a:rPr lang="bg-BG" sz="4000" b="1" dirty="0" smtClean="0"/>
              <a:t>търговия на българското овцевъдство и козевъдство</a:t>
            </a:r>
            <a:endParaRPr lang="bg-BG" sz="40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229200"/>
            <a:ext cx="1872208" cy="844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358008" y="364502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Министерство на земеделието, храните и горите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Дирекция „Пазарни мерки и организации на </a:t>
            </a:r>
            <a:r>
              <a:rPr lang="ru-RU" b="1" dirty="0" smtClean="0">
                <a:solidFill>
                  <a:srgbClr val="FF0000"/>
                </a:solidFill>
              </a:rPr>
              <a:t>производители</a:t>
            </a:r>
            <a:r>
              <a:rPr lang="en-US" b="1" dirty="0">
                <a:solidFill>
                  <a:srgbClr val="FF0000"/>
                </a:solidFill>
              </a:rPr>
              <a:t>”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4208" y="580526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Декември 2017 г.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764945"/>
              </p:ext>
            </p:extLst>
          </p:nvPr>
        </p:nvGraphicFramePr>
        <p:xfrm>
          <a:off x="611560" y="1196752"/>
          <a:ext cx="8064896" cy="484025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364061"/>
                <a:gridCol w="1637080"/>
                <a:gridCol w="1847447"/>
                <a:gridCol w="1231281"/>
                <a:gridCol w="985027"/>
              </a:tblGrid>
              <a:tr h="904214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u="none" strike="noStrike" dirty="0"/>
                        <a:t> </a:t>
                      </a:r>
                      <a:r>
                        <a:rPr lang="bg-BG" sz="1600" b="1" u="none" strike="noStrike" dirty="0" smtClean="0"/>
                        <a:t>Страни вносители</a:t>
                      </a:r>
                      <a:endParaRPr lang="bg-BG" sz="16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980" marR="6980" marT="6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u="none" strike="noStrike" dirty="0"/>
                        <a:t>стойност на вноса</a:t>
                      </a:r>
                      <a:endParaRPr lang="bg-BG" sz="16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980" marR="6980" marT="6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u="none" strike="noStrike" dirty="0"/>
                        <a:t>баланс 2016 (</a:t>
                      </a:r>
                      <a:r>
                        <a:rPr lang="en-US" sz="1600" b="1" u="none" strike="noStrike" dirty="0"/>
                        <a:t>USD </a:t>
                      </a:r>
                      <a:r>
                        <a:rPr lang="bg-BG" sz="1600" b="1" u="none" strike="noStrike" dirty="0"/>
                        <a:t>хиляди )</a:t>
                      </a:r>
                      <a:endParaRPr lang="bg-BG" sz="16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980" marR="6980" marT="6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u="none" strike="noStrike" dirty="0"/>
                        <a:t>внесено количество тона</a:t>
                      </a:r>
                      <a:endParaRPr lang="bg-BG" sz="16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980" marR="6980" marT="69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u="none" strike="noStrike" dirty="0" smtClean="0"/>
                        <a:t>Долара</a:t>
                      </a:r>
                    </a:p>
                    <a:p>
                      <a:pPr algn="ctr" fontAlgn="ctr"/>
                      <a:r>
                        <a:rPr lang="bg-BG" sz="1600" b="1" u="none" strike="noStrike" baseline="0" dirty="0" smtClean="0"/>
                        <a:t> на </a:t>
                      </a:r>
                      <a:r>
                        <a:rPr lang="bg-BG" sz="1600" b="1" u="none" strike="noStrike" dirty="0" smtClean="0"/>
                        <a:t>тон</a:t>
                      </a:r>
                      <a:endParaRPr lang="bg-BG" sz="16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980" marR="6980" marT="6980" marB="0" anchor="ctr"/>
                </a:tc>
              </a:tr>
              <a:tr h="307102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1" u="none" strike="noStrike" dirty="0"/>
                        <a:t>Общо</a:t>
                      </a:r>
                      <a:endParaRPr lang="bg-BG" sz="1600" b="1" i="0" u="none" strike="noStrike" dirty="0">
                        <a:solidFill>
                          <a:srgbClr val="8A2BE2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/>
                        <a:t>16380919</a:t>
                      </a:r>
                      <a:endParaRPr lang="bg-BG" sz="1600" b="1" i="0" u="none" strike="noStrike" dirty="0">
                        <a:solidFill>
                          <a:srgbClr val="8A2BE2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solidFill>
                            <a:srgbClr val="C00000"/>
                          </a:solidFill>
                        </a:rPr>
                        <a:t>-</a:t>
                      </a:r>
                      <a:r>
                        <a:rPr lang="bg-BG" sz="1600" b="1" u="none" strike="noStrike" dirty="0" smtClean="0">
                          <a:solidFill>
                            <a:srgbClr val="C00000"/>
                          </a:solidFill>
                        </a:rPr>
                        <a:t>271570</a:t>
                      </a:r>
                      <a:endParaRPr lang="bg-BG" sz="16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/>
                        <a:t>3696073</a:t>
                      </a:r>
                      <a:endParaRPr lang="bg-BG" sz="1600" b="1" i="0" u="none" strike="noStrike" dirty="0">
                        <a:solidFill>
                          <a:srgbClr val="8A2BE2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/>
                        <a:t>4432</a:t>
                      </a:r>
                      <a:endParaRPr lang="bg-BG" sz="1600" b="1" i="0" u="none" strike="noStrike">
                        <a:solidFill>
                          <a:srgbClr val="8A2BE2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</a:tr>
              <a:tr h="307102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1" u="none" strike="noStrike" dirty="0"/>
                        <a:t>Германия</a:t>
                      </a:r>
                      <a:endParaRPr lang="bg-BG" sz="16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/>
                        <a:t>2940285</a:t>
                      </a:r>
                      <a:endParaRPr lang="bg-BG" sz="16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solidFill>
                            <a:srgbClr val="C00000"/>
                          </a:solidFill>
                        </a:rPr>
                        <a:t>-985494</a:t>
                      </a:r>
                      <a:endParaRPr lang="bg-BG" sz="16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/>
                        <a:t>567829</a:t>
                      </a:r>
                      <a:endParaRPr lang="bg-BG" sz="16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/>
                        <a:t>5178</a:t>
                      </a:r>
                      <a:endParaRPr lang="bg-BG" sz="1600" b="1" i="0" u="none" strike="noStrike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</a:tr>
              <a:tr h="307102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1" u="none" strike="noStrike"/>
                        <a:t>САЩ</a:t>
                      </a:r>
                      <a:endParaRPr lang="bg-BG" sz="1600" b="1" i="0" u="none" strike="noStrike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/>
                        <a:t>1167783</a:t>
                      </a:r>
                      <a:endParaRPr lang="bg-BG" sz="1600" b="1" i="0" u="none" strike="noStrike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solidFill>
                            <a:srgbClr val="C00000"/>
                          </a:solidFill>
                        </a:rPr>
                        <a:t>-743538</a:t>
                      </a:r>
                      <a:endParaRPr lang="bg-BG" sz="16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/>
                        <a:t>114603</a:t>
                      </a:r>
                      <a:endParaRPr lang="bg-BG" sz="1600" b="1" i="0" u="none" strike="noStrike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/>
                        <a:t>10190</a:t>
                      </a:r>
                      <a:endParaRPr lang="bg-BG" sz="1600" b="1" i="0" u="none" strike="noStrike">
                        <a:solidFill>
                          <a:srgbClr val="008000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</a:tr>
              <a:tr h="307102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1" u="none" strike="noStrike"/>
                        <a:t>Об. Кралство</a:t>
                      </a:r>
                      <a:endParaRPr lang="bg-BG" sz="1600" b="1" i="0" u="none" strike="noStrike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/>
                        <a:t>997418</a:t>
                      </a:r>
                      <a:endParaRPr lang="bg-BG" sz="1600" b="1" i="0" u="none" strike="noStrike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>
                          <a:solidFill>
                            <a:srgbClr val="C00000"/>
                          </a:solidFill>
                        </a:rPr>
                        <a:t>-595413</a:t>
                      </a:r>
                      <a:endParaRPr lang="bg-BG" sz="1600" b="1" i="0" u="none" strike="noStrike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/>
                        <a:t>236038</a:t>
                      </a:r>
                      <a:endParaRPr lang="bg-BG" sz="16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/>
                        <a:t>4226</a:t>
                      </a:r>
                      <a:endParaRPr lang="bg-BG" sz="1600" b="1" i="0" u="none" strike="noStrike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</a:tr>
              <a:tr h="307102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1" u="none" strike="noStrike" dirty="0"/>
                        <a:t>Белгия</a:t>
                      </a:r>
                      <a:endParaRPr lang="bg-BG" sz="16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/>
                        <a:t>894799</a:t>
                      </a:r>
                      <a:endParaRPr lang="bg-BG" sz="16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solidFill>
                            <a:srgbClr val="C00000"/>
                          </a:solidFill>
                        </a:rPr>
                        <a:t>-527174</a:t>
                      </a:r>
                      <a:endParaRPr lang="bg-BG" sz="16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/>
                        <a:t>198623</a:t>
                      </a:r>
                      <a:endParaRPr lang="bg-BG" sz="16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/>
                        <a:t>4505</a:t>
                      </a:r>
                      <a:endParaRPr lang="bg-BG" sz="1600" b="1" i="0" u="none" strike="noStrike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</a:tr>
              <a:tr h="307102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1" u="none" strike="noStrike" dirty="0"/>
                        <a:t>Русия</a:t>
                      </a:r>
                      <a:endParaRPr lang="bg-BG" sz="16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/>
                        <a:t>586198</a:t>
                      </a:r>
                      <a:endParaRPr lang="bg-BG" sz="16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solidFill>
                            <a:srgbClr val="C00000"/>
                          </a:solidFill>
                        </a:rPr>
                        <a:t>-578172</a:t>
                      </a:r>
                      <a:endParaRPr lang="bg-BG" sz="16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/>
                        <a:t>151712</a:t>
                      </a:r>
                      <a:endParaRPr lang="bg-BG" sz="16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/>
                        <a:t>3864</a:t>
                      </a:r>
                      <a:endParaRPr lang="bg-BG" sz="1600" b="1" i="0" u="none" strike="noStrike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</a:tr>
              <a:tr h="307102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1" u="none" strike="noStrike" dirty="0" smtClean="0"/>
                        <a:t>Испания</a:t>
                      </a:r>
                      <a:endParaRPr lang="en-US" sz="16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/>
                        <a:t>549261</a:t>
                      </a:r>
                      <a:endParaRPr lang="bg-BG" sz="1600" b="1" i="0" u="none" strike="noStrike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solidFill>
                            <a:srgbClr val="C00000"/>
                          </a:solidFill>
                        </a:rPr>
                        <a:t>-275354</a:t>
                      </a:r>
                      <a:endParaRPr lang="bg-BG" sz="16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/>
                        <a:t>140002</a:t>
                      </a:r>
                      <a:endParaRPr lang="bg-BG" sz="16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/>
                        <a:t>3923</a:t>
                      </a:r>
                      <a:endParaRPr lang="bg-BG" sz="1600" b="1" i="0" u="none" strike="noStrike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</a:tr>
              <a:tr h="307102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1" u="none" strike="noStrike" dirty="0" smtClean="0"/>
                        <a:t>Япония</a:t>
                      </a:r>
                      <a:endParaRPr lang="en-US" sz="16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/>
                        <a:t>546518</a:t>
                      </a:r>
                      <a:endParaRPr lang="bg-BG" sz="16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solidFill>
                            <a:srgbClr val="C00000"/>
                          </a:solidFill>
                        </a:rPr>
                        <a:t>-543783</a:t>
                      </a:r>
                      <a:endParaRPr lang="bg-BG" sz="16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/>
                        <a:t>151702</a:t>
                      </a:r>
                      <a:endParaRPr lang="bg-BG" sz="16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/>
                        <a:t>3603</a:t>
                      </a:r>
                      <a:endParaRPr lang="bg-BG" sz="1600" b="1" i="0" u="none" strike="noStrike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</a:tr>
              <a:tr h="307102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1" u="none" strike="noStrike" dirty="0" smtClean="0"/>
                        <a:t>Швеция</a:t>
                      </a:r>
                      <a:endParaRPr lang="en-US" sz="16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/>
                        <a:t>415917</a:t>
                      </a:r>
                      <a:endParaRPr lang="bg-BG" sz="1600" b="1" i="0" u="none" strike="noStrike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>
                          <a:solidFill>
                            <a:srgbClr val="C00000"/>
                          </a:solidFill>
                        </a:rPr>
                        <a:t>-378104</a:t>
                      </a:r>
                      <a:endParaRPr lang="bg-BG" sz="1600" b="1" i="0" u="none" strike="noStrike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/>
                        <a:t>87823</a:t>
                      </a:r>
                      <a:endParaRPr lang="bg-BG" sz="1600" b="1" i="0" u="none" strike="noStrike" dirty="0">
                        <a:solidFill>
                          <a:srgbClr val="3CB371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/>
                        <a:t>4736</a:t>
                      </a:r>
                      <a:endParaRPr lang="bg-BG" sz="1600" b="1" i="0" u="none" strike="noStrike">
                        <a:solidFill>
                          <a:srgbClr val="3CB371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</a:tr>
              <a:tr h="307102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1" u="none" strike="noStrike" dirty="0" smtClean="0"/>
                        <a:t>Австрия</a:t>
                      </a:r>
                      <a:endParaRPr lang="en-US" sz="16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/>
                        <a:t>313439</a:t>
                      </a:r>
                      <a:endParaRPr lang="bg-BG" sz="16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>
                          <a:solidFill>
                            <a:srgbClr val="C00000"/>
                          </a:solidFill>
                        </a:rPr>
                        <a:t>-32214</a:t>
                      </a:r>
                      <a:endParaRPr lang="bg-BG" sz="1600" b="1" i="0" u="none" strike="noStrike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/>
                        <a:t>73779</a:t>
                      </a:r>
                      <a:endParaRPr lang="bg-BG" sz="16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/>
                        <a:t>4248</a:t>
                      </a:r>
                      <a:endParaRPr lang="bg-BG" sz="1600" b="1" i="0" u="none" strike="noStrike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</a:tr>
              <a:tr h="307102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1" u="none" strike="noStrike" dirty="0" smtClean="0"/>
                        <a:t>Мексико</a:t>
                      </a:r>
                      <a:endParaRPr lang="en-US" sz="16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/>
                        <a:t>287953</a:t>
                      </a:r>
                      <a:endParaRPr lang="bg-BG" sz="16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solidFill>
                            <a:srgbClr val="C00000"/>
                          </a:solidFill>
                        </a:rPr>
                        <a:t>-275009</a:t>
                      </a:r>
                      <a:endParaRPr lang="bg-BG" sz="16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/>
                        <a:t>76100</a:t>
                      </a:r>
                      <a:endParaRPr lang="bg-BG" sz="1600" b="1" i="0" u="none" strike="noStrike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/>
                        <a:t>3784</a:t>
                      </a:r>
                      <a:endParaRPr lang="bg-BG" sz="16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</a:tr>
              <a:tr h="307102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1" u="none" strike="noStrike" dirty="0" smtClean="0"/>
                        <a:t>Австралия</a:t>
                      </a:r>
                      <a:endParaRPr lang="en-US" sz="16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/>
                        <a:t>262422</a:t>
                      </a:r>
                      <a:endParaRPr lang="bg-BG" sz="16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solidFill>
                            <a:srgbClr val="C00000"/>
                          </a:solidFill>
                        </a:rPr>
                        <a:t>-11209</a:t>
                      </a:r>
                      <a:endParaRPr lang="bg-BG" sz="16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/>
                        <a:t>63339</a:t>
                      </a:r>
                      <a:endParaRPr lang="bg-BG" sz="1600" b="1" i="0" u="none" strike="noStrike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/>
                        <a:t>4143</a:t>
                      </a:r>
                      <a:endParaRPr lang="bg-BG" sz="16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</a:tr>
              <a:tr h="235098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1" u="none" strike="noStrike" dirty="0" smtClean="0"/>
                        <a:t>Саудитска Арабия</a:t>
                      </a:r>
                      <a:endParaRPr lang="en-US" sz="16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/>
                        <a:t>242014</a:t>
                      </a:r>
                      <a:endParaRPr lang="bg-BG" sz="16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>
                          <a:solidFill>
                            <a:srgbClr val="C00000"/>
                          </a:solidFill>
                        </a:rPr>
                        <a:t>-70581</a:t>
                      </a:r>
                      <a:endParaRPr lang="bg-BG" sz="16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/>
                        <a:t>71599</a:t>
                      </a:r>
                      <a:endParaRPr lang="bg-BG" sz="1600" b="1" i="0" u="none" strike="noStrike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u="none" strike="noStrike" dirty="0"/>
                        <a:t>3380</a:t>
                      </a:r>
                      <a:endParaRPr lang="bg-BG" sz="16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980" marR="6980" marT="6980" marB="0" anchor="b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411760" y="496444"/>
            <a:ext cx="640871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g-BG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Потенциални </a:t>
            </a:r>
            <a:r>
              <a:rPr lang="bg-BG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пазари </a:t>
            </a:r>
            <a:r>
              <a:rPr lang="bg-BG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сирена</a:t>
            </a:r>
            <a:endParaRPr 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Резултат с изображение за овче сирене сним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2800350" cy="162877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376" y="1484784"/>
            <a:ext cx="7500937" cy="43924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6" name="TextBox 5"/>
          <p:cNvSpPr txBox="1"/>
          <p:nvPr/>
        </p:nvSpPr>
        <p:spPr>
          <a:xfrm>
            <a:off x="1043608" y="657563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dirty="0" smtClean="0"/>
              <a:t>Основни износители на меса от овче и </a:t>
            </a:r>
            <a:r>
              <a:rPr lang="bg-BG" sz="2400" dirty="0" smtClean="0"/>
              <a:t>коз</a:t>
            </a:r>
            <a:r>
              <a:rPr lang="en-US" sz="2400" dirty="0" smtClean="0"/>
              <a:t>e</a:t>
            </a:r>
            <a:r>
              <a:rPr lang="bg-BG" sz="2400" dirty="0" smtClean="0"/>
              <a:t> </a:t>
            </a:r>
            <a:r>
              <a:rPr lang="bg-BG" sz="2400" dirty="0" smtClean="0"/>
              <a:t>месо в света, хиляди тона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736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/>
          <p:cNvSpPr txBox="1"/>
          <p:nvPr/>
        </p:nvSpPr>
        <p:spPr>
          <a:xfrm>
            <a:off x="1115616" y="404664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b="1" dirty="0" smtClean="0"/>
              <a:t>Търговски споразумения на </a:t>
            </a:r>
            <a:r>
              <a:rPr lang="bg-BG" sz="3200" b="1" dirty="0" smtClean="0"/>
              <a:t>ЕС</a:t>
            </a:r>
            <a:r>
              <a:rPr lang="en-US" sz="3200" b="1" dirty="0"/>
              <a:t>.</a:t>
            </a:r>
            <a:r>
              <a:rPr lang="bg-BG" sz="3200" b="1" dirty="0" smtClean="0"/>
              <a:t> </a:t>
            </a:r>
            <a:r>
              <a:rPr lang="bg-BG" sz="3200" b="1" dirty="0"/>
              <a:t>В</a:t>
            </a:r>
            <a:r>
              <a:rPr lang="bg-BG" sz="3200" b="1" dirty="0" smtClean="0"/>
              <a:t>ъзможности </a:t>
            </a:r>
            <a:r>
              <a:rPr lang="bg-BG" sz="3200" b="1" dirty="0" smtClean="0"/>
              <a:t>и предизвикателства</a:t>
            </a:r>
            <a:endParaRPr lang="bg-BG" sz="3200" b="1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144" y="1844824"/>
            <a:ext cx="8805863" cy="44021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/>
          <p:cNvSpPr txBox="1"/>
          <p:nvPr/>
        </p:nvSpPr>
        <p:spPr>
          <a:xfrm>
            <a:off x="899592" y="836712"/>
            <a:ext cx="763284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u="sng" dirty="0" smtClean="0"/>
              <a:t>Предстоящи за финализиране</a:t>
            </a:r>
            <a:endParaRPr lang="bg-BG" sz="2800" dirty="0" smtClean="0"/>
          </a:p>
          <a:p>
            <a:pPr algn="ctr">
              <a:buFont typeface="Wingdings" pitchFamily="2" charset="2"/>
              <a:buChar char="q"/>
            </a:pPr>
            <a:r>
              <a:rPr lang="bg-BG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Меркосур</a:t>
            </a:r>
            <a:endParaRPr lang="bg-BG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q"/>
            </a:pPr>
            <a:r>
              <a:rPr lang="bg-BG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Япония / </a:t>
            </a:r>
            <a:r>
              <a:rPr lang="bg-BG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премахване на 30% мито за сирена и въвеждане на безмитни квоти</a:t>
            </a:r>
            <a:r>
              <a:rPr lang="bg-BG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</a:p>
          <a:p>
            <a:pPr algn="ctr">
              <a:buFont typeface="Wingdings" pitchFamily="2" charset="2"/>
              <a:buChar char="q"/>
            </a:pPr>
            <a:r>
              <a:rPr lang="bg-BG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Мексико</a:t>
            </a:r>
          </a:p>
          <a:p>
            <a:pPr algn="ctr"/>
            <a:r>
              <a:rPr lang="bg-BG" sz="2800" dirty="0" smtClean="0"/>
              <a:t> </a:t>
            </a:r>
            <a:endParaRPr lang="bg-BG" sz="2800" dirty="0"/>
          </a:p>
        </p:txBody>
      </p:sp>
      <p:sp>
        <p:nvSpPr>
          <p:cNvPr id="3" name="Текстово поле 2"/>
          <p:cNvSpPr txBox="1"/>
          <p:nvPr/>
        </p:nvSpPr>
        <p:spPr>
          <a:xfrm>
            <a:off x="971600" y="3573016"/>
            <a:ext cx="76328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u="sng" dirty="0" smtClean="0"/>
              <a:t>Предстоящи през 2018</a:t>
            </a:r>
          </a:p>
          <a:p>
            <a:pPr algn="ctr">
              <a:buFont typeface="Wingdings" pitchFamily="2" charset="2"/>
              <a:buChar char="Ø"/>
            </a:pPr>
            <a:r>
              <a:rPr lang="bg-BG" sz="3200" b="1" dirty="0" smtClean="0">
                <a:solidFill>
                  <a:srgbClr val="C00000"/>
                </a:solidFill>
              </a:rPr>
              <a:t>Австралия</a:t>
            </a:r>
            <a:r>
              <a:rPr lang="en-US" sz="3200" dirty="0" smtClean="0"/>
              <a:t> </a:t>
            </a:r>
            <a:r>
              <a:rPr lang="bg-BG" sz="3200" dirty="0" smtClean="0"/>
              <a:t>- ефект от очакваната либерализация в сектора</a:t>
            </a:r>
          </a:p>
          <a:p>
            <a:pPr algn="ctr">
              <a:buFont typeface="Wingdings" pitchFamily="2" charset="2"/>
              <a:buChar char="Ø"/>
            </a:pPr>
            <a:r>
              <a:rPr lang="bg-BG" sz="3200" b="1" dirty="0" smtClean="0">
                <a:solidFill>
                  <a:srgbClr val="C00000"/>
                </a:solidFill>
              </a:rPr>
              <a:t>Нова Зеландия </a:t>
            </a:r>
            <a:r>
              <a:rPr lang="bg-BG" sz="3200" dirty="0" smtClean="0"/>
              <a:t>- </a:t>
            </a:r>
            <a:r>
              <a:rPr lang="ru-RU" sz="3200" dirty="0" smtClean="0"/>
              <a:t>ефект </a:t>
            </a:r>
            <a:r>
              <a:rPr lang="ru-RU" sz="3200" dirty="0"/>
              <a:t>от очакваната либерализация в сектора</a:t>
            </a:r>
            <a:endParaRPr lang="bg-BG" sz="3200" dirty="0" smtClean="0"/>
          </a:p>
          <a:p>
            <a:pPr algn="ctr">
              <a:buFont typeface="Wingdings" pitchFamily="2" charset="2"/>
              <a:buChar char="Ø"/>
            </a:pPr>
            <a:r>
              <a:rPr lang="bg-BG" sz="3200" dirty="0" smtClean="0"/>
              <a:t>Индия</a:t>
            </a:r>
          </a:p>
          <a:p>
            <a:pPr algn="ctr"/>
            <a:r>
              <a:rPr lang="bg-BG" sz="3200" dirty="0" smtClean="0"/>
              <a:t> </a:t>
            </a:r>
            <a:endParaRPr lang="bg-BG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/>
          <p:cNvSpPr txBox="1"/>
          <p:nvPr/>
        </p:nvSpPr>
        <p:spPr>
          <a:xfrm>
            <a:off x="755576" y="476672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Двустранно договорени ветеринарни сертификати </a:t>
            </a:r>
            <a:endParaRPr lang="bg-BG" sz="32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авоъгълник 2"/>
          <p:cNvSpPr/>
          <p:nvPr/>
        </p:nvSpPr>
        <p:spPr>
          <a:xfrm>
            <a:off x="539552" y="1772816"/>
            <a:ext cx="8244408" cy="452431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err="1" smtClean="0">
                <a:solidFill>
                  <a:srgbClr val="FF0000"/>
                </a:solidFill>
                <a:hlinkClick r:id="rId2"/>
              </a:rPr>
              <a:t>Ветеринарен</a:t>
            </a:r>
            <a:r>
              <a:rPr lang="ru-RU" sz="2400" dirty="0" smtClean="0">
                <a:solidFill>
                  <a:srgbClr val="FF0000"/>
                </a:solidFill>
                <a:hlinkClick r:id="rId2"/>
              </a:rPr>
              <a:t> сертификат за внос на </a:t>
            </a:r>
            <a:r>
              <a:rPr lang="ru-RU" sz="2400" dirty="0" err="1" smtClean="0">
                <a:solidFill>
                  <a:srgbClr val="FF0000"/>
                </a:solidFill>
                <a:hlinkClick r:id="rId2"/>
              </a:rPr>
              <a:t>месни</a:t>
            </a:r>
            <a:r>
              <a:rPr lang="ru-RU" sz="2400" dirty="0" smtClean="0">
                <a:solidFill>
                  <a:srgbClr val="FF0000"/>
                </a:solidFill>
                <a:hlinkClick r:id="rId2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hlinkClick r:id="rId2"/>
              </a:rPr>
              <a:t>продукти</a:t>
            </a:r>
            <a:r>
              <a:rPr lang="ru-RU" sz="2400" dirty="0" smtClean="0">
                <a:solidFill>
                  <a:srgbClr val="FF0000"/>
                </a:solidFill>
                <a:hlinkClick r:id="rId2"/>
              </a:rPr>
              <a:t> в </a:t>
            </a:r>
            <a:r>
              <a:rPr lang="ru-RU" sz="2400" dirty="0" err="1" smtClean="0">
                <a:solidFill>
                  <a:srgbClr val="FF0000"/>
                </a:solidFill>
                <a:hlinkClick r:id="rId2"/>
              </a:rPr>
              <a:t>Република</a:t>
            </a:r>
            <a:r>
              <a:rPr lang="ru-RU" sz="2400" dirty="0" smtClean="0">
                <a:solidFill>
                  <a:srgbClr val="FF0000"/>
                </a:solidFill>
                <a:hlinkClick r:id="rId2"/>
              </a:rPr>
              <a:t> Азербайджан (23.2.2017г.)</a:t>
            </a:r>
            <a:endParaRPr lang="ru-RU" sz="2400" dirty="0" smtClean="0">
              <a:solidFill>
                <a:srgbClr val="FF0000"/>
              </a:solidFill>
            </a:endParaRPr>
          </a:p>
          <a:p>
            <a:endParaRPr lang="ru-RU" sz="2400" dirty="0" smtClean="0">
              <a:solidFill>
                <a:srgbClr val="FF0000"/>
              </a:solidFill>
              <a:hlinkClick r:id="rId3"/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err="1" smtClean="0">
                <a:solidFill>
                  <a:srgbClr val="FF0000"/>
                </a:solidFill>
                <a:hlinkClick r:id="rId3"/>
              </a:rPr>
              <a:t>Ветеринарен</a:t>
            </a:r>
            <a:r>
              <a:rPr lang="ru-RU" sz="2400" dirty="0" smtClean="0">
                <a:solidFill>
                  <a:srgbClr val="FF0000"/>
                </a:solidFill>
                <a:hlinkClick r:id="rId3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hlinkClick r:id="rId3"/>
              </a:rPr>
              <a:t>здравен</a:t>
            </a:r>
            <a:r>
              <a:rPr lang="ru-RU" sz="2400" dirty="0" smtClean="0">
                <a:solidFill>
                  <a:srgbClr val="FF0000"/>
                </a:solidFill>
                <a:hlinkClick r:id="rId3"/>
              </a:rPr>
              <a:t> сертификат за износ за </a:t>
            </a:r>
            <a:r>
              <a:rPr lang="ru-RU" sz="2400" dirty="0" err="1" smtClean="0">
                <a:solidFill>
                  <a:srgbClr val="FF0000"/>
                </a:solidFill>
                <a:hlinkClick r:id="rId3"/>
              </a:rPr>
              <a:t>Босна</a:t>
            </a:r>
            <a:r>
              <a:rPr lang="ru-RU" sz="2400" dirty="0" smtClean="0">
                <a:solidFill>
                  <a:srgbClr val="FF0000"/>
                </a:solidFill>
                <a:hlinkClick r:id="rId3"/>
              </a:rPr>
              <a:t> и </a:t>
            </a:r>
            <a:r>
              <a:rPr lang="ru-RU" sz="2400" dirty="0" err="1" smtClean="0">
                <a:solidFill>
                  <a:srgbClr val="FF0000"/>
                </a:solidFill>
                <a:hlinkClick r:id="rId3"/>
              </a:rPr>
              <a:t>Херцеговина</a:t>
            </a:r>
            <a:r>
              <a:rPr lang="ru-RU" sz="2400" dirty="0" smtClean="0">
                <a:solidFill>
                  <a:srgbClr val="FF0000"/>
                </a:solidFill>
                <a:hlinkClick r:id="rId3"/>
              </a:rPr>
              <a:t> на </a:t>
            </a:r>
            <a:r>
              <a:rPr lang="ru-RU" sz="2400" dirty="0" err="1" smtClean="0">
                <a:solidFill>
                  <a:srgbClr val="FF0000"/>
                </a:solidFill>
                <a:hlinkClick r:id="rId3"/>
              </a:rPr>
              <a:t>млечни</a:t>
            </a:r>
            <a:r>
              <a:rPr lang="ru-RU" sz="2400" dirty="0" smtClean="0">
                <a:solidFill>
                  <a:srgbClr val="FF0000"/>
                </a:solidFill>
                <a:hlinkClick r:id="rId3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hlinkClick r:id="rId3"/>
              </a:rPr>
              <a:t>продукти</a:t>
            </a:r>
            <a:r>
              <a:rPr lang="ru-RU" sz="2400" dirty="0" smtClean="0">
                <a:solidFill>
                  <a:srgbClr val="FF0000"/>
                </a:solidFill>
                <a:hlinkClick r:id="rId3"/>
              </a:rPr>
              <a:t>, (30.6.2017г.)</a:t>
            </a:r>
            <a:r>
              <a:rPr lang="ru-RU" sz="2400" dirty="0" smtClean="0">
                <a:solidFill>
                  <a:srgbClr val="FF0000"/>
                </a:solidFill>
                <a:hlinkClick r:id="rId4"/>
              </a:rPr>
              <a:t> </a:t>
            </a:r>
          </a:p>
          <a:p>
            <a:endParaRPr lang="ru-RU" sz="2400" dirty="0" smtClean="0">
              <a:solidFill>
                <a:srgbClr val="FF0000"/>
              </a:solidFill>
              <a:hlinkClick r:id="rId4"/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err="1" smtClean="0">
                <a:solidFill>
                  <a:srgbClr val="FF0000"/>
                </a:solidFill>
                <a:hlinkClick r:id="rId4"/>
              </a:rPr>
              <a:t>Ветеринарен</a:t>
            </a:r>
            <a:r>
              <a:rPr lang="ru-RU" sz="2400" dirty="0" smtClean="0">
                <a:solidFill>
                  <a:srgbClr val="FF0000"/>
                </a:solidFill>
                <a:hlinkClick r:id="rId4"/>
              </a:rPr>
              <a:t> сертификат за износ в </a:t>
            </a:r>
            <a:r>
              <a:rPr lang="ru-RU" sz="2400" dirty="0" err="1" smtClean="0">
                <a:solidFill>
                  <a:srgbClr val="FF0000"/>
                </a:solidFill>
                <a:hlinkClick r:id="rId4"/>
              </a:rPr>
              <a:t>Босна</a:t>
            </a:r>
            <a:r>
              <a:rPr lang="ru-RU" sz="2400" dirty="0" smtClean="0">
                <a:solidFill>
                  <a:srgbClr val="FF0000"/>
                </a:solidFill>
                <a:hlinkClick r:id="rId4"/>
              </a:rPr>
              <a:t> и </a:t>
            </a:r>
            <a:r>
              <a:rPr lang="ru-RU" sz="2400" dirty="0" err="1" smtClean="0">
                <a:solidFill>
                  <a:srgbClr val="FF0000"/>
                </a:solidFill>
                <a:hlinkClick r:id="rId4"/>
              </a:rPr>
              <a:t>Херцеговина</a:t>
            </a:r>
            <a:r>
              <a:rPr lang="ru-RU" sz="2400" dirty="0" smtClean="0">
                <a:solidFill>
                  <a:srgbClr val="FF0000"/>
                </a:solidFill>
                <a:hlinkClick r:id="rId4"/>
              </a:rPr>
              <a:t> на </a:t>
            </a:r>
            <a:r>
              <a:rPr lang="ru-RU" sz="2400" dirty="0" err="1" smtClean="0">
                <a:solidFill>
                  <a:srgbClr val="FF0000"/>
                </a:solidFill>
                <a:hlinkClick r:id="rId4"/>
              </a:rPr>
              <a:t>домашни</a:t>
            </a:r>
            <a:r>
              <a:rPr lang="ru-RU" sz="2400" dirty="0" smtClean="0">
                <a:solidFill>
                  <a:srgbClr val="FF0000"/>
                </a:solidFill>
                <a:hlinkClick r:id="rId4"/>
              </a:rPr>
              <a:t> овце и </a:t>
            </a:r>
            <a:r>
              <a:rPr lang="ru-RU" sz="2400" dirty="0" err="1" smtClean="0">
                <a:solidFill>
                  <a:srgbClr val="FF0000"/>
                </a:solidFill>
                <a:hlinkClick r:id="rId4"/>
              </a:rPr>
              <a:t>кози</a:t>
            </a:r>
            <a:r>
              <a:rPr lang="ru-RU" sz="2400" dirty="0" smtClean="0">
                <a:solidFill>
                  <a:srgbClr val="FF0000"/>
                </a:solidFill>
                <a:hlinkClick r:id="rId4"/>
              </a:rPr>
              <a:t> за </a:t>
            </a:r>
            <a:r>
              <a:rPr lang="ru-RU" sz="2400" dirty="0" err="1" smtClean="0">
                <a:solidFill>
                  <a:srgbClr val="FF0000"/>
                </a:solidFill>
                <a:hlinkClick r:id="rId4"/>
              </a:rPr>
              <a:t>разплод</a:t>
            </a:r>
            <a:r>
              <a:rPr lang="ru-RU" sz="2400" dirty="0" smtClean="0">
                <a:solidFill>
                  <a:srgbClr val="FF0000"/>
                </a:solidFill>
                <a:hlinkClick r:id="rId4"/>
              </a:rPr>
              <a:t> и/или производство </a:t>
            </a:r>
          </a:p>
          <a:p>
            <a:r>
              <a:rPr lang="ru-RU" sz="2400" dirty="0" smtClean="0">
                <a:solidFill>
                  <a:srgbClr val="FF0000"/>
                </a:solidFill>
                <a:hlinkClick r:id="rId4"/>
              </a:rPr>
              <a:t>(30.6.2017г.)</a:t>
            </a:r>
            <a:endParaRPr lang="ru-RU" sz="2400" dirty="0" smtClean="0">
              <a:solidFill>
                <a:srgbClr val="FF0000"/>
              </a:solidFill>
            </a:endParaRPr>
          </a:p>
          <a:p>
            <a:endParaRPr lang="ru-RU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err="1" smtClean="0">
                <a:solidFill>
                  <a:srgbClr val="FF0000"/>
                </a:solidFill>
                <a:hlinkClick r:id="rId5"/>
              </a:rPr>
              <a:t>Ветеринарен</a:t>
            </a:r>
            <a:r>
              <a:rPr lang="ru-RU" sz="2400" dirty="0" smtClean="0">
                <a:solidFill>
                  <a:srgbClr val="FF0000"/>
                </a:solidFill>
                <a:hlinkClick r:id="rId5"/>
              </a:rPr>
              <a:t> сертификат за внос на </a:t>
            </a:r>
            <a:r>
              <a:rPr lang="ru-RU" sz="2400" dirty="0" err="1" smtClean="0">
                <a:solidFill>
                  <a:srgbClr val="FF0000"/>
                </a:solidFill>
                <a:hlinkClick r:id="rId5"/>
              </a:rPr>
              <a:t>месни</a:t>
            </a:r>
            <a:r>
              <a:rPr lang="ru-RU" sz="2400" dirty="0" smtClean="0">
                <a:solidFill>
                  <a:srgbClr val="FF0000"/>
                </a:solidFill>
                <a:hlinkClick r:id="rId5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hlinkClick r:id="rId5"/>
              </a:rPr>
              <a:t>продукти</a:t>
            </a:r>
            <a:r>
              <a:rPr lang="ru-RU" sz="2400" dirty="0" smtClean="0">
                <a:solidFill>
                  <a:srgbClr val="FF0000"/>
                </a:solidFill>
                <a:hlinkClick r:id="rId5"/>
              </a:rPr>
              <a:t> в Грузия. (25.10.2017г.)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/>
          <p:cNvSpPr txBox="1"/>
          <p:nvPr/>
        </p:nvSpPr>
        <p:spPr>
          <a:xfrm>
            <a:off x="611560" y="764704"/>
            <a:ext cx="7992888" cy="553997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err="1" smtClean="0">
                <a:solidFill>
                  <a:srgbClr val="FF0000"/>
                </a:solidFill>
                <a:hlinkClick r:id="rId2"/>
              </a:rPr>
              <a:t>Ветеринарен</a:t>
            </a:r>
            <a:r>
              <a:rPr lang="ru-RU" sz="2400" dirty="0" smtClean="0">
                <a:solidFill>
                  <a:srgbClr val="FF0000"/>
                </a:solidFill>
                <a:hlinkClick r:id="rId2"/>
              </a:rPr>
              <a:t> сертификат за износ в </a:t>
            </a:r>
            <a:r>
              <a:rPr lang="ru-RU" sz="2400" dirty="0" err="1" smtClean="0">
                <a:solidFill>
                  <a:srgbClr val="FF0000"/>
                </a:solidFill>
                <a:hlinkClick r:id="rId2"/>
              </a:rPr>
              <a:t>Република</a:t>
            </a:r>
            <a:r>
              <a:rPr lang="ru-RU" sz="2400" dirty="0" smtClean="0">
                <a:solidFill>
                  <a:srgbClr val="FF0000"/>
                </a:solidFill>
                <a:hlinkClick r:id="rId2"/>
              </a:rPr>
              <a:t> Косово на овце и </a:t>
            </a:r>
            <a:r>
              <a:rPr lang="ru-RU" sz="2400" dirty="0" err="1" smtClean="0">
                <a:solidFill>
                  <a:srgbClr val="FF0000"/>
                </a:solidFill>
                <a:hlinkClick r:id="rId2"/>
              </a:rPr>
              <a:t>кози</a:t>
            </a:r>
            <a:r>
              <a:rPr lang="ru-RU" sz="2400" dirty="0" smtClean="0">
                <a:solidFill>
                  <a:srgbClr val="FF0000"/>
                </a:solidFill>
                <a:hlinkClick r:id="rId2"/>
              </a:rPr>
              <a:t> (20.9.2017г.)</a:t>
            </a:r>
            <a:r>
              <a:rPr lang="ru-RU" sz="2400" dirty="0" smtClean="0">
                <a:solidFill>
                  <a:srgbClr val="FF0000"/>
                </a:solidFill>
                <a:hlinkClick r:id="rId3"/>
              </a:rPr>
              <a:t> </a:t>
            </a:r>
          </a:p>
          <a:p>
            <a:pPr>
              <a:buFont typeface="Wingdings" pitchFamily="2" charset="2"/>
              <a:buChar char="v"/>
            </a:pPr>
            <a:endParaRPr lang="ru-RU" sz="2400" dirty="0" smtClean="0">
              <a:solidFill>
                <a:srgbClr val="FF0000"/>
              </a:solidFill>
              <a:hlinkClick r:id="rId3"/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err="1" smtClean="0">
                <a:solidFill>
                  <a:srgbClr val="FF0000"/>
                </a:solidFill>
                <a:hlinkClick r:id="rId3"/>
              </a:rPr>
              <a:t>Ветеринарно-здравен</a:t>
            </a:r>
            <a:r>
              <a:rPr lang="ru-RU" sz="2400" dirty="0" smtClean="0">
                <a:solidFill>
                  <a:srgbClr val="FF0000"/>
                </a:solidFill>
                <a:hlinkClick r:id="rId3"/>
              </a:rPr>
              <a:t> сертификат за </a:t>
            </a:r>
            <a:r>
              <a:rPr lang="ru-RU" sz="2400" dirty="0" err="1" smtClean="0">
                <a:solidFill>
                  <a:srgbClr val="FF0000"/>
                </a:solidFill>
                <a:hlinkClick r:id="rId3"/>
              </a:rPr>
              <a:t>млечни</a:t>
            </a:r>
            <a:r>
              <a:rPr lang="ru-RU" sz="2400" dirty="0" smtClean="0">
                <a:solidFill>
                  <a:srgbClr val="FF0000"/>
                </a:solidFill>
                <a:hlinkClick r:id="rId3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hlinkClick r:id="rId3"/>
              </a:rPr>
              <a:t>продукти</a:t>
            </a:r>
            <a:r>
              <a:rPr lang="ru-RU" sz="2400" dirty="0" smtClean="0">
                <a:solidFill>
                  <a:srgbClr val="FF0000"/>
                </a:solidFill>
                <a:hlinkClick r:id="rId3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hlinkClick r:id="rId3"/>
              </a:rPr>
              <a:t>за</a:t>
            </a:r>
            <a:r>
              <a:rPr lang="ru-RU" sz="2400" dirty="0" smtClean="0">
                <a:solidFill>
                  <a:srgbClr val="FF0000"/>
                </a:solidFill>
                <a:hlinkClick r:id="rId3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hlinkClick r:id="rId3"/>
              </a:rPr>
              <a:t>човешка</a:t>
            </a:r>
            <a:r>
              <a:rPr lang="ru-RU" sz="2400" dirty="0" smtClean="0">
                <a:solidFill>
                  <a:srgbClr val="FF0000"/>
                </a:solidFill>
                <a:hlinkClick r:id="rId3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hlinkClick r:id="rId3"/>
              </a:rPr>
              <a:t>консумация</a:t>
            </a:r>
            <a:r>
              <a:rPr lang="ru-RU" sz="2400" dirty="0" smtClean="0">
                <a:solidFill>
                  <a:srgbClr val="FF0000"/>
                </a:solidFill>
                <a:hlinkClick r:id="rId3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hlinkClick r:id="rId3"/>
              </a:rPr>
              <a:t>получени</a:t>
            </a:r>
            <a:r>
              <a:rPr lang="ru-RU" sz="2400" dirty="0" smtClean="0">
                <a:solidFill>
                  <a:srgbClr val="FF0000"/>
                </a:solidFill>
                <a:hlinkClick r:id="rId3"/>
              </a:rPr>
              <a:t> от </a:t>
            </a:r>
            <a:r>
              <a:rPr lang="ru-RU" sz="2400" dirty="0" err="1" smtClean="0">
                <a:solidFill>
                  <a:srgbClr val="FF0000"/>
                </a:solidFill>
                <a:hlinkClick r:id="rId3"/>
              </a:rPr>
              <a:t>краве</a:t>
            </a:r>
            <a:r>
              <a:rPr lang="ru-RU" sz="2400" dirty="0" smtClean="0">
                <a:solidFill>
                  <a:srgbClr val="FF0000"/>
                </a:solidFill>
                <a:hlinkClick r:id="rId3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hlinkClick r:id="rId3"/>
              </a:rPr>
              <a:t>овче</a:t>
            </a:r>
            <a:r>
              <a:rPr lang="ru-RU" sz="2400" dirty="0" smtClean="0">
                <a:solidFill>
                  <a:srgbClr val="FF0000"/>
                </a:solidFill>
                <a:hlinkClick r:id="rId3"/>
              </a:rPr>
              <a:t>, козе и </a:t>
            </a:r>
            <a:r>
              <a:rPr lang="ru-RU" sz="2400" dirty="0" err="1" smtClean="0">
                <a:solidFill>
                  <a:srgbClr val="FF0000"/>
                </a:solidFill>
                <a:hlinkClick r:id="rId3"/>
              </a:rPr>
              <a:t>биволско</a:t>
            </a:r>
            <a:r>
              <a:rPr lang="ru-RU" sz="2400" dirty="0" smtClean="0">
                <a:solidFill>
                  <a:srgbClr val="FF0000"/>
                </a:solidFill>
                <a:hlinkClick r:id="rId3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hlinkClick r:id="rId3"/>
              </a:rPr>
              <a:t>мляко</a:t>
            </a:r>
            <a:r>
              <a:rPr lang="ru-RU" sz="2400" dirty="0" smtClean="0">
                <a:solidFill>
                  <a:srgbClr val="FF0000"/>
                </a:solidFill>
                <a:hlinkClick r:id="rId3"/>
              </a:rPr>
              <a:t>, от </a:t>
            </a:r>
            <a:r>
              <a:rPr lang="ru-RU" sz="2400" dirty="0" err="1" smtClean="0">
                <a:solidFill>
                  <a:srgbClr val="FF0000"/>
                </a:solidFill>
                <a:hlinkClick r:id="rId3"/>
              </a:rPr>
              <a:t>Република</a:t>
            </a:r>
            <a:r>
              <a:rPr lang="ru-RU" sz="2400" dirty="0" smtClean="0">
                <a:solidFill>
                  <a:srgbClr val="FF0000"/>
                </a:solidFill>
                <a:hlinkClick r:id="rId3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hlinkClick r:id="rId3"/>
              </a:rPr>
              <a:t>България</a:t>
            </a:r>
            <a:r>
              <a:rPr lang="ru-RU" sz="2400" dirty="0" smtClean="0">
                <a:solidFill>
                  <a:srgbClr val="FF0000"/>
                </a:solidFill>
                <a:hlinkClick r:id="rId3"/>
              </a:rPr>
              <a:t> за </a:t>
            </a:r>
            <a:r>
              <a:rPr lang="ru-RU" sz="2400" dirty="0" err="1" smtClean="0">
                <a:solidFill>
                  <a:srgbClr val="FF0000"/>
                </a:solidFill>
                <a:hlinkClick r:id="rId3"/>
              </a:rPr>
              <a:t>изпращане</a:t>
            </a:r>
            <a:r>
              <a:rPr lang="ru-RU" sz="2400" dirty="0" smtClean="0">
                <a:solidFill>
                  <a:srgbClr val="FF0000"/>
                </a:solidFill>
                <a:hlinkClick r:id="rId3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hlinkClick r:id="rId3"/>
              </a:rPr>
              <a:t>за</a:t>
            </a:r>
            <a:r>
              <a:rPr lang="ru-RU" sz="2400" dirty="0" smtClean="0">
                <a:solidFill>
                  <a:srgbClr val="FF0000"/>
                </a:solidFill>
                <a:hlinkClick r:id="rId3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hlinkClick r:id="rId3"/>
              </a:rPr>
              <a:t>Република</a:t>
            </a:r>
            <a:r>
              <a:rPr lang="ru-RU" sz="2400" dirty="0" smtClean="0">
                <a:solidFill>
                  <a:srgbClr val="FF0000"/>
                </a:solidFill>
                <a:hlinkClick r:id="rId3"/>
              </a:rPr>
              <a:t> Македония (14.6.2017г.)</a:t>
            </a:r>
            <a:r>
              <a:rPr lang="ru-RU" sz="2400" dirty="0" smtClean="0">
                <a:solidFill>
                  <a:srgbClr val="FF0000"/>
                </a:solidFill>
                <a:hlinkClick r:id="rId4"/>
              </a:rPr>
              <a:t> </a:t>
            </a:r>
          </a:p>
          <a:p>
            <a:endParaRPr lang="ru-RU" sz="2400" dirty="0" smtClean="0">
              <a:solidFill>
                <a:srgbClr val="FF0000"/>
              </a:solidFill>
              <a:hlinkClick r:id="rId4"/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err="1" smtClean="0">
                <a:solidFill>
                  <a:srgbClr val="FF0000"/>
                </a:solidFill>
                <a:hlinkClick r:id="rId4"/>
              </a:rPr>
              <a:t>Ветеринарен</a:t>
            </a:r>
            <a:r>
              <a:rPr lang="ru-RU" sz="2400" dirty="0" smtClean="0">
                <a:solidFill>
                  <a:srgbClr val="FF0000"/>
                </a:solidFill>
                <a:hlinkClick r:id="rId4"/>
              </a:rPr>
              <a:t> сертификат за </a:t>
            </a:r>
            <a:r>
              <a:rPr lang="ru-RU" sz="2400" dirty="0" err="1" smtClean="0">
                <a:solidFill>
                  <a:srgbClr val="FF0000"/>
                </a:solidFill>
                <a:hlinkClick r:id="rId4"/>
              </a:rPr>
              <a:t>домашни</a:t>
            </a:r>
            <a:r>
              <a:rPr lang="ru-RU" sz="2400" dirty="0" smtClean="0">
                <a:solidFill>
                  <a:srgbClr val="FF0000"/>
                </a:solidFill>
                <a:hlinkClick r:id="rId4"/>
              </a:rPr>
              <a:t> овце и </a:t>
            </a:r>
            <a:r>
              <a:rPr lang="ru-RU" sz="2400" dirty="0" err="1" smtClean="0">
                <a:solidFill>
                  <a:srgbClr val="FF0000"/>
                </a:solidFill>
                <a:hlinkClick r:id="rId4"/>
              </a:rPr>
              <a:t>кози</a:t>
            </a:r>
            <a:r>
              <a:rPr lang="ru-RU" sz="2400" dirty="0" smtClean="0">
                <a:solidFill>
                  <a:srgbClr val="FF0000"/>
                </a:solidFill>
                <a:hlinkClick r:id="rId4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hlinkClick r:id="rId4"/>
              </a:rPr>
              <a:t>предназначени</a:t>
            </a:r>
            <a:r>
              <a:rPr lang="ru-RU" sz="2400" dirty="0" smtClean="0">
                <a:solidFill>
                  <a:srgbClr val="FF0000"/>
                </a:solidFill>
                <a:hlinkClick r:id="rId4"/>
              </a:rPr>
              <a:t> за клане след внос в Р. </a:t>
            </a:r>
            <a:r>
              <a:rPr lang="ru-RU" sz="2400" dirty="0" err="1" smtClean="0">
                <a:solidFill>
                  <a:srgbClr val="FF0000"/>
                </a:solidFill>
                <a:hlinkClick r:id="rId4"/>
              </a:rPr>
              <a:t>Сърбия</a:t>
            </a:r>
            <a:r>
              <a:rPr lang="ru-RU" sz="2400" dirty="0" smtClean="0">
                <a:solidFill>
                  <a:srgbClr val="FF0000"/>
                </a:solidFill>
                <a:hlinkClick r:id="rId4"/>
              </a:rPr>
              <a:t> (16.6.2017г.)</a:t>
            </a:r>
            <a:endParaRPr lang="ru-RU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sz="2400" dirty="0" smtClean="0">
              <a:solidFill>
                <a:srgbClr val="FF0000"/>
              </a:solidFill>
              <a:hlinkClick r:id="rId5"/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FF0000"/>
                </a:solidFill>
                <a:hlinkClick r:id="rId5"/>
              </a:rPr>
              <a:t> Сертификат за </a:t>
            </a:r>
            <a:r>
              <a:rPr lang="ru-RU" sz="2400" dirty="0" err="1" smtClean="0">
                <a:solidFill>
                  <a:srgbClr val="FF0000"/>
                </a:solidFill>
                <a:hlinkClick r:id="rId5"/>
              </a:rPr>
              <a:t>мляко</a:t>
            </a:r>
            <a:r>
              <a:rPr lang="ru-RU" sz="2400" dirty="0" smtClean="0">
                <a:solidFill>
                  <a:srgbClr val="FF0000"/>
                </a:solidFill>
                <a:hlinkClick r:id="rId5"/>
              </a:rPr>
              <a:t> и </a:t>
            </a:r>
            <a:r>
              <a:rPr lang="ru-RU" sz="2400" dirty="0" err="1" smtClean="0">
                <a:solidFill>
                  <a:srgbClr val="FF0000"/>
                </a:solidFill>
                <a:hlinkClick r:id="rId5"/>
              </a:rPr>
              <a:t>млечни</a:t>
            </a:r>
            <a:r>
              <a:rPr lang="ru-RU" sz="2400" dirty="0" smtClean="0">
                <a:solidFill>
                  <a:srgbClr val="FF0000"/>
                </a:solidFill>
                <a:hlinkClick r:id="rId5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hlinkClick r:id="rId5"/>
              </a:rPr>
              <a:t>продукти</a:t>
            </a:r>
            <a:r>
              <a:rPr lang="ru-RU" sz="2400" dirty="0" smtClean="0">
                <a:solidFill>
                  <a:srgbClr val="FF0000"/>
                </a:solidFill>
                <a:hlinkClick r:id="rId5"/>
              </a:rPr>
              <a:t> (20.9.2017г.)</a:t>
            </a:r>
            <a:endParaRPr lang="ru-RU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endParaRPr lang="bg-BG" sz="2400" dirty="0" smtClean="0">
              <a:solidFill>
                <a:srgbClr val="FF0000"/>
              </a:solidFill>
            </a:endParaRP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683568" y="476672"/>
            <a:ext cx="7848872" cy="510909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err="1" smtClean="0">
                <a:solidFill>
                  <a:srgbClr val="FF0000"/>
                </a:solidFill>
                <a:hlinkClick r:id="rId2"/>
              </a:rPr>
              <a:t>Ветеринарен</a:t>
            </a:r>
            <a:r>
              <a:rPr lang="ru-RU" sz="2400" dirty="0" smtClean="0">
                <a:solidFill>
                  <a:srgbClr val="FF0000"/>
                </a:solidFill>
                <a:hlinkClick r:id="rId2"/>
              </a:rPr>
              <a:t> сертификат за износ на овце и </a:t>
            </a:r>
            <a:r>
              <a:rPr lang="ru-RU" sz="2400" dirty="0" err="1" smtClean="0">
                <a:solidFill>
                  <a:srgbClr val="FF0000"/>
                </a:solidFill>
                <a:hlinkClick r:id="rId2"/>
              </a:rPr>
              <a:t>кози</a:t>
            </a:r>
            <a:r>
              <a:rPr lang="ru-RU" sz="2400" dirty="0" smtClean="0">
                <a:solidFill>
                  <a:srgbClr val="FF0000"/>
                </a:solidFill>
                <a:hlinkClick r:id="rId2"/>
              </a:rPr>
              <a:t> за </a:t>
            </a:r>
            <a:r>
              <a:rPr lang="ru-RU" sz="2400" dirty="0" err="1" smtClean="0">
                <a:solidFill>
                  <a:srgbClr val="FF0000"/>
                </a:solidFill>
                <a:hlinkClick r:id="rId2"/>
              </a:rPr>
              <a:t>разплод</a:t>
            </a:r>
            <a:r>
              <a:rPr lang="ru-RU" sz="2400" dirty="0" smtClean="0">
                <a:solidFill>
                  <a:srgbClr val="FF0000"/>
                </a:solidFill>
                <a:hlinkClick r:id="rId2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hlinkClick r:id="rId2"/>
              </a:rPr>
              <a:t>за</a:t>
            </a:r>
            <a:r>
              <a:rPr lang="ru-RU" sz="2400" dirty="0" smtClean="0">
                <a:solidFill>
                  <a:srgbClr val="FF0000"/>
                </a:solidFill>
                <a:hlinkClick r:id="rId2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hlinkClick r:id="rId2"/>
              </a:rPr>
              <a:t>Република</a:t>
            </a:r>
            <a:r>
              <a:rPr lang="ru-RU" sz="2400" dirty="0" smtClean="0">
                <a:solidFill>
                  <a:srgbClr val="FF0000"/>
                </a:solidFill>
                <a:hlinkClick r:id="rId2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hlinkClick r:id="rId2"/>
              </a:rPr>
              <a:t>Сърбия</a:t>
            </a:r>
            <a:r>
              <a:rPr lang="ru-RU" sz="2400" dirty="0" smtClean="0">
                <a:solidFill>
                  <a:srgbClr val="FF0000"/>
                </a:solidFill>
                <a:hlinkClick r:id="rId2"/>
              </a:rPr>
              <a:t> (16.6.2017г.)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rgbClr val="FF0000"/>
                </a:solidFill>
                <a:hlinkClick r:id="rId3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FF0000"/>
                </a:solidFill>
                <a:hlinkClick r:id="rId3"/>
              </a:rPr>
              <a:t>ВЕТЕРИНАРНО-ЗДРАВЕН СЕРТИФИКАТ ЗА ДОМАШНИ ЖИВОТНИ ОТ ВИДА “ОВЦЕ” (OVIES ARIES) И ОТ ВИДА “КОЗИ” (CAPRA HIRCUS), ПРЕДНАЗНАЧЕНИ ЗА НЕЗАБАВНО КЛАНИ СЛЕД ВНОС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endParaRPr lang="ru-RU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err="1" smtClean="0">
                <a:solidFill>
                  <a:srgbClr val="FF0000"/>
                </a:solidFill>
                <a:hlinkClick r:id="rId4"/>
              </a:rPr>
              <a:t>Ветеринарен</a:t>
            </a:r>
            <a:r>
              <a:rPr lang="ru-RU" sz="2400" dirty="0" smtClean="0">
                <a:solidFill>
                  <a:srgbClr val="FF0000"/>
                </a:solidFill>
                <a:hlinkClick r:id="rId4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hlinkClick r:id="rId4"/>
              </a:rPr>
              <a:t>здравен</a:t>
            </a:r>
            <a:r>
              <a:rPr lang="ru-RU" sz="2400" dirty="0" smtClean="0">
                <a:solidFill>
                  <a:srgbClr val="FF0000"/>
                </a:solidFill>
                <a:hlinkClick r:id="rId4"/>
              </a:rPr>
              <a:t> сертификат да </a:t>
            </a:r>
            <a:r>
              <a:rPr lang="ru-RU" sz="2400" dirty="0" err="1" smtClean="0">
                <a:solidFill>
                  <a:srgbClr val="FF0000"/>
                </a:solidFill>
                <a:hlinkClick r:id="rId4"/>
              </a:rPr>
              <a:t>млечни</a:t>
            </a:r>
            <a:r>
              <a:rPr lang="ru-RU" sz="2400" dirty="0" smtClean="0">
                <a:solidFill>
                  <a:srgbClr val="FF0000"/>
                </a:solidFill>
                <a:hlinkClick r:id="rId4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hlinkClick r:id="rId4"/>
              </a:rPr>
              <a:t>продукти</a:t>
            </a:r>
            <a:r>
              <a:rPr lang="ru-RU" sz="2400" dirty="0" smtClean="0">
                <a:solidFill>
                  <a:srgbClr val="FF0000"/>
                </a:solidFill>
                <a:hlinkClick r:id="rId4"/>
              </a:rPr>
              <a:t> за </a:t>
            </a:r>
            <a:r>
              <a:rPr lang="ru-RU" sz="2400" dirty="0" err="1" smtClean="0">
                <a:solidFill>
                  <a:srgbClr val="FF0000"/>
                </a:solidFill>
                <a:hlinkClick r:id="rId4"/>
              </a:rPr>
              <a:t>човешка</a:t>
            </a:r>
            <a:r>
              <a:rPr lang="ru-RU" sz="2400" dirty="0" smtClean="0">
                <a:solidFill>
                  <a:srgbClr val="FF0000"/>
                </a:solidFill>
                <a:hlinkClick r:id="rId4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hlinkClick r:id="rId4"/>
              </a:rPr>
              <a:t>консумация</a:t>
            </a:r>
            <a:r>
              <a:rPr lang="ru-RU" sz="2400" dirty="0" smtClean="0">
                <a:solidFill>
                  <a:srgbClr val="FF0000"/>
                </a:solidFill>
                <a:hlinkClick r:id="rId4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hlinkClick r:id="rId4"/>
              </a:rPr>
              <a:t>получени</a:t>
            </a:r>
            <a:r>
              <a:rPr lang="ru-RU" sz="2400" dirty="0" smtClean="0">
                <a:solidFill>
                  <a:srgbClr val="FF0000"/>
                </a:solidFill>
                <a:hlinkClick r:id="rId4"/>
              </a:rPr>
              <a:t> от </a:t>
            </a:r>
            <a:r>
              <a:rPr lang="ru-RU" sz="2400" dirty="0" err="1" smtClean="0">
                <a:solidFill>
                  <a:srgbClr val="FF0000"/>
                </a:solidFill>
                <a:hlinkClick r:id="rId4"/>
              </a:rPr>
              <a:t>мляко</a:t>
            </a:r>
            <a:r>
              <a:rPr lang="ru-RU" sz="2400" dirty="0" smtClean="0">
                <a:solidFill>
                  <a:srgbClr val="FF0000"/>
                </a:solidFill>
                <a:hlinkClick r:id="rId4"/>
              </a:rPr>
              <a:t> и </a:t>
            </a:r>
            <a:r>
              <a:rPr lang="ru-RU" sz="2400" dirty="0" err="1" smtClean="0">
                <a:solidFill>
                  <a:srgbClr val="FF0000"/>
                </a:solidFill>
                <a:hlinkClick r:id="rId4"/>
              </a:rPr>
              <a:t>крави</a:t>
            </a:r>
            <a:r>
              <a:rPr lang="ru-RU" sz="2400" dirty="0" smtClean="0">
                <a:solidFill>
                  <a:srgbClr val="FF0000"/>
                </a:solidFill>
                <a:hlinkClick r:id="rId4"/>
              </a:rPr>
              <a:t>, овце, </a:t>
            </a:r>
            <a:r>
              <a:rPr lang="ru-RU" sz="2400" dirty="0" err="1" smtClean="0">
                <a:solidFill>
                  <a:srgbClr val="FF0000"/>
                </a:solidFill>
                <a:hlinkClick r:id="rId4"/>
              </a:rPr>
              <a:t>кози</a:t>
            </a:r>
            <a:r>
              <a:rPr lang="ru-RU" sz="2400" dirty="0" smtClean="0">
                <a:solidFill>
                  <a:srgbClr val="FF0000"/>
                </a:solidFill>
                <a:hlinkClick r:id="rId4"/>
              </a:rPr>
              <a:t> и </a:t>
            </a:r>
            <a:r>
              <a:rPr lang="ru-RU" sz="2400" dirty="0" err="1" smtClean="0">
                <a:solidFill>
                  <a:srgbClr val="FF0000"/>
                </a:solidFill>
                <a:hlinkClick r:id="rId4"/>
              </a:rPr>
              <a:t>биволи</a:t>
            </a:r>
            <a:r>
              <a:rPr lang="ru-RU" sz="2400" dirty="0" smtClean="0">
                <a:solidFill>
                  <a:srgbClr val="FF0000"/>
                </a:solidFill>
                <a:hlinkClick r:id="rId4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hlinkClick r:id="rId4"/>
              </a:rPr>
              <a:t>предназначени</a:t>
            </a:r>
            <a:r>
              <a:rPr lang="ru-RU" sz="2400" dirty="0" smtClean="0">
                <a:solidFill>
                  <a:srgbClr val="FF0000"/>
                </a:solidFill>
                <a:hlinkClick r:id="rId4"/>
              </a:rPr>
              <a:t> за износ за </a:t>
            </a:r>
            <a:r>
              <a:rPr lang="ru-RU" sz="2400" dirty="0" err="1" smtClean="0">
                <a:solidFill>
                  <a:srgbClr val="FF0000"/>
                </a:solidFill>
                <a:hlinkClick r:id="rId4"/>
              </a:rPr>
              <a:t>Република</a:t>
            </a:r>
            <a:r>
              <a:rPr lang="ru-RU" sz="2400" dirty="0" smtClean="0">
                <a:solidFill>
                  <a:srgbClr val="FF0000"/>
                </a:solidFill>
                <a:hlinkClick r:id="rId4"/>
              </a:rPr>
              <a:t> Турция  (12.7.2017г.)</a:t>
            </a:r>
            <a:endParaRPr lang="bg-BG" sz="2400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827584" y="908720"/>
            <a:ext cx="7488832" cy="20005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err="1" smtClean="0">
                <a:solidFill>
                  <a:srgbClr val="FF0000"/>
                </a:solidFill>
                <a:hlinkClick r:id="rId2"/>
              </a:rPr>
              <a:t>Ветеринарен</a:t>
            </a:r>
            <a:r>
              <a:rPr lang="ru-RU" sz="2000" b="1" dirty="0" smtClean="0">
                <a:solidFill>
                  <a:srgbClr val="FF0000"/>
                </a:solidFill>
                <a:hlinkClick r:id="rId2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hlinkClick r:id="rId2"/>
              </a:rPr>
              <a:t>здравен</a:t>
            </a:r>
            <a:r>
              <a:rPr lang="ru-RU" sz="2000" b="1" dirty="0" smtClean="0">
                <a:solidFill>
                  <a:srgbClr val="FF0000"/>
                </a:solidFill>
                <a:hlinkClick r:id="rId2"/>
              </a:rPr>
              <a:t> сертификат за износ на </a:t>
            </a:r>
            <a:r>
              <a:rPr lang="ru-RU" sz="2000" b="1" dirty="0" err="1" smtClean="0">
                <a:solidFill>
                  <a:srgbClr val="FF0000"/>
                </a:solidFill>
                <a:hlinkClick r:id="rId2"/>
              </a:rPr>
              <a:t>домашни</a:t>
            </a:r>
            <a:r>
              <a:rPr lang="ru-RU" sz="2000" b="1" dirty="0" smtClean="0">
                <a:solidFill>
                  <a:srgbClr val="FF0000"/>
                </a:solidFill>
                <a:hlinkClick r:id="rId2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hlinkClick r:id="rId2"/>
              </a:rPr>
              <a:t>животни</a:t>
            </a:r>
            <a:r>
              <a:rPr lang="ru-RU" sz="2000" b="1" dirty="0" smtClean="0">
                <a:solidFill>
                  <a:srgbClr val="FF0000"/>
                </a:solidFill>
                <a:hlinkClick r:id="rId2"/>
              </a:rPr>
              <a:t> от рода на </a:t>
            </a:r>
            <a:r>
              <a:rPr lang="ru-RU" sz="2000" b="1" dirty="0" err="1" smtClean="0">
                <a:solidFill>
                  <a:srgbClr val="FF0000"/>
                </a:solidFill>
                <a:hlinkClick r:id="rId2"/>
              </a:rPr>
              <a:t>овцете</a:t>
            </a:r>
            <a:r>
              <a:rPr lang="ru-RU" sz="2000" b="1" dirty="0" smtClean="0">
                <a:solidFill>
                  <a:srgbClr val="FF0000"/>
                </a:solidFill>
                <a:hlinkClick r:id="rId2"/>
              </a:rPr>
              <a:t> (</a:t>
            </a:r>
            <a:r>
              <a:rPr lang="ru-RU" sz="2000" b="1" dirty="0" err="1" smtClean="0">
                <a:solidFill>
                  <a:srgbClr val="FF0000"/>
                </a:solidFill>
                <a:hlinkClick r:id="rId2"/>
              </a:rPr>
              <a:t>Ovies</a:t>
            </a:r>
            <a:r>
              <a:rPr lang="ru-RU" sz="2000" b="1" dirty="0" smtClean="0">
                <a:solidFill>
                  <a:srgbClr val="FF0000"/>
                </a:solidFill>
                <a:hlinkClick r:id="rId2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hlinkClick r:id="rId2"/>
              </a:rPr>
              <a:t>Aries</a:t>
            </a:r>
            <a:r>
              <a:rPr lang="ru-RU" sz="2000" b="1" dirty="0" smtClean="0">
                <a:solidFill>
                  <a:srgbClr val="FF0000"/>
                </a:solidFill>
                <a:hlinkClick r:id="rId2"/>
              </a:rPr>
              <a:t>) и </a:t>
            </a:r>
            <a:r>
              <a:rPr lang="ru-RU" sz="2000" b="1" dirty="0" err="1" smtClean="0">
                <a:solidFill>
                  <a:srgbClr val="FF0000"/>
                </a:solidFill>
                <a:hlinkClick r:id="rId2"/>
              </a:rPr>
              <a:t>домашни</a:t>
            </a:r>
            <a:r>
              <a:rPr lang="ru-RU" sz="2000" b="1" dirty="0" smtClean="0">
                <a:solidFill>
                  <a:srgbClr val="FF0000"/>
                </a:solidFill>
                <a:hlinkClick r:id="rId2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hlinkClick r:id="rId2"/>
              </a:rPr>
              <a:t>животни</a:t>
            </a:r>
            <a:r>
              <a:rPr lang="ru-RU" sz="2000" b="1" dirty="0" smtClean="0">
                <a:solidFill>
                  <a:srgbClr val="FF0000"/>
                </a:solidFill>
                <a:hlinkClick r:id="rId2"/>
              </a:rPr>
              <a:t> от рода на </a:t>
            </a:r>
            <a:r>
              <a:rPr lang="ru-RU" sz="2000" b="1" dirty="0" err="1" smtClean="0">
                <a:solidFill>
                  <a:srgbClr val="FF0000"/>
                </a:solidFill>
                <a:hlinkClick r:id="rId2"/>
              </a:rPr>
              <a:t>козите</a:t>
            </a:r>
            <a:r>
              <a:rPr lang="ru-RU" sz="2000" b="1" dirty="0" smtClean="0">
                <a:solidFill>
                  <a:srgbClr val="FF0000"/>
                </a:solidFill>
                <a:hlinkClick r:id="rId2"/>
              </a:rPr>
              <a:t> (</a:t>
            </a:r>
            <a:r>
              <a:rPr lang="ru-RU" sz="2000" b="1" dirty="0" err="1" smtClean="0">
                <a:solidFill>
                  <a:srgbClr val="FF0000"/>
                </a:solidFill>
                <a:hlinkClick r:id="rId2"/>
              </a:rPr>
              <a:t>Capra</a:t>
            </a:r>
            <a:r>
              <a:rPr lang="ru-RU" sz="2000" b="1" dirty="0" smtClean="0">
                <a:solidFill>
                  <a:srgbClr val="FF0000"/>
                </a:solidFill>
                <a:hlinkClick r:id="rId2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hlinkClick r:id="rId2"/>
              </a:rPr>
              <a:t>Hircus</a:t>
            </a:r>
            <a:r>
              <a:rPr lang="ru-RU" sz="2000" b="1" dirty="0" smtClean="0">
                <a:solidFill>
                  <a:srgbClr val="FF0000"/>
                </a:solidFill>
                <a:hlinkClick r:id="rId2"/>
              </a:rPr>
              <a:t>), </a:t>
            </a:r>
            <a:r>
              <a:rPr lang="ru-RU" sz="2000" b="1" dirty="0" err="1" smtClean="0">
                <a:solidFill>
                  <a:srgbClr val="FF0000"/>
                </a:solidFill>
                <a:hlinkClick r:id="rId2"/>
              </a:rPr>
              <a:t>предназначени</a:t>
            </a:r>
            <a:r>
              <a:rPr lang="ru-RU" sz="2000" b="1" dirty="0" smtClean="0">
                <a:solidFill>
                  <a:srgbClr val="FF0000"/>
                </a:solidFill>
                <a:hlinkClick r:id="rId2"/>
              </a:rPr>
              <a:t> за износ за </a:t>
            </a:r>
            <a:r>
              <a:rPr lang="ru-RU" sz="2000" b="1" dirty="0" err="1" smtClean="0">
                <a:solidFill>
                  <a:srgbClr val="FF0000"/>
                </a:solidFill>
                <a:hlinkClick r:id="rId2"/>
              </a:rPr>
              <a:t>разплод</a:t>
            </a:r>
            <a:r>
              <a:rPr lang="ru-RU" sz="2000" b="1" dirty="0" smtClean="0">
                <a:solidFill>
                  <a:srgbClr val="FF0000"/>
                </a:solidFill>
                <a:hlinkClick r:id="rId2"/>
              </a:rPr>
              <a:t> от </a:t>
            </a:r>
            <a:r>
              <a:rPr lang="ru-RU" sz="2000" b="1" dirty="0" err="1" smtClean="0">
                <a:solidFill>
                  <a:srgbClr val="FF0000"/>
                </a:solidFill>
                <a:hlinkClick r:id="rId2"/>
              </a:rPr>
              <a:t>държави-членки</a:t>
            </a:r>
            <a:r>
              <a:rPr lang="ru-RU" sz="2000" b="1" dirty="0" smtClean="0">
                <a:solidFill>
                  <a:srgbClr val="FF0000"/>
                </a:solidFill>
                <a:hlinkClick r:id="rId2"/>
              </a:rPr>
              <a:t> на ЕС за </a:t>
            </a:r>
            <a:r>
              <a:rPr lang="ru-RU" sz="2000" b="1" dirty="0" err="1" smtClean="0">
                <a:solidFill>
                  <a:srgbClr val="FF0000"/>
                </a:solidFill>
                <a:hlinkClick r:id="rId2"/>
              </a:rPr>
              <a:t>Република</a:t>
            </a:r>
            <a:r>
              <a:rPr lang="ru-RU" sz="2000" b="1" dirty="0" smtClean="0">
                <a:solidFill>
                  <a:srgbClr val="FF0000"/>
                </a:solidFill>
                <a:hlinkClick r:id="rId2"/>
              </a:rPr>
              <a:t> Турция. (12.7.2017г.)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endParaRPr lang="bg-B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/>
          <p:cNvSpPr txBox="1"/>
          <p:nvPr/>
        </p:nvSpPr>
        <p:spPr>
          <a:xfrm>
            <a:off x="611560" y="1700808"/>
            <a:ext cx="777686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800" dirty="0" smtClean="0">
                <a:solidFill>
                  <a:srgbClr val="C00000"/>
                </a:solidFill>
              </a:rPr>
              <a:t>Благодарим </a:t>
            </a:r>
            <a:r>
              <a:rPr lang="bg-BG" sz="4800" dirty="0" smtClean="0">
                <a:solidFill>
                  <a:srgbClr val="C00000"/>
                </a:solidFill>
              </a:rPr>
              <a:t>Ви за вниманието</a:t>
            </a:r>
            <a:r>
              <a:rPr lang="bg-BG" sz="4800" dirty="0" smtClean="0">
                <a:solidFill>
                  <a:srgbClr val="C00000"/>
                </a:solidFill>
              </a:rPr>
              <a:t>!</a:t>
            </a:r>
          </a:p>
          <a:p>
            <a:pPr algn="ctr"/>
            <a:endParaRPr lang="bg-BG" sz="4800" dirty="0">
              <a:solidFill>
                <a:srgbClr val="C00000"/>
              </a:solidFill>
            </a:endParaRPr>
          </a:p>
          <a:p>
            <a:pPr algn="ctr"/>
            <a:r>
              <a:rPr lang="bg-BG" sz="2000" dirty="0" smtClean="0">
                <a:solidFill>
                  <a:srgbClr val="C00000"/>
                </a:solidFill>
              </a:rPr>
              <a:t>Дирекция „Пазарни мерки и организации на производители“</a:t>
            </a:r>
          </a:p>
          <a:p>
            <a:pPr algn="ctr"/>
            <a:r>
              <a:rPr lang="bg-BG" sz="2000" dirty="0" smtClean="0">
                <a:solidFill>
                  <a:srgbClr val="C00000"/>
                </a:solidFill>
              </a:rPr>
              <a:t>Отдел „Подкрепа на износа и промоции“</a:t>
            </a:r>
          </a:p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export@mzh.government.bg</a:t>
            </a:r>
            <a:endParaRPr lang="bg-BG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а 1"/>
          <p:cNvGraphicFramePr/>
          <p:nvPr>
            <p:extLst>
              <p:ext uri="{D42A27DB-BD31-4B8C-83A1-F6EECF244321}">
                <p14:modId xmlns:p14="http://schemas.microsoft.com/office/powerpoint/2010/main" val="3976234846"/>
              </p:ext>
            </p:extLst>
          </p:nvPr>
        </p:nvGraphicFramePr>
        <p:xfrm>
          <a:off x="539552" y="1219095"/>
          <a:ext cx="813690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Текстово поле 2"/>
          <p:cNvSpPr txBox="1"/>
          <p:nvPr/>
        </p:nvSpPr>
        <p:spPr>
          <a:xfrm>
            <a:off x="1187624" y="404664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 smtClean="0"/>
              <a:t>Динамика на износа на овце и кози от България 2009-2016г. </a:t>
            </a:r>
            <a:r>
              <a:rPr lang="en-US" sz="2400" b="1" dirty="0" smtClean="0"/>
              <a:t>(</a:t>
            </a:r>
            <a:r>
              <a:rPr lang="bg-BG" sz="2400" b="1" dirty="0" smtClean="0"/>
              <a:t>брой</a:t>
            </a:r>
            <a:r>
              <a:rPr lang="en-US" sz="2400" b="1" dirty="0" smtClean="0"/>
              <a:t>)</a:t>
            </a:r>
            <a:r>
              <a:rPr lang="bg-BG" sz="2400" b="1" dirty="0" smtClean="0"/>
              <a:t> </a:t>
            </a:r>
            <a:endParaRPr lang="bg-BG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422856"/>
              </p:ext>
            </p:extLst>
          </p:nvPr>
        </p:nvGraphicFramePr>
        <p:xfrm>
          <a:off x="467544" y="1487221"/>
          <a:ext cx="8136902" cy="4464496"/>
        </p:xfrm>
        <a:graphic>
          <a:graphicData uri="http://schemas.openxmlformats.org/drawingml/2006/table">
            <a:tbl>
              <a:tblPr/>
              <a:tblGrid>
                <a:gridCol w="1476004"/>
                <a:gridCol w="775197"/>
                <a:gridCol w="816812"/>
                <a:gridCol w="867047"/>
                <a:gridCol w="867047"/>
                <a:gridCol w="733655"/>
                <a:gridCol w="733655"/>
                <a:gridCol w="666959"/>
                <a:gridCol w="600263"/>
                <a:gridCol w="600263"/>
              </a:tblGrid>
              <a:tr h="558062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Вносители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2017</a:t>
                      </a:r>
                      <a:endParaRPr lang="bg-BG" sz="18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</a:tr>
              <a:tr h="55806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Общо</a:t>
                      </a:r>
                      <a:endParaRPr lang="bg-BG" sz="18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20 014</a:t>
                      </a:r>
                      <a:endParaRPr lang="bg-BG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208 150</a:t>
                      </a:r>
                      <a:endParaRPr lang="bg-BG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858 369</a:t>
                      </a:r>
                      <a:endParaRPr lang="bg-BG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107 223</a:t>
                      </a:r>
                      <a:endParaRPr lang="bg-BG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23 705</a:t>
                      </a:r>
                      <a:endParaRPr lang="bg-BG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12 941</a:t>
                      </a:r>
                      <a:endParaRPr lang="bg-BG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405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940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bg-BG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</a:tr>
              <a:tr h="55806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Турция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199 767</a:t>
                      </a:r>
                      <a:endParaRPr lang="bg-BG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824 840</a:t>
                      </a:r>
                      <a:endParaRPr lang="bg-BG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100 223</a:t>
                      </a:r>
                      <a:endParaRPr lang="bg-BG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11 631</a:t>
                      </a:r>
                      <a:endParaRPr lang="bg-BG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228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405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940</a:t>
                      </a:r>
                      <a:endParaRPr lang="bg-BG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9</a:t>
                      </a:r>
                      <a:r>
                        <a:rPr lang="bg-BG" sz="16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100</a:t>
                      </a: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*</a:t>
                      </a:r>
                      <a:endParaRPr lang="bg-BG" sz="1600" b="1" i="0" u="none" strike="noStrike" dirty="0" smtClean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806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Кипър</a:t>
                      </a:r>
                      <a:endParaRPr lang="bg-BG" sz="18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8 730</a:t>
                      </a:r>
                      <a:endParaRPr lang="bg-BG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4 818</a:t>
                      </a:r>
                      <a:endParaRPr lang="bg-BG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bg-BG" sz="1800" b="1" i="0" u="none" strike="noStrike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</a:tr>
              <a:tr h="55806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Гърция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11 284</a:t>
                      </a:r>
                      <a:endParaRPr lang="bg-BG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3 565</a:t>
                      </a:r>
                      <a:endParaRPr lang="bg-BG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2285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292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bg-BG" sz="1800" b="1" i="0" u="none" strike="noStrike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806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Унгария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641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bg-BG" sz="1800" b="1" i="0" u="none" strike="noStrike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</a:tr>
              <a:tr h="55806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Либия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31 244</a:t>
                      </a:r>
                      <a:endParaRPr lang="bg-BG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6 500</a:t>
                      </a:r>
                      <a:endParaRPr lang="bg-BG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11 022</a:t>
                      </a:r>
                      <a:endParaRPr lang="bg-BG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10 827</a:t>
                      </a:r>
                      <a:endParaRPr lang="bg-BG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bg-BG" sz="1800" b="1" i="0" u="none" strike="noStrike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806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Молдова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1 245</a:t>
                      </a:r>
                      <a:endParaRPr lang="bg-BG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bg-BG" sz="18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</a:tr>
            </a:tbl>
          </a:graphicData>
        </a:graphic>
      </p:graphicFrame>
      <p:sp>
        <p:nvSpPr>
          <p:cNvPr id="4" name="Текстово поле 3"/>
          <p:cNvSpPr txBox="1"/>
          <p:nvPr/>
        </p:nvSpPr>
        <p:spPr>
          <a:xfrm>
            <a:off x="1054158" y="260648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g-BG" sz="2400" dirty="0" smtClean="0"/>
          </a:p>
          <a:p>
            <a:pPr algn="ctr"/>
            <a:r>
              <a:rPr lang="bg-BG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Износ на животни от рода на овцете </a:t>
            </a:r>
            <a:r>
              <a:rPr lang="bg-BG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2009-2016г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  <a:r>
              <a:rPr lang="bg-BG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(</a:t>
            </a:r>
            <a:r>
              <a:rPr lang="bg-BG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брой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)</a:t>
            </a:r>
            <a:endParaRPr lang="bg-BG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6093296"/>
            <a:ext cx="6552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Calibri"/>
              </a:rPr>
              <a:t>* 3 300 </a:t>
            </a:r>
            <a:r>
              <a:rPr lang="bg-BG" sz="1600" b="1" dirty="0" smtClean="0">
                <a:solidFill>
                  <a:srgbClr val="FF0000"/>
                </a:solidFill>
                <a:latin typeface="Calibri"/>
              </a:rPr>
              <a:t>бр. агнета,  2 600 селекционни животни, и около 3 500 бр. овце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552833"/>
              </p:ext>
            </p:extLst>
          </p:nvPr>
        </p:nvGraphicFramePr>
        <p:xfrm>
          <a:off x="899592" y="1484784"/>
          <a:ext cx="7488830" cy="4032448"/>
        </p:xfrm>
        <a:graphic>
          <a:graphicData uri="http://schemas.openxmlformats.org/drawingml/2006/table">
            <a:tbl>
              <a:tblPr/>
              <a:tblGrid>
                <a:gridCol w="2232695"/>
                <a:gridCol w="1058204"/>
                <a:gridCol w="1023319"/>
                <a:gridCol w="1058204"/>
                <a:gridCol w="1058204"/>
                <a:gridCol w="1058204"/>
              </a:tblGrid>
              <a:tr h="684076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0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Вносители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394" marR="6394" marT="6394" marB="0" anchor="ctr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Общо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267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142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2 827</a:t>
                      </a:r>
                      <a:endParaRPr lang="bg-BG" sz="20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3 121</a:t>
                      </a:r>
                      <a:endParaRPr lang="bg-BG" sz="20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Албания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Аз</a:t>
                      </a:r>
                      <a:r>
                        <a:rPr lang="en-US" sz="2000" b="1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e</a:t>
                      </a:r>
                      <a:r>
                        <a:rPr lang="bg-BG" sz="2000" b="1" i="0" u="none" strike="noStrike" dirty="0" err="1" smtClean="0">
                          <a:solidFill>
                            <a:srgbClr val="002B54"/>
                          </a:solidFill>
                          <a:latin typeface="Calibri"/>
                        </a:rPr>
                        <a:t>рбайджан</a:t>
                      </a:r>
                      <a:endParaRPr lang="bg-BG" sz="20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1 330</a:t>
                      </a:r>
                      <a:endParaRPr lang="bg-BG" sz="20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1550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Гърция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161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Турция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142</a:t>
                      </a: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1 497</a:t>
                      </a:r>
                      <a:endParaRPr lang="bg-BG" sz="20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1 571</a:t>
                      </a:r>
                      <a:endParaRPr lang="bg-BG" sz="20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394" marR="6394" marT="63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Правоъгълник 2"/>
          <p:cNvSpPr/>
          <p:nvPr/>
        </p:nvSpPr>
        <p:spPr>
          <a:xfrm>
            <a:off x="1763688" y="476672"/>
            <a:ext cx="60486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Износ на животни от рода на козите  </a:t>
            </a:r>
            <a:r>
              <a:rPr lang="bg-BG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2009-2016г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  <a:r>
              <a:rPr lang="bg-BG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(</a:t>
            </a:r>
            <a:r>
              <a:rPr lang="bg-BG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брой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)</a:t>
            </a:r>
            <a:endParaRPr lang="bg-BG" sz="2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299101"/>
              </p:ext>
            </p:extLst>
          </p:nvPr>
        </p:nvGraphicFramePr>
        <p:xfrm>
          <a:off x="1043608" y="1484784"/>
          <a:ext cx="7128790" cy="4320481"/>
        </p:xfrm>
        <a:graphic>
          <a:graphicData uri="http://schemas.openxmlformats.org/drawingml/2006/table">
            <a:tbl>
              <a:tblPr/>
              <a:tblGrid>
                <a:gridCol w="2268040"/>
                <a:gridCol w="972150"/>
                <a:gridCol w="972150"/>
                <a:gridCol w="972150"/>
                <a:gridCol w="972150"/>
                <a:gridCol w="972150"/>
              </a:tblGrid>
              <a:tr h="360737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Вносители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</a:tr>
              <a:tr h="360737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Общо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1 641</a:t>
                      </a:r>
                      <a:endParaRPr lang="bg-BG" sz="20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1 450</a:t>
                      </a:r>
                      <a:endParaRPr lang="bg-BG" sz="20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1 892</a:t>
                      </a:r>
                      <a:endParaRPr lang="bg-BG" sz="20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1 707</a:t>
                      </a:r>
                      <a:endParaRPr lang="bg-BG" sz="20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997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</a:tr>
              <a:tr h="360737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Хърватия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537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498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664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558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601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737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Италия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635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381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753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904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230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</a:tr>
              <a:tr h="360737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Йордания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737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Гърция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353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565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475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214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</a:tr>
              <a:tr h="360737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Катар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3111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Обединено Кралство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</a:tr>
              <a:tr h="360737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Казахстан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737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Белгия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</a:tr>
              <a:tr h="360737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Русия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34" marR="7234" marT="7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</a:tr>
            </a:tbl>
          </a:graphicData>
        </a:graphic>
      </p:graphicFrame>
      <p:sp>
        <p:nvSpPr>
          <p:cNvPr id="3" name="Правоъгълник 2"/>
          <p:cNvSpPr/>
          <p:nvPr/>
        </p:nvSpPr>
        <p:spPr>
          <a:xfrm>
            <a:off x="1187624" y="476672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Износ на овче и козе месо 2009-2016г.</a:t>
            </a:r>
          </a:p>
          <a:p>
            <a:pPr algn="ctr"/>
            <a:r>
              <a:rPr lang="bg-BG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тона</a:t>
            </a:r>
            <a:endParaRPr lang="bg-BG" sz="2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513212"/>
              </p:ext>
            </p:extLst>
          </p:nvPr>
        </p:nvGraphicFramePr>
        <p:xfrm>
          <a:off x="755577" y="1052736"/>
          <a:ext cx="7920880" cy="4977424"/>
        </p:xfrm>
        <a:graphic>
          <a:graphicData uri="http://schemas.openxmlformats.org/drawingml/2006/table">
            <a:tbl>
              <a:tblPr/>
              <a:tblGrid>
                <a:gridCol w="2230151"/>
                <a:gridCol w="1027545"/>
                <a:gridCol w="1165796"/>
                <a:gridCol w="1165796"/>
                <a:gridCol w="1165796"/>
                <a:gridCol w="1165796"/>
              </a:tblGrid>
              <a:tr h="125777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Вносители</a:t>
                      </a:r>
                    </a:p>
                  </a:txBody>
                  <a:tcPr marL="6289" marR="6289" marT="6289" marB="0" anchor="ctr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7B9D"/>
                    </a:solidFill>
                  </a:tcPr>
                </a:tc>
              </a:tr>
              <a:tr h="125777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Общо</a:t>
                      </a: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6 069</a:t>
                      </a:r>
                      <a:endParaRPr lang="bg-BG" sz="20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6 606</a:t>
                      </a:r>
                      <a:endParaRPr lang="bg-BG" sz="20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8 024</a:t>
                      </a:r>
                      <a:endParaRPr lang="bg-BG" sz="20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6 716</a:t>
                      </a:r>
                      <a:endParaRPr lang="bg-BG" sz="20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1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6 425</a:t>
                      </a:r>
                      <a:endParaRPr lang="bg-BG" sz="20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25777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Германия</a:t>
                      </a: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1 392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2 007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3 119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1 755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2 159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5777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САЩ</a:t>
                      </a: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2 150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1967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2258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1312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1 737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</a:tr>
              <a:tr h="125777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Австралия</a:t>
                      </a: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842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627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665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600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673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5777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Румъния</a:t>
                      </a: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356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444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306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394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430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</a:tr>
              <a:tr h="125777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Кипър</a:t>
                      </a: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 </a:t>
                      </a:r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-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259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369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969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216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5777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Испания</a:t>
                      </a: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149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128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104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165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206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</a:tr>
              <a:tr h="125777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Ливан</a:t>
                      </a: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362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346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291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394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202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5777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Австрия</a:t>
                      </a: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18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38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40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117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191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</a:tr>
              <a:tr h="125777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Гърция</a:t>
                      </a: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219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306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249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325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121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5777">
                <a:tc>
                  <a:txBody>
                    <a:bodyPr/>
                    <a:lstStyle/>
                    <a:p>
                      <a:pPr algn="l" fontAlgn="b"/>
                      <a:r>
                        <a:rPr lang="bg-BG" sz="18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Обединено кралство</a:t>
                      </a: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39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49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58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210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120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</a:tr>
              <a:tr h="125777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Полша</a:t>
                      </a: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29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17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25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37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82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5777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Дания</a:t>
                      </a: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68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74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69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63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58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</a:tr>
              <a:tr h="125777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1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Канада</a:t>
                      </a:r>
                      <a:endParaRPr lang="en-US" sz="2000" b="1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113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6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39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84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56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5777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b="1" i="0" u="none" strike="noStrike" dirty="0">
                          <a:solidFill>
                            <a:srgbClr val="002B54"/>
                          </a:solidFill>
                          <a:latin typeface="Calibri"/>
                        </a:rPr>
                        <a:t>ОЕА</a:t>
                      </a: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27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20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40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36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2B54"/>
                          </a:solidFill>
                          <a:latin typeface="Calibri"/>
                        </a:rPr>
                        <a:t>50</a:t>
                      </a:r>
                      <a:endParaRPr lang="bg-BG" sz="2000" b="0" i="0" u="none" strike="noStrike" dirty="0">
                        <a:solidFill>
                          <a:srgbClr val="002B54"/>
                        </a:solidFill>
                        <a:latin typeface="Calibri"/>
                      </a:endParaRPr>
                    </a:p>
                  </a:txBody>
                  <a:tcPr marL="6289" marR="6289" marT="62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6F3"/>
                    </a:solidFill>
                  </a:tcPr>
                </a:tc>
              </a:tr>
            </a:tbl>
          </a:graphicData>
        </a:graphic>
      </p:graphicFrame>
      <p:sp>
        <p:nvSpPr>
          <p:cNvPr id="3" name="Правоъгълник 2"/>
          <p:cNvSpPr/>
          <p:nvPr/>
        </p:nvSpPr>
        <p:spPr>
          <a:xfrm>
            <a:off x="1691680" y="476672"/>
            <a:ext cx="640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Износ на овчо сирене  2012-2016г., тона</a:t>
            </a:r>
            <a:endParaRPr lang="bg-BG" sz="2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&amp;Rcy;&amp;iecy;&amp;zcy;&amp;ucy;&amp;lcy;&amp;tcy;&amp;acy;&amp;tcy; &amp;scy; &amp;icy;&amp;zcy;&amp;ocy;&amp;bcy;&amp;rcy;&amp;acy;&amp;zhcy;&amp;iecy;&amp;ncy;&amp;icy;&amp;iecy; &amp;zcy;&amp;acy; &amp;kcy;&amp;acy;&amp;rcy;&amp;tcy;&amp;acy; &amp;ncy;&amp;acy; &amp;scy;&amp;vcy;&amp;iecy;&amp;tcy;&amp;acy; &amp;scy;&amp;ncy;&amp;icy;&amp;mcy;&amp;kcy;&amp;a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7560840" cy="46805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1"/>
          <p:cNvSpPr txBox="1"/>
          <p:nvPr/>
        </p:nvSpPr>
        <p:spPr>
          <a:xfrm>
            <a:off x="611560" y="404664"/>
            <a:ext cx="762000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g-BG" sz="4400" b="1" spc="600" dirty="0" smtClean="0">
                <a:solidFill>
                  <a:schemeClr val="bg2">
                    <a:lumMod val="25000"/>
                  </a:schemeClr>
                </a:solidFill>
              </a:rPr>
              <a:t>Потенциални пазари</a:t>
            </a:r>
            <a:endParaRPr lang="en-US" sz="4400" b="1" spc="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327411"/>
              </p:ext>
            </p:extLst>
          </p:nvPr>
        </p:nvGraphicFramePr>
        <p:xfrm>
          <a:off x="492696" y="1484784"/>
          <a:ext cx="8534401" cy="4464496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1800200"/>
                <a:gridCol w="1440160"/>
                <a:gridCol w="1008112"/>
                <a:gridCol w="1641900"/>
                <a:gridCol w="1357284"/>
                <a:gridCol w="1286745"/>
              </a:tblGrid>
              <a:tr h="1389320"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Страни </a:t>
                      </a:r>
                      <a:endParaRPr lang="bg-BG" sz="1800" dirty="0" smtClean="0">
                        <a:effectLst/>
                      </a:endParaRPr>
                    </a:p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вносителки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Стойност на вноса</a:t>
                      </a:r>
                      <a:r>
                        <a:rPr lang="en-US" sz="1800" dirty="0">
                          <a:effectLst/>
                        </a:rPr>
                        <a:t> (USD </a:t>
                      </a:r>
                      <a:r>
                        <a:rPr lang="bg-BG" sz="1800" dirty="0">
                          <a:effectLst/>
                        </a:rPr>
                        <a:t>хиляди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Търговски баланс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Внесено количество</a:t>
                      </a:r>
                      <a:r>
                        <a:rPr lang="en-US" sz="1800" dirty="0">
                          <a:effectLst/>
                        </a:rPr>
                        <a:t> 2016</a:t>
                      </a:r>
                      <a:r>
                        <a:rPr lang="bg-BG" sz="1800" dirty="0">
                          <a:effectLst/>
                        </a:rPr>
                        <a:t>, </a:t>
                      </a:r>
                      <a:endParaRPr lang="bg-BG" sz="1800" dirty="0" smtClean="0">
                        <a:effectLst/>
                      </a:endParaRPr>
                    </a:p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тона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Средна цена долара/тон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Среден размер на прилагана </a:t>
                      </a:r>
                      <a:r>
                        <a:rPr lang="bg-BG" sz="1800" dirty="0" smtClean="0">
                          <a:effectLst/>
                        </a:rPr>
                        <a:t>ставка </a:t>
                      </a:r>
                      <a:r>
                        <a:rPr lang="en-US" sz="1800" dirty="0" smtClean="0">
                          <a:effectLst/>
                        </a:rPr>
                        <a:t>(%)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709801"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bg-BG" sz="2000" kern="1200" dirty="0">
                          <a:effectLst/>
                        </a:rPr>
                        <a:t>Саудитска арабия </a:t>
                      </a:r>
                      <a:endParaRPr lang="en-US" sz="2000" b="1" i="0" kern="1200" dirty="0">
                        <a:solidFill>
                          <a:srgbClr val="002B54"/>
                        </a:solidFill>
                        <a:effectLst/>
                        <a:latin typeface="Rockwell" pitchFamily="18" charset="0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590,970</a:t>
                      </a:r>
                      <a:endParaRPr lang="en-US" sz="2000" b="1" i="0" kern="1200" dirty="0">
                        <a:solidFill>
                          <a:srgbClr val="002B54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FF0000"/>
                          </a:solidFill>
                          <a:effectLst/>
                        </a:rPr>
                        <a:t>-576,290</a:t>
                      </a:r>
                      <a:endParaRPr lang="en-US" sz="2000" b="1" i="0" kern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164,661</a:t>
                      </a:r>
                      <a:endParaRPr lang="en-US" sz="2000" b="1" i="0" kern="1200">
                        <a:solidFill>
                          <a:srgbClr val="002B54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3,589</a:t>
                      </a:r>
                      <a:endParaRPr lang="en-US" sz="2000" b="1" i="0" kern="1200">
                        <a:solidFill>
                          <a:srgbClr val="002B54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0</a:t>
                      </a:r>
                      <a:endParaRPr lang="en-US" sz="2000" b="1" i="0" kern="1200">
                        <a:solidFill>
                          <a:srgbClr val="002B54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</a:tr>
              <a:tr h="473075"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bg-BG" sz="2000" kern="1200" dirty="0">
                          <a:effectLst/>
                        </a:rPr>
                        <a:t>Либия </a:t>
                      </a:r>
                      <a:endParaRPr lang="en-US" sz="2000" b="1" i="0" kern="1200" dirty="0">
                        <a:solidFill>
                          <a:srgbClr val="002B54"/>
                        </a:solidFill>
                        <a:effectLst/>
                        <a:latin typeface="Rockwell" pitchFamily="18" charset="0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174,898</a:t>
                      </a:r>
                      <a:endParaRPr lang="en-US" sz="2000" b="1" i="0" kern="1200" dirty="0">
                        <a:solidFill>
                          <a:srgbClr val="002B54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FF0000"/>
                          </a:solidFill>
                          <a:effectLst/>
                        </a:rPr>
                        <a:t>-174,898</a:t>
                      </a:r>
                      <a:endParaRPr lang="en-US" sz="2000" b="1" i="0" kern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57,502</a:t>
                      </a:r>
                      <a:endParaRPr lang="en-US" sz="2000" b="1" i="0" kern="1200">
                        <a:solidFill>
                          <a:srgbClr val="002B54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3,042</a:t>
                      </a:r>
                      <a:endParaRPr lang="en-US" sz="2000" b="1" i="0" kern="1200">
                        <a:solidFill>
                          <a:srgbClr val="002B54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0</a:t>
                      </a:r>
                      <a:endParaRPr lang="en-US" sz="2000" b="1" i="0" kern="1200">
                        <a:solidFill>
                          <a:srgbClr val="002B54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</a:tr>
              <a:tr h="473075"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bg-BG" sz="2000" kern="1200" dirty="0">
                          <a:effectLst/>
                        </a:rPr>
                        <a:t>Кувейт</a:t>
                      </a:r>
                      <a:endParaRPr lang="en-US" sz="2000" b="1" i="0" kern="1200" dirty="0">
                        <a:solidFill>
                          <a:srgbClr val="002B54"/>
                        </a:solidFill>
                        <a:effectLst/>
                        <a:latin typeface="Rockwell" pitchFamily="18" charset="0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108,592</a:t>
                      </a:r>
                      <a:endParaRPr lang="en-US" sz="2000" b="1" i="0" kern="1200" dirty="0">
                        <a:solidFill>
                          <a:srgbClr val="002B54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FF0000"/>
                          </a:solidFill>
                          <a:effectLst/>
                        </a:rPr>
                        <a:t>-108,535</a:t>
                      </a:r>
                      <a:endParaRPr lang="en-US" sz="2000" b="1" i="0" kern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48,849</a:t>
                      </a:r>
                      <a:endParaRPr lang="en-US" sz="2000" b="1" i="0" kern="1200">
                        <a:solidFill>
                          <a:srgbClr val="002B54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2,223</a:t>
                      </a:r>
                      <a:endParaRPr lang="en-US" sz="2000" b="1" i="0" kern="1200">
                        <a:solidFill>
                          <a:srgbClr val="002B54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0</a:t>
                      </a:r>
                      <a:endParaRPr lang="en-US" sz="2000" b="1" i="0" kern="1200">
                        <a:solidFill>
                          <a:srgbClr val="002B54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</a:tr>
              <a:tr h="473075"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bg-BG" sz="2000" kern="1200" dirty="0">
                          <a:effectLst/>
                        </a:rPr>
                        <a:t>Катар </a:t>
                      </a:r>
                      <a:endParaRPr lang="en-US" sz="2000" b="1" i="0" kern="1200" dirty="0">
                        <a:solidFill>
                          <a:srgbClr val="002B54"/>
                        </a:solidFill>
                        <a:effectLst/>
                        <a:latin typeface="Rockwell" pitchFamily="18" charset="0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82,385</a:t>
                      </a:r>
                      <a:endParaRPr lang="en-US" sz="2000" b="1" i="0" kern="1200" dirty="0">
                        <a:solidFill>
                          <a:srgbClr val="002B54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FF0000"/>
                          </a:solidFill>
                          <a:effectLst/>
                        </a:rPr>
                        <a:t>-82,184</a:t>
                      </a:r>
                      <a:endParaRPr lang="en-US" sz="2000" b="1" i="0" kern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0</a:t>
                      </a:r>
                      <a:endParaRPr lang="en-US" sz="2000" b="1" i="0" kern="1200" dirty="0">
                        <a:solidFill>
                          <a:srgbClr val="002B54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n-US" sz="2000" b="1" i="0" kern="1200">
                        <a:solidFill>
                          <a:srgbClr val="002B54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0</a:t>
                      </a:r>
                      <a:endParaRPr lang="en-US" sz="2000" b="1" i="0" kern="1200">
                        <a:solidFill>
                          <a:srgbClr val="002B54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</a:tr>
              <a:tr h="473075"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bg-BG" sz="2000" kern="1200" dirty="0">
                          <a:effectLst/>
                        </a:rPr>
                        <a:t>Оман</a:t>
                      </a:r>
                      <a:endParaRPr lang="en-US" sz="2000" b="1" i="0" kern="1200" dirty="0">
                        <a:solidFill>
                          <a:srgbClr val="002B54"/>
                        </a:solidFill>
                        <a:effectLst/>
                        <a:latin typeface="Rockwell" pitchFamily="18" charset="0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63,978</a:t>
                      </a:r>
                      <a:endParaRPr lang="en-US" sz="2000" b="1" i="0" kern="1200">
                        <a:solidFill>
                          <a:srgbClr val="002B54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FF0000"/>
                          </a:solidFill>
                          <a:effectLst/>
                        </a:rPr>
                        <a:t>-56,593</a:t>
                      </a:r>
                      <a:endParaRPr lang="en-US" sz="2000" b="1" i="0" kern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14,424</a:t>
                      </a:r>
                      <a:endParaRPr lang="en-US" sz="2000" b="1" i="0" kern="1200" dirty="0">
                        <a:solidFill>
                          <a:srgbClr val="002B54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4,436</a:t>
                      </a:r>
                      <a:endParaRPr lang="en-US" sz="2000" b="1" i="0" kern="1200" dirty="0">
                        <a:solidFill>
                          <a:srgbClr val="002B54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0</a:t>
                      </a:r>
                      <a:endParaRPr lang="en-US" sz="2000" b="1" i="0" kern="1200" dirty="0">
                        <a:solidFill>
                          <a:srgbClr val="002B54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</a:tr>
              <a:tr h="473075"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bg-BG" sz="2000" kern="1200" dirty="0">
                          <a:effectLst/>
                        </a:rPr>
                        <a:t>Израел</a:t>
                      </a:r>
                      <a:endParaRPr lang="en-US" sz="2000" b="1" i="0" kern="1200" dirty="0">
                        <a:solidFill>
                          <a:srgbClr val="002B54"/>
                        </a:solidFill>
                        <a:effectLst/>
                        <a:latin typeface="Rockwell" pitchFamily="18" charset="0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44,818</a:t>
                      </a:r>
                      <a:endParaRPr lang="en-US" sz="2000" b="1" i="0" kern="1200" dirty="0">
                        <a:solidFill>
                          <a:srgbClr val="002B54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FF0000"/>
                          </a:solidFill>
                          <a:effectLst/>
                        </a:rPr>
                        <a:t>-44,641</a:t>
                      </a:r>
                      <a:endParaRPr lang="en-US" sz="2000" b="1" i="0" kern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14,774</a:t>
                      </a:r>
                      <a:endParaRPr lang="en-US" sz="2000" b="1" i="0" kern="1200">
                        <a:solidFill>
                          <a:srgbClr val="002B54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3,034</a:t>
                      </a:r>
                      <a:endParaRPr lang="en-US" sz="2000" b="1" i="0" kern="1200" dirty="0">
                        <a:solidFill>
                          <a:srgbClr val="002B54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21</a:t>
                      </a:r>
                      <a:endParaRPr lang="en-US" sz="2000" b="1" i="0" kern="1200" dirty="0">
                        <a:solidFill>
                          <a:srgbClr val="002B54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30480" marR="30480" marT="30480" marB="3048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20332" y="503052"/>
            <a:ext cx="6905225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</a:rPr>
              <a:t>Потенциални пазари за живи животни от рода на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</a:rPr>
              <a:t> овцете  с тарифен код 010410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6443425"/>
            <a:ext cx="21055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altLang="en-US" sz="12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източник: </a:t>
            </a:r>
            <a:r>
              <a:rPr lang="en-US" altLang="en-US" sz="1200" b="1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ITC </a:t>
            </a:r>
            <a:r>
              <a:rPr lang="en-US" altLang="en-US" sz="12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2017</a:t>
            </a:r>
            <a:endParaRPr lang="en-US" altLang="en-US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6" descr="&amp;Rcy;&amp;iecy;&amp;zcy;&amp;ucy;&amp;lcy;&amp;tcy;&amp;acy;&amp;tcy; &amp;scy; &amp;icy;&amp;zcy;&amp;ocy;&amp;bcy;&amp;rcy;&amp;acy;&amp;zhcy;&amp;iecy;&amp;ncy;&amp;icy;&amp;iecy; &amp;zcy;&amp;acy; &amp;acy;&amp;gcy;&amp;ncy;&amp;iecy;&amp;tcy;&amp;a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240859"/>
            <a:ext cx="1728192" cy="161156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12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355590"/>
              </p:ext>
            </p:extLst>
          </p:nvPr>
        </p:nvGraphicFramePr>
        <p:xfrm>
          <a:off x="683568" y="1484784"/>
          <a:ext cx="7920881" cy="4680971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2448272"/>
                <a:gridCol w="1662565"/>
                <a:gridCol w="1604229"/>
                <a:gridCol w="1413726"/>
                <a:gridCol w="792089"/>
              </a:tblGrid>
              <a:tr h="760361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Вносители</a:t>
                      </a:r>
                      <a:endParaRPr lang="en-US" sz="1800" b="1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dirty="0" smtClean="0">
                          <a:effectLst/>
                        </a:rPr>
                        <a:t>Стойност </a:t>
                      </a:r>
                      <a:r>
                        <a:rPr lang="bg-BG" sz="1800" b="1" dirty="0">
                          <a:effectLst/>
                        </a:rPr>
                        <a:t>на </a:t>
                      </a:r>
                      <a:r>
                        <a:rPr lang="bg-BG" sz="1800" b="1" dirty="0" smtClean="0">
                          <a:effectLst/>
                        </a:rPr>
                        <a:t>вноса </a:t>
                      </a:r>
                      <a:r>
                        <a:rPr kumimoji="0" lang="bg-BG" sz="18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хил. долара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</a:rPr>
                        <a:t>Търговски </a:t>
                      </a:r>
                      <a:r>
                        <a:rPr lang="bg-BG" sz="1800" b="1" dirty="0" smtClean="0">
                          <a:effectLst/>
                        </a:rPr>
                        <a:t>баланс</a:t>
                      </a:r>
                      <a:r>
                        <a:rPr lang="bg-BG" sz="1800" b="1" dirty="0">
                          <a:effectLst/>
                        </a:rPr>
                        <a:t>, </a:t>
                      </a:r>
                      <a:r>
                        <a:rPr lang="bg-BG" sz="1800" b="1" dirty="0" smtClean="0">
                          <a:effectLst/>
                        </a:rPr>
                        <a:t>хил. </a:t>
                      </a:r>
                      <a:r>
                        <a:rPr lang="bg-BG" sz="1800" b="1" dirty="0">
                          <a:effectLst/>
                        </a:rPr>
                        <a:t>долара</a:t>
                      </a:r>
                      <a:endParaRPr lang="en-US" sz="1800" b="1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</a:rPr>
                        <a:t>Внесено </a:t>
                      </a:r>
                      <a:r>
                        <a:rPr lang="bg-BG" sz="1800" b="1" dirty="0" smtClean="0">
                          <a:effectLst/>
                        </a:rPr>
                        <a:t>количество тона</a:t>
                      </a:r>
                      <a:endParaRPr lang="en-US" sz="1800" b="1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</a:rPr>
                        <a:t>Цена </a:t>
                      </a:r>
                      <a:r>
                        <a:rPr lang="en-US" sz="1800" b="1" dirty="0" smtClean="0">
                          <a:effectLst/>
                        </a:rPr>
                        <a:t>$</a:t>
                      </a:r>
                      <a:r>
                        <a:rPr lang="bg-BG" sz="1800" b="1" dirty="0" smtClean="0">
                          <a:effectLst/>
                        </a:rPr>
                        <a:t>/т</a:t>
                      </a:r>
                      <a:endParaRPr lang="en-US" sz="1800" b="1" i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 anchor="b"/>
                </a:tc>
              </a:tr>
              <a:tr h="261374"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kumimoji="0" lang="bg-BG" sz="18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Китай</a:t>
                      </a:r>
                      <a:endParaRPr kumimoji="0" lang="en-US" sz="18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dirty="0" smtClean="0"/>
                        <a:t>573</a:t>
                      </a:r>
                      <a:r>
                        <a:rPr lang="bg-BG" baseline="0" dirty="0" smtClean="0"/>
                        <a:t> </a:t>
                      </a:r>
                      <a:r>
                        <a:rPr lang="en-US" dirty="0" smtClean="0"/>
                        <a:t>885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538,618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dirty="0" smtClean="0"/>
                        <a:t>220</a:t>
                      </a:r>
                      <a:r>
                        <a:rPr lang="bg-BG" baseline="0" dirty="0" smtClean="0"/>
                        <a:t> </a:t>
                      </a:r>
                      <a:r>
                        <a:rPr lang="en-US" dirty="0" smtClean="0"/>
                        <a:t>063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dirty="0" smtClean="0"/>
                        <a:t>2,608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61374"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bg-BG" sz="1800" b="1" u="none" strike="noStrike" dirty="0" smtClean="0">
                          <a:effectLst/>
                        </a:rPr>
                        <a:t>Катар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 smtClean="0">
                          <a:effectLst/>
                        </a:rPr>
                        <a:t>71 934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-</a:t>
                      </a:r>
                      <a:r>
                        <a:rPr lang="en-US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71</a:t>
                      </a:r>
                      <a:r>
                        <a:rPr lang="bg-BG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934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 smtClean="0">
                          <a:effectLst/>
                        </a:rPr>
                        <a:t>14</a:t>
                      </a:r>
                      <a:r>
                        <a:rPr lang="bg-BG" sz="1800" b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effectLst/>
                        </a:rPr>
                        <a:t>607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 smtClean="0">
                          <a:effectLst/>
                        </a:rPr>
                        <a:t>4 925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61374"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bg-BG" sz="1800" b="1" u="none" strike="noStrike" dirty="0" smtClean="0">
                          <a:effectLst/>
                        </a:rPr>
                        <a:t>ОАЕ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>
                          <a:effectLst/>
                        </a:rPr>
                        <a:t>59266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-</a:t>
                      </a:r>
                      <a:r>
                        <a:rPr lang="en-US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58</a:t>
                      </a:r>
                      <a:r>
                        <a:rPr lang="bg-BG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180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 smtClean="0">
                          <a:effectLst/>
                        </a:rPr>
                        <a:t>11</a:t>
                      </a:r>
                      <a:r>
                        <a:rPr lang="bg-BG" sz="1800" b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effectLst/>
                        </a:rPr>
                        <a:t>885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 smtClean="0">
                          <a:effectLst/>
                        </a:rPr>
                        <a:t>4 987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61374"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bg-BG" sz="1800" b="1" u="none" strike="noStrike" dirty="0" smtClean="0">
                          <a:effectLst/>
                        </a:rPr>
                        <a:t>Саудитска арабия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 smtClean="0">
                          <a:effectLst/>
                        </a:rPr>
                        <a:t>54 344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-</a:t>
                      </a:r>
                      <a:r>
                        <a:rPr lang="en-US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53</a:t>
                      </a:r>
                      <a:r>
                        <a:rPr lang="bg-BG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497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 smtClean="0">
                          <a:effectLst/>
                        </a:rPr>
                        <a:t>9</a:t>
                      </a:r>
                      <a:r>
                        <a:rPr lang="bg-BG" sz="1800" b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effectLst/>
                        </a:rPr>
                        <a:t>175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 smtClean="0">
                          <a:effectLst/>
                        </a:rPr>
                        <a:t>5 923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61374"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bg-BG" sz="1800" b="1" u="none" strike="noStrike" dirty="0" smtClean="0">
                          <a:effectLst/>
                        </a:rPr>
                        <a:t>Кувейт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 smtClean="0">
                          <a:effectLst/>
                        </a:rPr>
                        <a:t>12 651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-</a:t>
                      </a:r>
                      <a:r>
                        <a:rPr lang="en-US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12</a:t>
                      </a:r>
                      <a:r>
                        <a:rPr lang="bg-BG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651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 smtClean="0">
                          <a:effectLst/>
                        </a:rPr>
                        <a:t>1</a:t>
                      </a:r>
                      <a:r>
                        <a:rPr lang="bg-BG" sz="1800" b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effectLst/>
                        </a:rPr>
                        <a:t>711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 smtClean="0">
                          <a:effectLst/>
                        </a:rPr>
                        <a:t>7 394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61374"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bg-BG" sz="1800" b="1" u="none" strike="noStrike" dirty="0" smtClean="0">
                          <a:effectLst/>
                        </a:rPr>
                        <a:t>Алжир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>
                          <a:effectLst/>
                        </a:rPr>
                        <a:t>9626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-</a:t>
                      </a:r>
                      <a:r>
                        <a:rPr lang="en-US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9</a:t>
                      </a:r>
                      <a:r>
                        <a:rPr lang="bg-BG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626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 smtClean="0">
                          <a:effectLst/>
                        </a:rPr>
                        <a:t>1</a:t>
                      </a:r>
                      <a:r>
                        <a:rPr lang="bg-BG" sz="1800" b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effectLst/>
                        </a:rPr>
                        <a:t>642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 smtClean="0">
                          <a:effectLst/>
                        </a:rPr>
                        <a:t>5</a:t>
                      </a:r>
                      <a:r>
                        <a:rPr lang="bg-BG" sz="1800" b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effectLst/>
                        </a:rPr>
                        <a:t>862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61374"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bg-BG" sz="1800" b="1" u="none" strike="noStrike" dirty="0" smtClean="0">
                          <a:effectLst/>
                        </a:rPr>
                        <a:t>Иран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 smtClean="0">
                          <a:effectLst/>
                        </a:rPr>
                        <a:t>9 267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-</a:t>
                      </a:r>
                      <a:r>
                        <a:rPr lang="en-US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7</a:t>
                      </a:r>
                      <a:r>
                        <a:rPr lang="bg-BG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859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 smtClean="0">
                          <a:effectLst/>
                        </a:rPr>
                        <a:t>2</a:t>
                      </a:r>
                      <a:r>
                        <a:rPr lang="bg-BG" sz="1800" b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effectLst/>
                        </a:rPr>
                        <a:t>227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indent="0" algn="ctr" fontAlgn="b">
                        <a:lnSpc>
                          <a:spcPts val="1700"/>
                        </a:lnSpc>
                        <a:buNone/>
                      </a:pPr>
                      <a:r>
                        <a:rPr lang="en-US" sz="1800" b="1" u="none" strike="noStrike" dirty="0" smtClean="0">
                          <a:effectLst/>
                        </a:rPr>
                        <a:t>4</a:t>
                      </a:r>
                      <a:r>
                        <a:rPr lang="bg-BG" sz="1800" b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effectLst/>
                        </a:rPr>
                        <a:t>161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61374"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bg-BG" sz="1800" b="1" u="none" strike="noStrike" dirty="0" smtClean="0">
                          <a:effectLst/>
                        </a:rPr>
                        <a:t>Йордания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 smtClean="0">
                          <a:effectLst/>
                        </a:rPr>
                        <a:t>8 822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-</a:t>
                      </a:r>
                      <a:r>
                        <a:rPr lang="en-US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8</a:t>
                      </a:r>
                      <a:r>
                        <a:rPr lang="bg-BG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819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 smtClean="0">
                          <a:effectLst/>
                        </a:rPr>
                        <a:t>1</a:t>
                      </a:r>
                      <a:r>
                        <a:rPr lang="bg-BG" sz="1800" b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effectLst/>
                        </a:rPr>
                        <a:t>526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 smtClean="0">
                          <a:effectLst/>
                        </a:rPr>
                        <a:t>5</a:t>
                      </a:r>
                      <a:r>
                        <a:rPr lang="bg-BG" sz="1800" b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effectLst/>
                        </a:rPr>
                        <a:t>781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61374"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bg-BG" sz="1800" b="1" u="none" strike="noStrike" dirty="0" smtClean="0">
                          <a:effectLst/>
                        </a:rPr>
                        <a:t>Бахрейн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 smtClean="0">
                          <a:effectLst/>
                        </a:rPr>
                        <a:t>8 705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-</a:t>
                      </a:r>
                      <a:r>
                        <a:rPr lang="en-US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8</a:t>
                      </a:r>
                      <a:r>
                        <a:rPr lang="bg-BG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705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 smtClean="0">
                          <a:effectLst/>
                        </a:rPr>
                        <a:t>2</a:t>
                      </a:r>
                      <a:r>
                        <a:rPr lang="bg-BG" sz="1800" b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effectLst/>
                        </a:rPr>
                        <a:t>167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 smtClean="0">
                          <a:effectLst/>
                        </a:rPr>
                        <a:t>4</a:t>
                      </a:r>
                      <a:r>
                        <a:rPr lang="bg-BG" sz="1800" b="1" u="none" strike="noStrike" dirty="0" smtClean="0"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effectLst/>
                        </a:rPr>
                        <a:t>017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61374"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bg-BG" sz="1800" b="1" u="none" strike="noStrike" dirty="0" smtClean="0">
                          <a:effectLst/>
                        </a:rPr>
                        <a:t>Швейцария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 smtClean="0">
                          <a:effectLst/>
                        </a:rPr>
                        <a:t>4 294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-</a:t>
                      </a:r>
                      <a:r>
                        <a:rPr lang="en-US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r>
                        <a:rPr lang="bg-BG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294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>
                          <a:effectLst/>
                        </a:rPr>
                        <a:t>529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>
                          <a:effectLst/>
                        </a:rPr>
                        <a:t>8117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61374"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bg-BG" sz="1800" b="1" u="none" strike="noStrike" dirty="0" smtClean="0">
                          <a:effectLst/>
                        </a:rPr>
                        <a:t>Южна Африка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 smtClean="0">
                          <a:effectLst/>
                        </a:rPr>
                        <a:t>1 600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-410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>
                          <a:effectLst/>
                        </a:rPr>
                        <a:t>761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>
                          <a:effectLst/>
                        </a:rPr>
                        <a:t>2102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61374"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bg-BG" sz="1800" b="1" u="none" strike="noStrike" dirty="0" smtClean="0">
                          <a:effectLst/>
                        </a:rPr>
                        <a:t>Сингапур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 smtClean="0">
                          <a:effectLst/>
                        </a:rPr>
                        <a:t>1 413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-1411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>
                          <a:effectLst/>
                        </a:rPr>
                        <a:t>229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>
                          <a:effectLst/>
                        </a:rPr>
                        <a:t>6170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61374"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bg-BG" sz="1800" b="1" u="none" strike="noStrike" dirty="0" err="1" smtClean="0">
                          <a:effectLst/>
                        </a:rPr>
                        <a:t>Хонг</a:t>
                      </a:r>
                      <a:r>
                        <a:rPr lang="bg-BG" sz="1800" b="1" u="none" strike="noStrike" dirty="0" smtClean="0">
                          <a:effectLst/>
                        </a:rPr>
                        <a:t> </a:t>
                      </a:r>
                      <a:r>
                        <a:rPr lang="bg-BG" sz="1800" b="1" u="none" strike="noStrike" dirty="0" err="1" smtClean="0">
                          <a:effectLst/>
                        </a:rPr>
                        <a:t>Конг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 smtClean="0">
                          <a:effectLst/>
                        </a:rPr>
                        <a:t>1 340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-1164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>
                          <a:effectLst/>
                        </a:rPr>
                        <a:t>96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>
                          <a:effectLst/>
                        </a:rPr>
                        <a:t>13958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61374"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bg-BG" sz="1800" b="1" u="none" strike="noStrike" dirty="0" smtClean="0">
                          <a:effectLst/>
                        </a:rPr>
                        <a:t>Андора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 smtClean="0">
                          <a:effectLst/>
                        </a:rPr>
                        <a:t>1 301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-1301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>
                          <a:effectLst/>
                        </a:rPr>
                        <a:t>183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>
                          <a:effectLst/>
                        </a:rPr>
                        <a:t>7109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61374"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bg-BG" sz="1800" b="1" u="none" strike="noStrike" dirty="0" smtClean="0">
                          <a:effectLst/>
                        </a:rPr>
                        <a:t>Оман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 smtClean="0">
                          <a:effectLst/>
                        </a:rPr>
                        <a:t>1 277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-1275</a:t>
                      </a:r>
                      <a:endParaRPr lang="en-US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>
                          <a:effectLst/>
                        </a:rPr>
                        <a:t>225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700"/>
                        </a:lnSpc>
                      </a:pPr>
                      <a:r>
                        <a:rPr lang="en-US" sz="1800" b="1" u="none" strike="noStrike" dirty="0">
                          <a:effectLst/>
                        </a:rPr>
                        <a:t>5676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67744" y="476672"/>
            <a:ext cx="6336704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g-BG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Потенциални </a:t>
            </a:r>
            <a:r>
              <a:rPr lang="bg-BG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пазари </a:t>
            </a:r>
            <a:r>
              <a:rPr lang="bg-BG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еса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животни от рода на овцете или козите, пресни, охладени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bg-BG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замразени</a:t>
            </a:r>
            <a:r>
              <a:rPr lang="bg-BG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ТК</a:t>
            </a:r>
            <a:r>
              <a:rPr lang="bg-BG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0204</a:t>
            </a:r>
            <a:endParaRPr 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Свързано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62" y="260214"/>
            <a:ext cx="2160240" cy="135624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612</TotalTime>
  <Words>988</Words>
  <Application>Microsoft Office PowerPoint</Application>
  <PresentationFormat>On-screen Show (4:3)</PresentationFormat>
  <Paragraphs>524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Paper</vt:lpstr>
      <vt:lpstr>    Състояние и възможности  за външна търговия на българското овцевъдство и козевъдство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Състояние и възможности пред външната търговия на българското овцевъдство и козевъдство</dc:title>
  <dc:creator>Petar Kirovski</dc:creator>
  <cp:lastModifiedBy>Irina Lazarova</cp:lastModifiedBy>
  <cp:revision>52</cp:revision>
  <dcterms:modified xsi:type="dcterms:W3CDTF">2017-12-21T13:16:14Z</dcterms:modified>
</cp:coreProperties>
</file>