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98" r:id="rId3"/>
    <p:sldId id="299" r:id="rId4"/>
    <p:sldId id="278" r:id="rId5"/>
    <p:sldId id="274" r:id="rId6"/>
    <p:sldId id="276" r:id="rId7"/>
    <p:sldId id="277" r:id="rId8"/>
    <p:sldId id="279" r:id="rId9"/>
    <p:sldId id="280" r:id="rId10"/>
    <p:sldId id="295" r:id="rId11"/>
  </p:sldIdLst>
  <p:sldSz cx="9144000" cy="6858000" type="screen4x3"/>
  <p:notesSz cx="6797675" cy="985996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21" d="100"/>
          <a:sy n="121" d="100"/>
        </p:scale>
        <p:origin x="-134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95136292321003"/>
          <c:y val="8.5175906210457314E-2"/>
          <c:w val="0.76245087904514752"/>
          <c:h val="0.75938535069774094"/>
        </c:manualLayout>
      </c:layout>
      <c:lineChart>
        <c:grouping val="standard"/>
        <c:varyColors val="0"/>
        <c:ser>
          <c:idx val="1"/>
          <c:order val="1"/>
          <c:tx>
            <c:strRef>
              <c:f>'cow''s milk sum'!$B$11:$I$11</c:f>
              <c:strCache>
                <c:ptCount val="1"/>
                <c:pt idx="0">
                  <c:v>Животни (брой)</c:v>
                </c:pt>
              </c:strCache>
            </c:strRef>
          </c:tx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'cow''s milk sum'!$B$31:$G$31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'cow''s milk sum'!$B$18:$G$18</c:f>
              <c:numCache>
                <c:formatCode>#,##0</c:formatCode>
                <c:ptCount val="6"/>
                <c:pt idx="0">
                  <c:v>308165</c:v>
                </c:pt>
                <c:pt idx="1">
                  <c:v>306844</c:v>
                </c:pt>
                <c:pt idx="2">
                  <c:v>288750</c:v>
                </c:pt>
                <c:pt idx="3">
                  <c:v>306107</c:v>
                </c:pt>
                <c:pt idx="4">
                  <c:v>295375</c:v>
                </c:pt>
                <c:pt idx="5">
                  <c:v>276160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'cow''s milk sum'!$B$30:$H$30</c:f>
              <c:strCache>
                <c:ptCount val="1"/>
                <c:pt idx="0">
                  <c:v>Добито мляко (хил. литри)</c:v>
                </c:pt>
              </c:strCache>
            </c:strRef>
          </c:tx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'cow''s milk sum'!$B$31:$G$31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'cow''s milk sum'!$B$37:$G$37</c:f>
              <c:numCache>
                <c:formatCode>#,##0</c:formatCode>
                <c:ptCount val="6"/>
                <c:pt idx="0">
                  <c:v>1077022</c:v>
                </c:pt>
                <c:pt idx="1">
                  <c:v>1075204</c:v>
                </c:pt>
                <c:pt idx="2">
                  <c:v>1038268</c:v>
                </c:pt>
                <c:pt idx="3">
                  <c:v>1097272</c:v>
                </c:pt>
                <c:pt idx="4">
                  <c:v>1058669</c:v>
                </c:pt>
                <c:pt idx="5">
                  <c:v>979972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61536"/>
        <c:axId val="33779712"/>
      </c:lineChart>
      <c:lineChart>
        <c:grouping val="standard"/>
        <c:varyColors val="0"/>
        <c:ser>
          <c:idx val="0"/>
          <c:order val="0"/>
          <c:tx>
            <c:strRef>
              <c:f>'cow''s milk sum'!$B$2:$I$2</c:f>
              <c:strCache>
                <c:ptCount val="1"/>
                <c:pt idx="0">
                  <c:v>Стопанства (брой)</c:v>
                </c:pt>
              </c:strCache>
            </c:strRef>
          </c:tx>
          <c:dLbls>
            <c:dLbl>
              <c:idx val="5"/>
              <c:layout>
                <c:manualLayout>
                  <c:x val="-4.3150742679511411E-2"/>
                  <c:y val="2.7127743565450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'cow''s milk sum'!$B$31:$G$31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'cow''s milk sum'!$B$9:$G$9</c:f>
              <c:numCache>
                <c:formatCode>#,##0</c:formatCode>
                <c:ptCount val="6"/>
                <c:pt idx="0">
                  <c:v>74669</c:v>
                </c:pt>
                <c:pt idx="1">
                  <c:v>74833</c:v>
                </c:pt>
                <c:pt idx="2">
                  <c:v>58731</c:v>
                </c:pt>
                <c:pt idx="3">
                  <c:v>60944</c:v>
                </c:pt>
                <c:pt idx="4">
                  <c:v>45208</c:v>
                </c:pt>
                <c:pt idx="5">
                  <c:v>32983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81632"/>
        <c:axId val="33783168"/>
      </c:lineChart>
      <c:catAx>
        <c:axId val="33761536"/>
        <c:scaling>
          <c:orientation val="minMax"/>
        </c:scaling>
        <c:delete val="0"/>
        <c:axPos val="b"/>
        <c:majorGridlines/>
        <c:min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33779712"/>
        <c:crosses val="autoZero"/>
        <c:auto val="1"/>
        <c:lblAlgn val="ctr"/>
        <c:lblOffset val="100"/>
        <c:noMultiLvlLbl val="0"/>
      </c:catAx>
      <c:valAx>
        <c:axId val="33779712"/>
        <c:scaling>
          <c:orientation val="minMax"/>
          <c:max val="120005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bg-BG" sz="800" dirty="0"/>
                  <a:t>хил. </a:t>
                </a:r>
              </a:p>
              <a:p>
                <a:pPr>
                  <a:defRPr sz="800"/>
                </a:pPr>
                <a:r>
                  <a:rPr lang="bg-BG" sz="800" dirty="0"/>
                  <a:t>литри</a:t>
                </a:r>
              </a:p>
            </c:rich>
          </c:tx>
          <c:layout>
            <c:manualLayout>
              <c:xMode val="edge"/>
              <c:yMode val="edge"/>
              <c:x val="2.0983401380383009E-2"/>
              <c:y val="0.43931466775387684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33761536"/>
        <c:crosses val="autoZero"/>
        <c:crossBetween val="between"/>
        <c:majorUnit val="100000"/>
        <c:minorUnit val="40000"/>
      </c:valAx>
      <c:catAx>
        <c:axId val="33781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783168"/>
        <c:crosses val="autoZero"/>
        <c:auto val="1"/>
        <c:lblAlgn val="ctr"/>
        <c:lblOffset val="100"/>
        <c:noMultiLvlLbl val="0"/>
      </c:catAx>
      <c:valAx>
        <c:axId val="33783168"/>
        <c:scaling>
          <c:orientation val="minMax"/>
          <c:max val="85000"/>
          <c:min val="1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bg-BG" sz="900" dirty="0"/>
                  <a:t>брой</a:t>
                </a:r>
              </a:p>
            </c:rich>
          </c:tx>
          <c:layout>
            <c:manualLayout>
              <c:xMode val="edge"/>
              <c:yMode val="edge"/>
              <c:x val="0.95240108875279483"/>
              <c:y val="0.43322266313431645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33781632"/>
        <c:crosses val="max"/>
        <c:crossBetween val="between"/>
        <c:majorUnit val="10000"/>
      </c:valAx>
    </c:plotArea>
    <c:legend>
      <c:legendPos val="r"/>
      <c:layout>
        <c:manualLayout>
          <c:xMode val="edge"/>
          <c:yMode val="edge"/>
          <c:x val="6.6450567260940036E-2"/>
          <c:y val="0.92644135188866794"/>
          <c:w val="0.86061588330632088"/>
          <c:h val="4.9701789264413487E-2"/>
        </c:manualLayout>
      </c:layout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95136292321003"/>
          <c:y val="7.1145742905984868E-2"/>
          <c:w val="0.76245087904514752"/>
          <c:h val="0.80989393859384184"/>
        </c:manualLayout>
      </c:layout>
      <c:lineChart>
        <c:grouping val="standard"/>
        <c:varyColors val="0"/>
        <c:ser>
          <c:idx val="1"/>
          <c:order val="1"/>
          <c:tx>
            <c:strRef>
              <c:f>'cow''s milk sum (2)'!$B$11:$I$11</c:f>
              <c:strCache>
                <c:ptCount val="1"/>
                <c:pt idx="0">
                  <c:v>Животни (брой)</c:v>
                </c:pt>
              </c:strCache>
            </c:strRef>
          </c:tx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'cow''s milk sum (2)'!$B$31:$G$31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'cow''s milk sum (2)'!$B$18:$G$18</c:f>
              <c:numCache>
                <c:formatCode>#,##0</c:formatCode>
                <c:ptCount val="6"/>
                <c:pt idx="0">
                  <c:v>1011999</c:v>
                </c:pt>
                <c:pt idx="1">
                  <c:v>1096961</c:v>
                </c:pt>
                <c:pt idx="2">
                  <c:v>999527</c:v>
                </c:pt>
                <c:pt idx="3">
                  <c:v>1051820</c:v>
                </c:pt>
                <c:pt idx="4">
                  <c:v>1029082</c:v>
                </c:pt>
                <c:pt idx="5">
                  <c:v>1024549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'cow''s milk sum (2)'!$B$30:$H$30</c:f>
              <c:strCache>
                <c:ptCount val="1"/>
                <c:pt idx="0">
                  <c:v>Добито мляко (хил. литри)</c:v>
                </c:pt>
              </c:strCache>
            </c:strRef>
          </c:tx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'cow''s milk sum (2)'!$B$31:$G$31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'cow''s milk sum (2)'!$B$37:$G$37</c:f>
              <c:numCache>
                <c:formatCode>#,##0</c:formatCode>
                <c:ptCount val="6"/>
                <c:pt idx="0">
                  <c:v>80783</c:v>
                </c:pt>
                <c:pt idx="1">
                  <c:v>84576</c:v>
                </c:pt>
                <c:pt idx="2">
                  <c:v>82344</c:v>
                </c:pt>
                <c:pt idx="3">
                  <c:v>91808</c:v>
                </c:pt>
                <c:pt idx="4">
                  <c:v>71778</c:v>
                </c:pt>
                <c:pt idx="5">
                  <c:v>71504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11872"/>
        <c:axId val="34113408"/>
      </c:lineChart>
      <c:lineChart>
        <c:grouping val="standard"/>
        <c:varyColors val="0"/>
        <c:ser>
          <c:idx val="0"/>
          <c:order val="0"/>
          <c:tx>
            <c:strRef>
              <c:f>'cow''s milk sum (2)'!$B$2:$I$2</c:f>
              <c:strCache>
                <c:ptCount val="1"/>
                <c:pt idx="0">
                  <c:v>Стопанства (брой)</c:v>
                </c:pt>
              </c:strCache>
            </c:strRef>
          </c:tx>
          <c:dLbls>
            <c:dLbl>
              <c:idx val="0"/>
              <c:layout>
                <c:manualLayout>
                  <c:x val="-4.7703858735648301E-2"/>
                  <c:y val="-2.3856858846918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7957775537377108E-2"/>
                  <c:y val="2.385685884691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542864678381978E-2"/>
                  <c:y val="-3.97614314115308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4186840907447346E-2"/>
                  <c:y val="-3.4459907223326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4440757709176223E-2"/>
                  <c:y val="1.59045725646123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7957775537377108E-2"/>
                  <c:y val="2.3856858846918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'cow''s milk sum (2)'!$B$31:$G$31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'cow''s milk sum (2)'!$B$9:$G$9</c:f>
              <c:numCache>
                <c:formatCode>#,##0</c:formatCode>
                <c:ptCount val="6"/>
                <c:pt idx="0">
                  <c:v>94564</c:v>
                </c:pt>
                <c:pt idx="1">
                  <c:v>68842</c:v>
                </c:pt>
                <c:pt idx="2">
                  <c:v>58625</c:v>
                </c:pt>
                <c:pt idx="3">
                  <c:v>56249</c:v>
                </c:pt>
                <c:pt idx="4">
                  <c:v>42332</c:v>
                </c:pt>
                <c:pt idx="5">
                  <c:v>33287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29024"/>
        <c:axId val="34114944"/>
      </c:lineChart>
      <c:catAx>
        <c:axId val="34111872"/>
        <c:scaling>
          <c:orientation val="minMax"/>
        </c:scaling>
        <c:delete val="0"/>
        <c:axPos val="b"/>
        <c:majorGridlines/>
        <c:min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34113408"/>
        <c:crosses val="autoZero"/>
        <c:auto val="1"/>
        <c:lblAlgn val="ctr"/>
        <c:lblOffset val="100"/>
        <c:noMultiLvlLbl val="0"/>
      </c:catAx>
      <c:valAx>
        <c:axId val="34113408"/>
        <c:scaling>
          <c:orientation val="minMax"/>
          <c:max val="1200050"/>
          <c:min val="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34111872"/>
        <c:crosses val="autoZero"/>
        <c:crossBetween val="between"/>
        <c:majorUnit val="100000"/>
        <c:minorUnit val="40000"/>
      </c:valAx>
      <c:valAx>
        <c:axId val="34114944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crossAx val="34129024"/>
        <c:crosses val="max"/>
        <c:crossBetween val="between"/>
      </c:valAx>
      <c:catAx>
        <c:axId val="34129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11494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6.6450567260940036E-2"/>
          <c:y val="0.92644135188866794"/>
          <c:w val="0.86061588330632088"/>
          <c:h val="4.9701789264413487E-2"/>
        </c:manualLayout>
      </c:layout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45215071395886"/>
          <c:y val="5.8075701133461992E-2"/>
          <c:w val="0.73784620206056328"/>
          <c:h val="0.79215498641485549"/>
        </c:manualLayout>
      </c:layout>
      <c:lineChart>
        <c:grouping val="standard"/>
        <c:varyColors val="0"/>
        <c:ser>
          <c:idx val="1"/>
          <c:order val="1"/>
          <c:tx>
            <c:strRef>
              <c:f>'крави за месо'!$B$11:$I$11</c:f>
              <c:strCache>
                <c:ptCount val="1"/>
                <c:pt idx="0">
                  <c:v>Животни (брой)</c:v>
                </c:pt>
              </c:strCache>
            </c:strRef>
          </c:tx>
          <c:dLbls>
            <c:dLbl>
              <c:idx val="0"/>
              <c:layout>
                <c:manualLayout>
                  <c:x val="-4.0529020698759959E-2"/>
                  <c:y val="3.47709686210437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8533012714728025E-2"/>
                  <c:y val="5.6168487772454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8533012714728025E-2"/>
                  <c:y val="4.8144418090675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564948842472534E-2"/>
                  <c:y val="5.34937978785286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556964810536408E-2"/>
                  <c:y val="8.0240696817792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4481116507143194E-2"/>
                  <c:y val="-5.8843177666381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'крави за месо'!$B$3:$G$3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'крави за месо'!$B$18:$G$18</c:f>
              <c:numCache>
                <c:formatCode>#,##0</c:formatCode>
                <c:ptCount val="6"/>
                <c:pt idx="0">
                  <c:v>18643</c:v>
                </c:pt>
                <c:pt idx="1">
                  <c:v>23131</c:v>
                </c:pt>
                <c:pt idx="2">
                  <c:v>28546</c:v>
                </c:pt>
                <c:pt idx="3">
                  <c:v>39670</c:v>
                </c:pt>
                <c:pt idx="4">
                  <c:v>49122</c:v>
                </c:pt>
                <c:pt idx="5">
                  <c:v>76410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103744"/>
        <c:axId val="41106432"/>
      </c:lineChart>
      <c:lineChart>
        <c:grouping val="standard"/>
        <c:varyColors val="0"/>
        <c:ser>
          <c:idx val="0"/>
          <c:order val="0"/>
          <c:tx>
            <c:strRef>
              <c:f>'крави за месо'!$B$2:$I$2</c:f>
              <c:strCache>
                <c:ptCount val="1"/>
                <c:pt idx="0">
                  <c:v>Стопанства (брой)</c:v>
                </c:pt>
              </c:strCache>
            </c:strRef>
          </c:tx>
          <c:dLbls>
            <c:dLbl>
              <c:idx val="4"/>
              <c:layout>
                <c:manualLayout>
                  <c:x val="-6.7405189620758407E-2"/>
                  <c:y val="-8.8538974865075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516966067864272E-2"/>
                  <c:y val="5.8568969300878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'крави за месо'!$B$3:$G$3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'крави за месо'!$B$9:$G$9</c:f>
              <c:numCache>
                <c:formatCode>#,##0</c:formatCode>
                <c:ptCount val="6"/>
                <c:pt idx="0">
                  <c:v>2317</c:v>
                </c:pt>
                <c:pt idx="1">
                  <c:v>1795</c:v>
                </c:pt>
                <c:pt idx="2">
                  <c:v>2507</c:v>
                </c:pt>
                <c:pt idx="3">
                  <c:v>2987</c:v>
                </c:pt>
                <c:pt idx="4">
                  <c:v>3436</c:v>
                </c:pt>
                <c:pt idx="5">
                  <c:v>6920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122048"/>
        <c:axId val="41120512"/>
      </c:lineChart>
      <c:catAx>
        <c:axId val="41103744"/>
        <c:scaling>
          <c:orientation val="minMax"/>
        </c:scaling>
        <c:delete val="0"/>
        <c:axPos val="b"/>
        <c:minorGridlines/>
        <c:numFmt formatCode="General" sourceLinked="1"/>
        <c:majorTickMark val="out"/>
        <c:minorTickMark val="none"/>
        <c:tickLblPos val="nextTo"/>
        <c:crossAx val="41106432"/>
        <c:crosses val="autoZero"/>
        <c:auto val="1"/>
        <c:lblAlgn val="ctr"/>
        <c:lblOffset val="100"/>
        <c:noMultiLvlLbl val="0"/>
      </c:catAx>
      <c:valAx>
        <c:axId val="41106432"/>
        <c:scaling>
          <c:orientation val="minMax"/>
          <c:max val="90000"/>
          <c:min val="1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1103744"/>
        <c:crosses val="autoZero"/>
        <c:crossBetween val="between"/>
      </c:valAx>
      <c:valAx>
        <c:axId val="41120512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crossAx val="41122048"/>
        <c:crosses val="max"/>
        <c:crossBetween val="between"/>
      </c:valAx>
      <c:catAx>
        <c:axId val="411220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12051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77568848670035"/>
          <c:y val="0.13149227241085581"/>
          <c:w val="0.73784620206056328"/>
          <c:h val="0.70328011792420986"/>
        </c:manualLayout>
      </c:layout>
      <c:lineChart>
        <c:grouping val="standard"/>
        <c:varyColors val="0"/>
        <c:ser>
          <c:idx val="1"/>
          <c:order val="1"/>
          <c:tx>
            <c:strRef>
              <c:f>'крави за месо (2)'!$B$11:$I$11</c:f>
              <c:strCache>
                <c:ptCount val="1"/>
                <c:pt idx="0">
                  <c:v>Животни (брой)</c:v>
                </c:pt>
              </c:strCache>
            </c:strRef>
          </c:tx>
          <c:dLbls>
            <c:dLbl>
              <c:idx val="0"/>
              <c:layout>
                <c:manualLayout>
                  <c:x val="-6.8473132475207046E-2"/>
                  <c:y val="-3.7445658514970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509060618919639E-2"/>
                  <c:y val="-5.08191079846021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8513052634887706E-2"/>
                  <c:y val="-4.0120348408896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509060618919639E-2"/>
                  <c:y val="-4.01203484088964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0509060618919639E-2"/>
                  <c:y val="-5.6168487772455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0509060618919639E-2"/>
                  <c:y val="-4.27950383028229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'крави за месо (2)'!$B$3:$G$3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'крави за месо (2)'!$B$18:$G$18</c:f>
              <c:numCache>
                <c:formatCode>#,##0</c:formatCode>
                <c:ptCount val="6"/>
                <c:pt idx="0">
                  <c:v>81010</c:v>
                </c:pt>
                <c:pt idx="1">
                  <c:v>76238</c:v>
                </c:pt>
                <c:pt idx="2">
                  <c:v>85648</c:v>
                </c:pt>
                <c:pt idx="3">
                  <c:v>89303</c:v>
                </c:pt>
                <c:pt idx="4">
                  <c:v>79966</c:v>
                </c:pt>
                <c:pt idx="5">
                  <c:v>92447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193856"/>
        <c:axId val="41196544"/>
      </c:lineChart>
      <c:lineChart>
        <c:grouping val="standard"/>
        <c:varyColors val="0"/>
        <c:ser>
          <c:idx val="0"/>
          <c:order val="0"/>
          <c:tx>
            <c:strRef>
              <c:f>'крави за месо (2)'!$B$2:$I$2</c:f>
              <c:strCache>
                <c:ptCount val="1"/>
                <c:pt idx="0">
                  <c:v>Стопанства (брой)</c:v>
                </c:pt>
              </c:strCache>
            </c:strRef>
          </c:tx>
          <c:dLbls>
            <c:dLbl>
              <c:idx val="1"/>
              <c:layout>
                <c:manualLayout>
                  <c:x val="-4.1457085828343315E-2"/>
                  <c:y val="4.5195519831246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7465069860279442E-2"/>
                  <c:y val="-5.37680062440319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445109780439122E-2"/>
                  <c:y val="3.98461400433931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'крави за месо (2)'!$B$3:$G$3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'крави за месо (2)'!$B$9:$G$9</c:f>
              <c:numCache>
                <c:formatCode>#,##0</c:formatCode>
                <c:ptCount val="6"/>
                <c:pt idx="0">
                  <c:v>10354</c:v>
                </c:pt>
                <c:pt idx="1">
                  <c:v>4981</c:v>
                </c:pt>
                <c:pt idx="2">
                  <c:v>6691</c:v>
                </c:pt>
                <c:pt idx="3">
                  <c:v>5221</c:v>
                </c:pt>
                <c:pt idx="4">
                  <c:v>5126</c:v>
                </c:pt>
                <c:pt idx="5">
                  <c:v>4546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220352"/>
        <c:axId val="41218816"/>
      </c:lineChart>
      <c:catAx>
        <c:axId val="41193856"/>
        <c:scaling>
          <c:orientation val="minMax"/>
        </c:scaling>
        <c:delete val="0"/>
        <c:axPos val="b"/>
        <c:minorGridlines/>
        <c:numFmt formatCode="General" sourceLinked="1"/>
        <c:majorTickMark val="out"/>
        <c:minorTickMark val="none"/>
        <c:tickLblPos val="nextTo"/>
        <c:crossAx val="41196544"/>
        <c:crosses val="autoZero"/>
        <c:auto val="1"/>
        <c:lblAlgn val="ctr"/>
        <c:lblOffset val="100"/>
        <c:noMultiLvlLbl val="0"/>
      </c:catAx>
      <c:valAx>
        <c:axId val="41196544"/>
        <c:scaling>
          <c:orientation val="minMax"/>
          <c:max val="100000"/>
          <c:min val="25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1193856"/>
        <c:crosses val="autoZero"/>
        <c:crossBetween val="between"/>
        <c:majorUnit val="10000"/>
      </c:valAx>
      <c:valAx>
        <c:axId val="41218816"/>
        <c:scaling>
          <c:orientation val="minMax"/>
          <c:max val="15000"/>
          <c:min val="2000"/>
        </c:scaling>
        <c:delete val="0"/>
        <c:axPos val="r"/>
        <c:numFmt formatCode="#,##0" sourceLinked="1"/>
        <c:majorTickMark val="out"/>
        <c:minorTickMark val="none"/>
        <c:tickLblPos val="nextTo"/>
        <c:crossAx val="41220352"/>
        <c:crosses val="max"/>
        <c:crossBetween val="between"/>
      </c:valAx>
      <c:catAx>
        <c:axId val="41220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21881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60" cy="4929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60" cy="4929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9A41F-08BB-48E6-9705-1BB362A9C5FA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1363"/>
            <a:ext cx="4927600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3483"/>
            <a:ext cx="5438140" cy="4436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65255"/>
            <a:ext cx="2945660" cy="492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365255"/>
            <a:ext cx="2945660" cy="492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9DB88-A40B-42C7-B1BA-C1F31DD4675F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4142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1919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2404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6389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1951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0175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1854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9027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3383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4472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0752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1917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98AA1-8089-468E-9F97-418E7EBC62AC}" type="datetimeFigureOut">
              <a:rPr lang="bg-BG" smtClean="0"/>
              <a:pPr/>
              <a:t>27.7.2016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58D37-F6FE-4AB1-9185-AB9DC21F675C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1056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8280920" cy="3168351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/>
              <a:t>ИКОНОМИЧЕСКИ АНАЛИЗ И ОЦЕНКА НА ВЛИЯНИЕТО НА ОБВЪРЗАНАТА ПОДКРЕПА С ЕВРОПЕЙСКИ СРЕДСТВА В СЕКТОР ЖИВОТНОВЪДСТВО</a:t>
            </a:r>
            <a:endParaRPr lang="bg-BG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bg-BG" sz="3600" b="1" dirty="0" smtClean="0"/>
              <a:t>Ефективност на производството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10894"/>
            <a:ext cx="8363272" cy="5544616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</a:pPr>
            <a:r>
              <a:rPr lang="bg-BG" dirty="0" smtClean="0"/>
              <a:t>Като цяло, нормата на рентабилност в животновъдните стопанства, </a:t>
            </a:r>
            <a:r>
              <a:rPr lang="bg-BG" dirty="0"/>
              <a:t>като обобщаващ измерител на </a:t>
            </a:r>
            <a:r>
              <a:rPr lang="bg-BG" dirty="0" smtClean="0"/>
              <a:t>ефективността им, </a:t>
            </a:r>
            <a:r>
              <a:rPr lang="bg-BG" dirty="0"/>
              <a:t>нараства от </a:t>
            </a:r>
            <a:r>
              <a:rPr lang="bg-BG" dirty="0" smtClean="0"/>
              <a:t>малките по размер </a:t>
            </a:r>
            <a:r>
              <a:rPr lang="bg-BG" dirty="0"/>
              <a:t>към </a:t>
            </a:r>
            <a:r>
              <a:rPr lang="bg-BG" dirty="0" smtClean="0"/>
              <a:t>големите. По-рентабилни са стопанствата под селекционен контрол.</a:t>
            </a:r>
            <a:endParaRPr lang="bg-BG" dirty="0"/>
          </a:p>
          <a:p>
            <a:pPr>
              <a:spcBef>
                <a:spcPts val="1200"/>
              </a:spcBef>
            </a:pPr>
            <a:r>
              <a:rPr lang="bg-BG" dirty="0" smtClean="0"/>
              <a:t>Малките и средни стопанства с млечни крави и при стоковото производство и под селекция работят на загуба, докато по-големите стопанства, в резултат на високата си продуктивност и икономия от мащаба имат по-добра рентабилност. </a:t>
            </a:r>
          </a:p>
          <a:p>
            <a:pPr>
              <a:spcBef>
                <a:spcPts val="1200"/>
              </a:spcBef>
            </a:pPr>
            <a:r>
              <a:rPr lang="bg-BG" dirty="0" smtClean="0"/>
              <a:t>В месодайното говедовъдство рентабилността е почти изравнена, с лек превес на стопанствата под селекционен контрол, в резултат от по-високата продуктивност на животните. Както при млечните ферми и тук по-ефективни са стопанствата с повече животни.</a:t>
            </a:r>
          </a:p>
          <a:p>
            <a:pPr>
              <a:spcBef>
                <a:spcPts val="1200"/>
              </a:spcBef>
            </a:pPr>
            <a:r>
              <a:rPr lang="bg-BG" dirty="0" smtClean="0"/>
              <a:t>Стопанствата в овцевъдството реализират умерена рентабилност, по-висока при животните под селекционен контрол. Ефективността нараства от малките към големите по размер стопанства.</a:t>
            </a:r>
          </a:p>
          <a:p>
            <a:pPr>
              <a:spcBef>
                <a:spcPts val="1200"/>
              </a:spcBef>
            </a:pPr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6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b="1" dirty="0" smtClean="0"/>
              <a:t>Изменение в структурата на земеделските </a:t>
            </a:r>
            <a:r>
              <a:rPr lang="bg-BG" sz="3200" b="1" dirty="0"/>
              <a:t>стопанства: Млечни крави</a:t>
            </a:r>
            <a:endParaRPr lang="bg-BG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927267"/>
              </p:ext>
            </p:extLst>
          </p:nvPr>
        </p:nvGraphicFramePr>
        <p:xfrm>
          <a:off x="457200" y="1600200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679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b="1" dirty="0"/>
              <a:t>Изменение в структурата на земеделските стопанства: </a:t>
            </a:r>
            <a:r>
              <a:rPr lang="bg-BG" sz="3200" b="1" dirty="0" smtClean="0"/>
              <a:t>Овце-майки</a:t>
            </a:r>
            <a:endParaRPr lang="bg-BG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874984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882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bg-BG" sz="3200" b="1" dirty="0" smtClean="0"/>
              <a:t>Млечно животновъдство - тенденции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61662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bg-BG" sz="3000" dirty="0" smtClean="0"/>
              <a:t>Броят на стопанствата намалява, основно в групите с най-малък брой животни.</a:t>
            </a:r>
          </a:p>
          <a:p>
            <a:pPr>
              <a:lnSpc>
                <a:spcPct val="80000"/>
              </a:lnSpc>
            </a:pPr>
            <a:r>
              <a:rPr lang="bg-BG" sz="3000" dirty="0" smtClean="0"/>
              <a:t>Съществено се увеличават стопанствата и млечните крави със 100 и повече животни, но това не компенсира спада при малките стопанства и като цяло млечните крави намаляват. Най-значим е делът на стопанствата с 10-49 млечни крави (41.5%).</a:t>
            </a:r>
          </a:p>
          <a:p>
            <a:pPr>
              <a:lnSpc>
                <a:spcPct val="80000"/>
              </a:lnSpc>
            </a:pPr>
            <a:r>
              <a:rPr lang="bg-BG" sz="3000" dirty="0" smtClean="0"/>
              <a:t>Удвояването на овцете-майки в стопанствата с над 300 животни повлиява за минимално нарастване на общия брой, но с най-голям дял са стопанствата със 100-199 овце-майки (43%).</a:t>
            </a:r>
          </a:p>
          <a:p>
            <a:pPr>
              <a:lnSpc>
                <a:spcPct val="80000"/>
              </a:lnSpc>
            </a:pPr>
            <a:r>
              <a:rPr lang="bg-BG" sz="3000" dirty="0" smtClean="0"/>
              <a:t>Налице е процес на уедряване на млечните стада, което предполага икономии от мащаба.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04056"/>
          </a:xfrm>
        </p:spPr>
        <p:txBody>
          <a:bodyPr>
            <a:noAutofit/>
          </a:bodyPr>
          <a:lstStyle/>
          <a:p>
            <a:r>
              <a:rPr lang="bg-BG" sz="2800" b="1" dirty="0"/>
              <a:t>Изменение в структурата на земеделските стопанства: </a:t>
            </a:r>
            <a:r>
              <a:rPr lang="bg-BG" sz="2800" b="1" dirty="0" smtClean="0"/>
              <a:t>Месодайни крави </a:t>
            </a:r>
            <a:endParaRPr lang="en-US" sz="2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697320"/>
              </p:ext>
            </p:extLst>
          </p:nvPr>
        </p:nvGraphicFramePr>
        <p:xfrm>
          <a:off x="467544" y="1340768"/>
          <a:ext cx="8147248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04056"/>
          </a:xfrm>
        </p:spPr>
        <p:txBody>
          <a:bodyPr>
            <a:noAutofit/>
          </a:bodyPr>
          <a:lstStyle/>
          <a:p>
            <a:r>
              <a:rPr lang="bg-BG" sz="2800" b="1" dirty="0"/>
              <a:t>Изменение в структурата на земеделските стопанства: Месодайни </a:t>
            </a:r>
            <a:r>
              <a:rPr lang="bg-BG" sz="2800" b="1" dirty="0" smtClean="0"/>
              <a:t>овце</a:t>
            </a:r>
            <a:endParaRPr lang="en-US" sz="28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146439"/>
              </p:ext>
            </p:extLst>
          </p:nvPr>
        </p:nvGraphicFramePr>
        <p:xfrm>
          <a:off x="457200" y="1340768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bg-BG" sz="3200" b="1" dirty="0" smtClean="0"/>
              <a:t>Месодайно животновъдство - тенденции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472608"/>
          </a:xfrm>
        </p:spPr>
        <p:txBody>
          <a:bodyPr>
            <a:normAutofit fontScale="77500" lnSpcReduction="20000"/>
          </a:bodyPr>
          <a:lstStyle/>
          <a:p>
            <a:r>
              <a:rPr lang="bg-BG" dirty="0" smtClean="0"/>
              <a:t>Приблизително два пъти нараства броят на стопанствата и три пъти броят на месодайните крави, при което се повишава средният им размер.</a:t>
            </a:r>
          </a:p>
          <a:p>
            <a:r>
              <a:rPr lang="bg-BG" dirty="0" smtClean="0"/>
              <a:t>Най-многобройни са стопанствата с 1-9 крави, но най-висок дял от животните се отглежда в стопанствата с 10-49 крави (48%).</a:t>
            </a:r>
          </a:p>
          <a:p>
            <a:r>
              <a:rPr lang="bg-BG" dirty="0" smtClean="0"/>
              <a:t>При овцете за месо все още преобладават дребните стопанства, но броят им и делът на отглежданите животни в тях значително намаляват. Съществен е ръстът при стопанствата с размер 100-199 броя.</a:t>
            </a:r>
          </a:p>
          <a:p>
            <a:r>
              <a:rPr lang="bg-BG" dirty="0" smtClean="0"/>
              <a:t>В обобщение, стопанствата с размер 10-49 животни отглеждат най-съществен дял от общия брой животни, както при млечните, така и при месодайните крави. При овцете това е групата с размер 100-199 животни и в двете производствени направления.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38138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/>
              <a:t>Подход при изготвяне на предложенията за обвързана подкрепа в животновъдството за следващия период (2017 – 2020 г.)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328592"/>
          </a:xfrm>
        </p:spPr>
        <p:txBody>
          <a:bodyPr>
            <a:normAutofit fontScale="47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endParaRPr lang="bg-BG" sz="45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bg-BG" sz="5900" b="1" dirty="0" smtClean="0"/>
              <a:t>Цели: </a:t>
            </a:r>
          </a:p>
          <a:p>
            <a:pPr marL="627063" indent="-355600">
              <a:spcAft>
                <a:spcPts val="600"/>
              </a:spcAft>
            </a:pPr>
            <a:r>
              <a:rPr lang="bg-BG" sz="5100" dirty="0" smtClean="0"/>
              <a:t>Да </a:t>
            </a:r>
            <a:r>
              <a:rPr lang="bg-BG" sz="5100" dirty="0"/>
              <a:t>се установи справедлив принцип за възстановяване на част от производствените разходи</a:t>
            </a:r>
          </a:p>
          <a:p>
            <a:pPr marL="627063" indent="-355600">
              <a:spcAft>
                <a:spcPts val="600"/>
              </a:spcAft>
            </a:pPr>
            <a:r>
              <a:rPr lang="bg-BG" sz="5100" dirty="0" smtClean="0"/>
              <a:t>Равнището </a:t>
            </a:r>
            <a:r>
              <a:rPr lang="bg-BG" sz="5100" dirty="0"/>
              <a:t>на подкрепа да съответства на спецификата на отделните производствени направления</a:t>
            </a:r>
          </a:p>
          <a:p>
            <a:pPr marL="627063" indent="-355600">
              <a:spcAft>
                <a:spcPts val="600"/>
              </a:spcAft>
            </a:pPr>
            <a:r>
              <a:rPr lang="bg-BG" sz="5100" dirty="0" smtClean="0"/>
              <a:t>Да се преодолеят несъответствията в подкрепата за различните групи стопанства</a:t>
            </a:r>
          </a:p>
          <a:p>
            <a:pPr marL="627063" indent="-355600">
              <a:spcAft>
                <a:spcPts val="600"/>
              </a:spcAft>
            </a:pPr>
            <a:r>
              <a:rPr lang="bg-BG" sz="5100" dirty="0" smtClean="0"/>
              <a:t>Да се подпомогнат уязвимите групи стопанства, по-специално стопанствата в планинските райони </a:t>
            </a:r>
          </a:p>
          <a:p>
            <a:pPr marL="627063" indent="-355600">
              <a:spcAft>
                <a:spcPts val="600"/>
              </a:spcAft>
            </a:pPr>
            <a:r>
              <a:rPr lang="bg-BG" sz="5100" dirty="0" smtClean="0"/>
              <a:t>Да </a:t>
            </a:r>
            <a:r>
              <a:rPr lang="bg-BG" sz="5100" dirty="0"/>
              <a:t>се осигурят стимули за изпълнение на критериите за по-високо </a:t>
            </a:r>
            <a:r>
              <a:rPr lang="bg-BG" sz="5100" dirty="0" smtClean="0"/>
              <a:t>качество, продуктивност и </a:t>
            </a:r>
            <a:r>
              <a:rPr lang="bg-BG" sz="5100" dirty="0"/>
              <a:t>конкурентоспособност</a:t>
            </a:r>
          </a:p>
          <a:p>
            <a:pPr marL="0" indent="0">
              <a:buNone/>
            </a:pPr>
            <a:r>
              <a:rPr lang="bg-BG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bg-BG" sz="2800" b="1" dirty="0" smtClean="0"/>
              <a:t>Етапи при определяне на параметрите на предлаганите схеми за обвързана подкрепа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184576"/>
          </a:xfrm>
        </p:spPr>
        <p:txBody>
          <a:bodyPr>
            <a:normAutofit fontScale="25000" lnSpcReduction="20000"/>
          </a:bodyPr>
          <a:lstStyle/>
          <a:p>
            <a:pPr marL="449263" indent="-177800">
              <a:lnSpc>
                <a:spcPct val="120000"/>
              </a:lnSpc>
              <a:spcAft>
                <a:spcPts val="600"/>
              </a:spcAft>
            </a:pPr>
            <a:r>
              <a:rPr lang="bg-BG" sz="8000" dirty="0" smtClean="0"/>
              <a:t>Стопанствата се групират в зависимост от производственото направление, размера на стадата </a:t>
            </a:r>
            <a:r>
              <a:rPr lang="bg-BG" sz="8000" dirty="0"/>
              <a:t>и </a:t>
            </a:r>
            <a:r>
              <a:rPr lang="bg-BG" sz="8000" dirty="0" smtClean="0"/>
              <a:t>средната </a:t>
            </a:r>
            <a:r>
              <a:rPr lang="bg-BG" sz="8000" dirty="0"/>
              <a:t>продуктивност на </a:t>
            </a:r>
            <a:r>
              <a:rPr lang="bg-BG" sz="8000" dirty="0" smtClean="0"/>
              <a:t>животните. Анализират се и се сравняват икономическите показатели  брутна продукция, разходи и нетен паричен доход за производство на мляко по СЗСИ и по актуални технологични карти (нормативи) за всяка група стопанства. </a:t>
            </a:r>
          </a:p>
          <a:p>
            <a:pPr marL="449263" indent="-177800">
              <a:lnSpc>
                <a:spcPct val="120000"/>
              </a:lnSpc>
              <a:spcAft>
                <a:spcPts val="600"/>
              </a:spcAft>
            </a:pPr>
            <a:r>
              <a:rPr lang="bg-BG" sz="8000" dirty="0" smtClean="0"/>
              <a:t>Данните се прецизират с цел постигане на съответствие с отчетената продуктивност на животните, с цените на продуктите и вложените ресурси.</a:t>
            </a:r>
          </a:p>
          <a:p>
            <a:pPr marL="449263" indent="-177800">
              <a:lnSpc>
                <a:spcPct val="120000"/>
              </a:lnSpc>
              <a:spcAft>
                <a:spcPts val="600"/>
              </a:spcAft>
            </a:pPr>
            <a:r>
              <a:rPr lang="bg-BG" sz="8000" dirty="0" smtClean="0"/>
              <a:t>Изчислява се делът на </a:t>
            </a:r>
            <a:r>
              <a:rPr lang="ru-RU" sz="8000" dirty="0" smtClean="0"/>
              <a:t>субсидията за обвързана подкрепа по нотифицирани схеми в разходите за производство и в нетния паричен доход.</a:t>
            </a:r>
          </a:p>
          <a:p>
            <a:pPr marL="449263" indent="-177800">
              <a:lnSpc>
                <a:spcPct val="120000"/>
              </a:lnSpc>
              <a:spcAft>
                <a:spcPts val="600"/>
              </a:spcAft>
            </a:pPr>
            <a:r>
              <a:rPr lang="ru-RU" sz="8000" dirty="0" smtClean="0"/>
              <a:t>Въз основа на оценката на съществуващата обвързана подкрепа, наличния бюджет и броя на заявленията се разработват предложенията за обвързана подкрепа за следващия период (2017-2020 г.)  </a:t>
            </a:r>
          </a:p>
          <a:p>
            <a:pPr marL="514350" indent="-514350">
              <a:lnSpc>
                <a:spcPct val="80000"/>
              </a:lnSpc>
              <a:buAutoNum type="arabicParenR"/>
            </a:pPr>
            <a:endParaRPr lang="bg-BG" sz="2800" dirty="0" smtClean="0"/>
          </a:p>
          <a:p>
            <a:pPr marL="514350" indent="-514350">
              <a:buAutoNum type="arabicParenR"/>
            </a:pPr>
            <a:endParaRPr lang="bg-BG" dirty="0" smtClean="0"/>
          </a:p>
          <a:p>
            <a:pPr marL="514350" indent="-514350">
              <a:buAutoNum type="arabicParenR"/>
            </a:pPr>
            <a:endParaRPr lang="bg-B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2748</TotalTime>
  <Words>675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ИКОНОМИЧЕСКИ АНАЛИЗ И ОЦЕНКА НА ВЛИЯНИЕТО НА ОБВЪРЗАНАТА ПОДКРЕПА С ЕВРОПЕЙСКИ СРЕДСТВА В СЕКТОР ЖИВОТНОВЪДСТВО</vt:lpstr>
      <vt:lpstr>Изменение в структурата на земеделските стопанства: Млечни крави</vt:lpstr>
      <vt:lpstr>Изменение в структурата на земеделските стопанства: Овце-майки</vt:lpstr>
      <vt:lpstr>Млечно животновъдство - тенденции</vt:lpstr>
      <vt:lpstr>Изменение в структурата на земеделските стопанства: Месодайни крави </vt:lpstr>
      <vt:lpstr>Изменение в структурата на земеделските стопанства: Месодайни овце</vt:lpstr>
      <vt:lpstr>Месодайно животновъдство - тенденции</vt:lpstr>
      <vt:lpstr>Подход при изготвяне на предложенията за обвързана подкрепа в животновъдството за следващия период (2017 – 2020 г.)</vt:lpstr>
      <vt:lpstr>Етапи при определяне на параметрите на предлаганите схеми за обвързана подкрепа</vt:lpstr>
      <vt:lpstr>Ефективност на производството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Kamelia Gurova</cp:lastModifiedBy>
  <cp:revision>172</cp:revision>
  <cp:lastPrinted>2016-07-27T08:43:33Z</cp:lastPrinted>
  <dcterms:created xsi:type="dcterms:W3CDTF">2016-07-21T10:28:52Z</dcterms:created>
  <dcterms:modified xsi:type="dcterms:W3CDTF">2016-07-27T13:29:05Z</dcterms:modified>
</cp:coreProperties>
</file>