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32" r:id="rId1"/>
  </p:sldMasterIdLst>
  <p:notesMasterIdLst>
    <p:notesMasterId r:id="rId10"/>
  </p:notesMasterIdLst>
  <p:sldIdLst>
    <p:sldId id="261" r:id="rId2"/>
    <p:sldId id="289" r:id="rId3"/>
    <p:sldId id="282" r:id="rId4"/>
    <p:sldId id="284" r:id="rId5"/>
    <p:sldId id="285" r:id="rId6"/>
    <p:sldId id="290" r:id="rId7"/>
    <p:sldId id="287" r:id="rId8"/>
    <p:sldId id="288" r:id="rId9"/>
  </p:sldIdLst>
  <p:sldSz cx="9144000" cy="6858000" type="screen4x3"/>
  <p:notesSz cx="6797675" cy="9926638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3" d="100"/>
          <a:sy n="73" d="100"/>
        </p:scale>
        <p:origin x="-222" y="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4587A0-2959-4AB3-8280-34A1C4317277}" type="datetimeFigureOut">
              <a:rPr lang="bg-BG" smtClean="0"/>
              <a:t>4.1.2018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B102CC-AFBE-4E15-84EE-0F70A1C0FED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145906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bg-BG" dirty="0" smtClean="0"/>
              <a:t>В тази презентация обаче са представени не </a:t>
            </a:r>
            <a:r>
              <a:rPr lang="bg-BG" dirty="0" err="1" smtClean="0"/>
              <a:t>финализирани</a:t>
            </a:r>
            <a:r>
              <a:rPr lang="bg-BG" dirty="0" smtClean="0"/>
              <a:t> </a:t>
            </a:r>
            <a:r>
              <a:rPr lang="bg-BG" dirty="0" err="1" smtClean="0"/>
              <a:t>приекти</a:t>
            </a:r>
            <a:r>
              <a:rPr lang="bg-BG" dirty="0" smtClean="0"/>
              <a:t>, а проекти с договори, по които има какво да е плащане (дори само авансово)</a:t>
            </a:r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B102CC-AFBE-4E15-84EE-0F70A1C0FED2}" type="slidenum">
              <a:rPr lang="bg-BG" smtClean="0"/>
              <a:t>3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1772180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bg-BG" dirty="0" smtClean="0"/>
              <a:t>Представените данни са на база договори с плащания, но не са приключили, включително преходните плащания по М112, като брой проекти.</a:t>
            </a:r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B102CC-AFBE-4E15-84EE-0F70A1C0FED2}" type="slidenum">
              <a:rPr lang="bg-BG" smtClean="0"/>
              <a:t>4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0821122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bg-BG" dirty="0" smtClean="0"/>
              <a:t>След приключване на договарянето по втория прием на стратегии по М19.2, се очаква изпълнение на 100 % на индикатора (който сега е на 71.7%)</a:t>
            </a:r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B102CC-AFBE-4E15-84EE-0F70A1C0FED2}" type="slidenum">
              <a:rPr lang="bg-BG" smtClean="0"/>
              <a:t>8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7498030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B0710-F6F1-4312-B9CB-3014A76BAE6D}" type="datetimeFigureOut">
              <a:rPr lang="bg-BG" smtClean="0"/>
              <a:t>4.1.2018 г.</a:t>
            </a:fld>
            <a:endParaRPr lang="bg-BG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C9A89-692C-4ED5-AB0E-429515A9CAB2}" type="slidenum">
              <a:rPr lang="bg-BG" smtClean="0"/>
              <a:t>‹#›</a:t>
            </a:fld>
            <a:endParaRPr lang="bg-BG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B0710-F6F1-4312-B9CB-3014A76BAE6D}" type="datetimeFigureOut">
              <a:rPr lang="bg-BG" smtClean="0"/>
              <a:t>4.1.2018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C9A89-692C-4ED5-AB0E-429515A9CAB2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B0710-F6F1-4312-B9CB-3014A76BAE6D}" type="datetimeFigureOut">
              <a:rPr lang="bg-BG" smtClean="0"/>
              <a:t>4.1.2018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C9A89-692C-4ED5-AB0E-429515A9CAB2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B0710-F6F1-4312-B9CB-3014A76BAE6D}" type="datetimeFigureOut">
              <a:rPr lang="bg-BG" smtClean="0"/>
              <a:t>4.1.2018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C9A89-692C-4ED5-AB0E-429515A9CAB2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B0710-F6F1-4312-B9CB-3014A76BAE6D}" type="datetimeFigureOut">
              <a:rPr lang="bg-BG" smtClean="0"/>
              <a:t>4.1.2018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C9A89-692C-4ED5-AB0E-429515A9CAB2}" type="slidenum">
              <a:rPr lang="bg-BG" smtClean="0"/>
              <a:t>‹#›</a:t>
            </a:fld>
            <a:endParaRPr lang="bg-BG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B0710-F6F1-4312-B9CB-3014A76BAE6D}" type="datetimeFigureOut">
              <a:rPr lang="bg-BG" smtClean="0"/>
              <a:t>4.1.2018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C9A89-692C-4ED5-AB0E-429515A9CAB2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B0710-F6F1-4312-B9CB-3014A76BAE6D}" type="datetimeFigureOut">
              <a:rPr lang="bg-BG" smtClean="0"/>
              <a:t>4.1.2018 г.</a:t>
            </a:fld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C9A89-692C-4ED5-AB0E-429515A9CAB2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B0710-F6F1-4312-B9CB-3014A76BAE6D}" type="datetimeFigureOut">
              <a:rPr lang="bg-BG" smtClean="0"/>
              <a:t>4.1.2018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C9A89-692C-4ED5-AB0E-429515A9CAB2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B0710-F6F1-4312-B9CB-3014A76BAE6D}" type="datetimeFigureOut">
              <a:rPr lang="bg-BG" smtClean="0"/>
              <a:t>4.1.2018 г.</a:t>
            </a:fld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C9A89-692C-4ED5-AB0E-429515A9CAB2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B0710-F6F1-4312-B9CB-3014A76BAE6D}" type="datetimeFigureOut">
              <a:rPr lang="bg-BG" smtClean="0"/>
              <a:t>4.1.2018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C9A89-692C-4ED5-AB0E-429515A9CAB2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B0710-F6F1-4312-B9CB-3014A76BAE6D}" type="datetimeFigureOut">
              <a:rPr lang="bg-BG" smtClean="0"/>
              <a:t>4.1.2018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6BC9A89-692C-4ED5-AB0E-429515A9CAB2}" type="slidenum">
              <a:rPr lang="bg-BG" smtClean="0"/>
              <a:t>‹#›</a:t>
            </a:fld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28B0710-F6F1-4312-B9CB-3014A76BAE6D}" type="datetimeFigureOut">
              <a:rPr lang="bg-BG" smtClean="0"/>
              <a:t>4.1.2018 г.</a:t>
            </a:fld>
            <a:endParaRPr lang="bg-BG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6BC9A89-692C-4ED5-AB0E-429515A9CAB2}" type="slidenum">
              <a:rPr lang="bg-BG" smtClean="0"/>
              <a:t>‹#›</a:t>
            </a:fld>
            <a:endParaRPr lang="bg-BG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33" r:id="rId1"/>
    <p:sldLayoutId id="2147484034" r:id="rId2"/>
    <p:sldLayoutId id="2147484035" r:id="rId3"/>
    <p:sldLayoutId id="2147484036" r:id="rId4"/>
    <p:sldLayoutId id="2147484037" r:id="rId5"/>
    <p:sldLayoutId id="2147484038" r:id="rId6"/>
    <p:sldLayoutId id="2147484039" r:id="rId7"/>
    <p:sldLayoutId id="2147484040" r:id="rId8"/>
    <p:sldLayoutId id="2147484041" r:id="rId9"/>
    <p:sldLayoutId id="2147484042" r:id="rId10"/>
    <p:sldLayoutId id="214748404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emf"/><Relationship Id="rId4" Type="http://schemas.openxmlformats.org/officeDocument/2006/relationships/image" Target="../media/image13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emf"/><Relationship Id="rId4" Type="http://schemas.openxmlformats.org/officeDocument/2006/relationships/image" Target="../media/image20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81209" y="900009"/>
            <a:ext cx="3790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1600" b="1" dirty="0" smtClean="0">
                <a:solidFill>
                  <a:schemeClr val="bg1">
                    <a:lumMod val="65000"/>
                  </a:schemeClr>
                </a:solidFill>
                <a:latin typeface="Arial Black" panose="020B0A04020102020204" pitchFamily="34" charset="0"/>
              </a:rPr>
              <a:t>ПРОГРАМА ЗА РАЗВИТИЕ НА СЕЛСКИТЕ РАЙОНИ 2014-2020 </a:t>
            </a:r>
            <a:endParaRPr lang="bg-BG" sz="1600" b="1" dirty="0">
              <a:solidFill>
                <a:schemeClr val="bg1">
                  <a:lumMod val="6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433" y="2538770"/>
            <a:ext cx="9144000" cy="175432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bg-BG" sz="3600" b="1" dirty="0">
                <a:solidFill>
                  <a:schemeClr val="tx1">
                    <a:lumMod val="95000"/>
                  </a:schemeClr>
                </a:solidFill>
              </a:rPr>
              <a:t>Информация за </a:t>
            </a:r>
            <a:r>
              <a:rPr lang="bg-BG" sz="3600" b="1" dirty="0" smtClean="0">
                <a:solidFill>
                  <a:schemeClr val="tx1">
                    <a:lumMod val="95000"/>
                  </a:schemeClr>
                </a:solidFill>
              </a:rPr>
              <a:t>напредъка по постигане на междинните цели по ПРСР 2014-2020</a:t>
            </a:r>
            <a:endParaRPr lang="bg-BG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2394" y="1377642"/>
            <a:ext cx="84249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dirty="0" smtClean="0"/>
              <a:t>________________________________________________________________________</a:t>
            </a:r>
          </a:p>
          <a:p>
            <a:pPr algn="ctr"/>
            <a:r>
              <a:rPr lang="bg-BG" dirty="0" smtClean="0"/>
              <a:t>Европейски земеделски фонд за развитие на селските райони</a:t>
            </a:r>
            <a:endParaRPr lang="bg-BG" dirty="0"/>
          </a:p>
        </p:txBody>
      </p:sp>
      <p:pic>
        <p:nvPicPr>
          <p:cNvPr id="10" name="Picture 4" descr="http://www.fahs.surrey.ac.uk/stress_impact/images/european-union-log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401931"/>
            <a:ext cx="1614961" cy="1068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5157192"/>
            <a:ext cx="3744416" cy="1512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36630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85800" y="260351"/>
            <a:ext cx="7774632" cy="936401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bg-BG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ПРСР 2014-2020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bg-BG" altLang="bg-BG" sz="3200" b="1" dirty="0" smtClean="0"/>
              <a:t>от </a:t>
            </a:r>
            <a:r>
              <a:rPr lang="bg-BG" altLang="bg-BG" sz="3200" b="1" dirty="0"/>
              <a:t>усвояване към резултати</a:t>
            </a:r>
            <a:endParaRPr lang="bg-BG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9552" y="1294309"/>
            <a:ext cx="7632848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bg-BG" altLang="bg-BG" sz="2400" dirty="0">
                <a:latin typeface="Arial" charset="0"/>
              </a:rPr>
              <a:t>Съгл. Регламент 1303 за програмите се определят междинни цели (</a:t>
            </a:r>
            <a:r>
              <a:rPr lang="en-US" altLang="bg-BG" sz="2400" dirty="0">
                <a:latin typeface="Arial" charset="0"/>
              </a:rPr>
              <a:t>performance framework), </a:t>
            </a:r>
            <a:r>
              <a:rPr lang="bg-BG" altLang="bg-BG" sz="2400" dirty="0">
                <a:latin typeface="Arial" charset="0"/>
              </a:rPr>
              <a:t>които трябва да бъдат изпълнени към края на 2018 г.</a:t>
            </a:r>
          </a:p>
          <a:p>
            <a:endParaRPr lang="bg-BG" dirty="0"/>
          </a:p>
        </p:txBody>
      </p:sp>
      <p:sp>
        <p:nvSpPr>
          <p:cNvPr id="7" name="TextBox 6"/>
          <p:cNvSpPr txBox="1"/>
          <p:nvPr/>
        </p:nvSpPr>
        <p:spPr>
          <a:xfrm>
            <a:off x="539552" y="3022501"/>
            <a:ext cx="8208912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bg-BG" altLang="bg-BG" sz="2400" dirty="0">
                <a:latin typeface="Arial" charset="0"/>
              </a:rPr>
              <a:t>За всеки приоритет по програмата се определя резерв от средства, които може да бъде използван за съответните мерки само ако се достигнат междинните цели към 2018 г</a:t>
            </a:r>
          </a:p>
          <a:p>
            <a:endParaRPr lang="bg-BG" dirty="0"/>
          </a:p>
        </p:txBody>
      </p:sp>
      <p:sp>
        <p:nvSpPr>
          <p:cNvPr id="8" name="TextBox 7"/>
          <p:cNvSpPr txBox="1"/>
          <p:nvPr/>
        </p:nvSpPr>
        <p:spPr>
          <a:xfrm>
            <a:off x="539552" y="4797152"/>
            <a:ext cx="813690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bg-BG" altLang="bg-BG" sz="2400" dirty="0">
                <a:latin typeface="Arial" charset="0"/>
              </a:rPr>
              <a:t>Съгласно чл. 22 от Регламент 1303/2013, при сериозно непостигане </a:t>
            </a:r>
            <a:r>
              <a:rPr lang="bg-BG" altLang="bg-BG" sz="2400" dirty="0" smtClean="0">
                <a:latin typeface="Arial" charset="0"/>
              </a:rPr>
              <a:t>на </a:t>
            </a:r>
            <a:r>
              <a:rPr lang="bg-BG" altLang="bg-BG" sz="2400" dirty="0">
                <a:latin typeface="Arial" charset="0"/>
              </a:rPr>
              <a:t>междинните цели</a:t>
            </a:r>
            <a:r>
              <a:rPr lang="bg-BG" altLang="bg-BG" sz="2400" dirty="0" smtClean="0">
                <a:latin typeface="Arial" charset="0"/>
              </a:rPr>
              <a:t>, ЕК може </a:t>
            </a:r>
            <a:r>
              <a:rPr lang="bg-BG" altLang="bg-BG" sz="2400" dirty="0">
                <a:latin typeface="Arial" charset="0"/>
              </a:rPr>
              <a:t>да спре междинните </a:t>
            </a:r>
            <a:r>
              <a:rPr lang="bg-BG" altLang="bg-BG" sz="2400" dirty="0" smtClean="0">
                <a:latin typeface="Arial" charset="0"/>
              </a:rPr>
              <a:t>плащания по ПРСР.</a:t>
            </a:r>
            <a:endParaRPr lang="bg-BG" altLang="bg-BG" sz="2400" dirty="0">
              <a:latin typeface="Arial" charset="0"/>
            </a:endParaRPr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706717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85800" y="260350"/>
            <a:ext cx="7848600" cy="1241425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bg-BG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ПРСР 2014-2020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bg-BG" altLang="bg-BG" sz="3200" b="1" dirty="0"/>
              <a:t>от усвояване към резултати</a:t>
            </a:r>
            <a:endParaRPr lang="bg-BG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85800" y="1628800"/>
            <a:ext cx="806266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bg-BG" altLang="bg-BG" sz="2400" dirty="0">
                <a:latin typeface="Arial" charset="0"/>
              </a:rPr>
              <a:t>За сериозно неизпълнение се счита показател под 65% от заложената целева стойност. </a:t>
            </a:r>
          </a:p>
          <a:p>
            <a:endParaRPr lang="bg-BG" dirty="0"/>
          </a:p>
        </p:txBody>
      </p:sp>
      <p:sp>
        <p:nvSpPr>
          <p:cNvPr id="3" name="TextBox 2"/>
          <p:cNvSpPr txBox="1"/>
          <p:nvPr/>
        </p:nvSpPr>
        <p:spPr>
          <a:xfrm>
            <a:off x="755576" y="2852936"/>
            <a:ext cx="79928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bg-BG" altLang="bg-BG" sz="2400" dirty="0">
                <a:latin typeface="Arial" charset="0"/>
              </a:rPr>
              <a:t>За постигането на целите по инвестиционните мерки се зачитат само приключени проекти </a:t>
            </a:r>
            <a:r>
              <a:rPr lang="bg-BG" altLang="bg-BG" sz="2400" dirty="0" smtClean="0">
                <a:latin typeface="Arial" charset="0"/>
              </a:rPr>
              <a:t>(с </a:t>
            </a:r>
            <a:r>
              <a:rPr lang="bg-BG" altLang="bg-BG" sz="2400" dirty="0">
                <a:latin typeface="Arial" charset="0"/>
              </a:rPr>
              <a:t>финално </a:t>
            </a:r>
            <a:r>
              <a:rPr lang="bg-BG" altLang="bg-BG" sz="2400" dirty="0" smtClean="0">
                <a:latin typeface="Arial" charset="0"/>
              </a:rPr>
              <a:t>плащане)</a:t>
            </a:r>
            <a:endParaRPr lang="bg-BG" sz="2400" dirty="0">
              <a:latin typeface="Arial" charset="0"/>
            </a:endParaRPr>
          </a:p>
        </p:txBody>
      </p:sp>
      <p:pic>
        <p:nvPicPr>
          <p:cNvPr id="1026" name="Picture 2" descr="D:\itso\budget\JuLLi2017\Update PF kum 1.17\goal-achieve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7132" y="4149080"/>
            <a:ext cx="3407867" cy="2310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643354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85800" y="980430"/>
            <a:ext cx="7848600" cy="151246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/>
              <a:t>П2: </a:t>
            </a:r>
            <a:r>
              <a:rPr lang="ru-RU" sz="3200" b="1" dirty="0" err="1"/>
              <a:t>Подобряване</a:t>
            </a:r>
            <a:r>
              <a:rPr lang="ru-RU" sz="3200" b="1" dirty="0"/>
              <a:t> на </a:t>
            </a:r>
            <a:r>
              <a:rPr lang="ru-RU" sz="3200" b="1" dirty="0" err="1"/>
              <a:t>жизнеспособността</a:t>
            </a:r>
            <a:r>
              <a:rPr lang="ru-RU" sz="3200" b="1" dirty="0"/>
              <a:t> </a:t>
            </a:r>
            <a:r>
              <a:rPr lang="ru-RU" sz="3200" b="1" dirty="0" smtClean="0"/>
              <a:t>и </a:t>
            </a:r>
            <a:r>
              <a:rPr lang="ru-RU" sz="3200" b="1" dirty="0" err="1"/>
              <a:t>конкурентоспособността</a:t>
            </a:r>
            <a:r>
              <a:rPr lang="ru-RU" sz="3200" b="1" dirty="0"/>
              <a:t> на </a:t>
            </a:r>
            <a:r>
              <a:rPr lang="ru-RU" sz="3200" b="1" dirty="0" err="1" smtClean="0"/>
              <a:t>стопанствата</a:t>
            </a:r>
            <a:endParaRPr lang="bg-BG" sz="3200" b="1" i="1" cap="all" dirty="0">
              <a:ln w="0"/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50000" endPos="50000" dist="5000" dir="5400000" sy="-100000" rotWithShape="0"/>
              </a:effectLst>
              <a:latin typeface="Book Antiqua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45" y="2478757"/>
            <a:ext cx="8969251" cy="303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07" y="2364457"/>
            <a:ext cx="9133905" cy="3152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48880"/>
            <a:ext cx="9201150" cy="3152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226531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85800" y="620390"/>
            <a:ext cx="7848600" cy="136845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/>
              <a:t>П3: </a:t>
            </a:r>
            <a:r>
              <a:rPr lang="ru-RU" sz="3200" b="1" dirty="0" err="1"/>
              <a:t>Насърчаване</a:t>
            </a:r>
            <a:r>
              <a:rPr lang="ru-RU" sz="3200" b="1" dirty="0"/>
              <a:t> на </a:t>
            </a:r>
            <a:r>
              <a:rPr lang="ru-RU" sz="3200" b="1" dirty="0" err="1" smtClean="0"/>
              <a:t>организацията</a:t>
            </a:r>
            <a:r>
              <a:rPr lang="ru-RU" sz="3200" b="1" dirty="0" smtClean="0"/>
              <a:t> на </a:t>
            </a:r>
            <a:r>
              <a:rPr lang="ru-RU" sz="3200" b="1" dirty="0" err="1"/>
              <a:t>хранителната</a:t>
            </a:r>
            <a:r>
              <a:rPr lang="ru-RU" sz="3200" b="1" dirty="0"/>
              <a:t> </a:t>
            </a:r>
            <a:r>
              <a:rPr lang="ru-RU" sz="3200" b="1" dirty="0" smtClean="0"/>
              <a:t>верига</a:t>
            </a:r>
            <a:endParaRPr lang="bg-BG" sz="3200" b="1" i="1" cap="all" dirty="0">
              <a:ln w="0"/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50000" endPos="50000" dist="5000" dir="5400000" sy="-100000" rotWithShape="0"/>
              </a:effectLst>
              <a:latin typeface="Book Antiqua" pitchFamily="18" charset="0"/>
            </a:endParaRPr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128986"/>
            <a:ext cx="8969251" cy="432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2086694"/>
            <a:ext cx="9093646" cy="443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2086695"/>
            <a:ext cx="9114284" cy="443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836457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85800" y="260350"/>
            <a:ext cx="7848600" cy="1800498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/>
              <a:t>П4: </a:t>
            </a:r>
            <a:r>
              <a:rPr lang="ru-RU" sz="3200" b="1" dirty="0" err="1"/>
              <a:t>Възстановяване</a:t>
            </a:r>
            <a:r>
              <a:rPr lang="ru-RU" sz="3200" b="1" dirty="0"/>
              <a:t>, </a:t>
            </a:r>
            <a:r>
              <a:rPr lang="ru-RU" sz="3200" b="1" dirty="0" err="1"/>
              <a:t>опазване</a:t>
            </a:r>
            <a:r>
              <a:rPr lang="ru-RU" sz="3200" b="1" dirty="0"/>
              <a:t> и </a:t>
            </a:r>
            <a:r>
              <a:rPr lang="ru-RU" sz="3200" b="1" dirty="0" err="1"/>
              <a:t>укрепване</a:t>
            </a:r>
            <a:r>
              <a:rPr lang="ru-RU" sz="3200" b="1" dirty="0"/>
              <a:t> на </a:t>
            </a:r>
            <a:r>
              <a:rPr lang="ru-RU" sz="3200" b="1" dirty="0" err="1"/>
              <a:t>екосистемите</a:t>
            </a:r>
            <a:r>
              <a:rPr lang="ru-RU" sz="3200" b="1" dirty="0"/>
              <a:t>, </a:t>
            </a:r>
            <a:r>
              <a:rPr lang="ru-RU" sz="3200" b="1" dirty="0" err="1"/>
              <a:t>свързани</a:t>
            </a:r>
            <a:r>
              <a:rPr lang="ru-RU" sz="3200" b="1" dirty="0"/>
              <a:t> </a:t>
            </a:r>
            <a:r>
              <a:rPr lang="ru-RU" sz="3200" b="1" dirty="0" err="1"/>
              <a:t>със</a:t>
            </a:r>
            <a:r>
              <a:rPr lang="ru-RU" sz="3200" b="1" dirty="0"/>
              <a:t> </a:t>
            </a:r>
            <a:r>
              <a:rPr lang="ru-RU" sz="3200" b="1" dirty="0" err="1"/>
              <a:t>селското</a:t>
            </a:r>
            <a:r>
              <a:rPr lang="ru-RU" sz="3200" b="1" dirty="0"/>
              <a:t> и </a:t>
            </a:r>
            <a:r>
              <a:rPr lang="ru-RU" sz="3200" b="1" dirty="0" err="1"/>
              <a:t>горското</a:t>
            </a:r>
            <a:r>
              <a:rPr lang="ru-RU" sz="3200" b="1" dirty="0"/>
              <a:t> </a:t>
            </a:r>
            <a:r>
              <a:rPr lang="ru-RU" sz="3200" b="1" dirty="0" err="1"/>
              <a:t>стопанство</a:t>
            </a:r>
            <a:endParaRPr lang="bg-BG" sz="3200" b="1" i="1" cap="all" dirty="0">
              <a:ln w="0"/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50000" endPos="50000" dist="5000" dir="5400000" sy="-100000" rotWithShape="0"/>
              </a:effectLst>
              <a:latin typeface="Book Antiqua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321024"/>
            <a:ext cx="8969251" cy="312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2278732"/>
            <a:ext cx="9093646" cy="323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2276872"/>
            <a:ext cx="9145016" cy="323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1" y="2276872"/>
            <a:ext cx="9144001" cy="323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4773376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85800" y="260350"/>
            <a:ext cx="7848600" cy="136845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/>
              <a:t>П5: </a:t>
            </a:r>
            <a:r>
              <a:rPr lang="ru-RU" sz="3200" b="1" dirty="0" err="1"/>
              <a:t>Насърчаване</a:t>
            </a:r>
            <a:r>
              <a:rPr lang="ru-RU" sz="3200" b="1" dirty="0"/>
              <a:t> на </a:t>
            </a:r>
            <a:r>
              <a:rPr lang="ru-RU" sz="3200" b="1" dirty="0" err="1"/>
              <a:t>ефективното</a:t>
            </a:r>
            <a:r>
              <a:rPr lang="ru-RU" sz="3200" b="1" dirty="0"/>
              <a:t> </a:t>
            </a:r>
            <a:r>
              <a:rPr lang="ru-RU" sz="3200" b="1" dirty="0" err="1"/>
              <a:t>използване</a:t>
            </a:r>
            <a:r>
              <a:rPr lang="ru-RU" sz="3200" b="1" dirty="0"/>
              <a:t> на </a:t>
            </a:r>
            <a:r>
              <a:rPr lang="ru-RU" sz="3200" b="1" dirty="0" err="1"/>
              <a:t>ресурсите</a:t>
            </a:r>
            <a:r>
              <a:rPr lang="ru-RU" sz="3200" b="1" dirty="0"/>
              <a:t> </a:t>
            </a:r>
            <a:r>
              <a:rPr lang="ru-RU" sz="3200" b="1" dirty="0" smtClean="0"/>
              <a:t>и </a:t>
            </a:r>
            <a:r>
              <a:rPr lang="ru-RU" sz="3200" b="1" dirty="0" err="1" smtClean="0"/>
              <a:t>преход</a:t>
            </a:r>
            <a:r>
              <a:rPr lang="ru-RU" sz="3200" b="1" dirty="0" smtClean="0"/>
              <a:t> </a:t>
            </a:r>
            <a:r>
              <a:rPr lang="ru-RU" sz="3200" b="1" dirty="0" err="1"/>
              <a:t>към</a:t>
            </a:r>
            <a:r>
              <a:rPr lang="ru-RU" sz="3200" b="1" dirty="0"/>
              <a:t> </a:t>
            </a:r>
            <a:r>
              <a:rPr lang="ru-RU" sz="3200" b="1" dirty="0" err="1"/>
              <a:t>нисковъглеродна</a:t>
            </a:r>
            <a:r>
              <a:rPr lang="ru-RU" sz="3200" b="1" dirty="0"/>
              <a:t> </a:t>
            </a:r>
            <a:r>
              <a:rPr lang="ru-RU" sz="3200" b="1" dirty="0" err="1" smtClean="0"/>
              <a:t>икономика</a:t>
            </a:r>
            <a:endParaRPr lang="bg-BG" sz="3200" b="1" i="1" cap="all" dirty="0">
              <a:ln w="0"/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50000" endPos="50000" dist="5000" dir="5400000" sy="-100000" rotWithShape="0"/>
              </a:effectLst>
              <a:latin typeface="Book Antiqua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99" y="1700808"/>
            <a:ext cx="8969251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648" y="1700808"/>
            <a:ext cx="8646752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58" y="1556791"/>
            <a:ext cx="9165654" cy="5301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35608"/>
            <a:ext cx="9172005" cy="5349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361632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85800" y="260350"/>
            <a:ext cx="7848600" cy="165648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/>
              <a:t>П6: </a:t>
            </a:r>
            <a:r>
              <a:rPr lang="ru-RU" sz="3200" b="1" dirty="0" err="1"/>
              <a:t>Насърчаване</a:t>
            </a:r>
            <a:r>
              <a:rPr lang="ru-RU" sz="3200" b="1" dirty="0"/>
              <a:t> на </a:t>
            </a:r>
            <a:r>
              <a:rPr lang="ru-RU" sz="3200" b="1" dirty="0" err="1"/>
              <a:t>социалното</a:t>
            </a:r>
            <a:r>
              <a:rPr lang="ru-RU" sz="3200" b="1" dirty="0"/>
              <a:t> </a:t>
            </a:r>
            <a:r>
              <a:rPr lang="ru-RU" sz="3200" b="1" dirty="0" err="1"/>
              <a:t>приобщаване</a:t>
            </a:r>
            <a:r>
              <a:rPr lang="ru-RU" sz="3200" b="1" dirty="0"/>
              <a:t>, </a:t>
            </a:r>
            <a:r>
              <a:rPr lang="ru-RU" sz="3200" b="1" dirty="0" err="1"/>
              <a:t>намаляването</a:t>
            </a:r>
            <a:r>
              <a:rPr lang="ru-RU" sz="3200" b="1" dirty="0"/>
              <a:t> на </a:t>
            </a:r>
            <a:r>
              <a:rPr lang="ru-RU" sz="3200" b="1" dirty="0" err="1"/>
              <a:t>бедността</a:t>
            </a:r>
            <a:r>
              <a:rPr lang="ru-RU" sz="3200" b="1" dirty="0"/>
              <a:t> и </a:t>
            </a:r>
            <a:r>
              <a:rPr lang="ru-RU" sz="3200" b="1" dirty="0" err="1"/>
              <a:t>икономическото</a:t>
            </a:r>
            <a:r>
              <a:rPr lang="ru-RU" sz="3200" b="1" dirty="0"/>
              <a:t> развитие в </a:t>
            </a:r>
            <a:r>
              <a:rPr lang="ru-RU" sz="3200" b="1" dirty="0" err="1"/>
              <a:t>селските</a:t>
            </a:r>
            <a:r>
              <a:rPr lang="ru-RU" sz="3200" b="1" dirty="0"/>
              <a:t> </a:t>
            </a:r>
            <a:r>
              <a:rPr lang="ru-RU" sz="3200" b="1" dirty="0" err="1"/>
              <a:t>райони</a:t>
            </a:r>
            <a:endParaRPr lang="bg-BG" sz="3200" b="1" i="1" cap="all" dirty="0">
              <a:ln w="0"/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50000" endPos="50000" dist="5000" dir="5400000" sy="-100000" rotWithShape="0"/>
              </a:effectLst>
              <a:latin typeface="Book Antiqua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2276872"/>
            <a:ext cx="9041259" cy="3533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2229197"/>
            <a:ext cx="9073008" cy="364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2204864"/>
            <a:ext cx="9108504" cy="364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677396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2470</TotalTime>
  <Words>290</Words>
  <Application>Microsoft Office PowerPoint</Application>
  <PresentationFormat>On-screen Show (4:3)</PresentationFormat>
  <Paragraphs>24</Paragraphs>
  <Slides>8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Flow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8 000 €</dc:title>
  <dc:creator>Milen M. Krastev</dc:creator>
  <cp:lastModifiedBy>Snezhana Grigorova</cp:lastModifiedBy>
  <cp:revision>187</cp:revision>
  <cp:lastPrinted>2015-05-07T07:42:20Z</cp:lastPrinted>
  <dcterms:created xsi:type="dcterms:W3CDTF">2015-01-24T14:46:58Z</dcterms:created>
  <dcterms:modified xsi:type="dcterms:W3CDTF">2018-01-04T15:38:21Z</dcterms:modified>
</cp:coreProperties>
</file>