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27"/>
  </p:notesMasterIdLst>
  <p:sldIdLst>
    <p:sldId id="256" r:id="rId2"/>
    <p:sldId id="271" r:id="rId3"/>
    <p:sldId id="317" r:id="rId4"/>
    <p:sldId id="316" r:id="rId5"/>
    <p:sldId id="274" r:id="rId6"/>
    <p:sldId id="305" r:id="rId7"/>
    <p:sldId id="319" r:id="rId8"/>
    <p:sldId id="304" r:id="rId9"/>
    <p:sldId id="308" r:id="rId10"/>
    <p:sldId id="283" r:id="rId11"/>
    <p:sldId id="310" r:id="rId12"/>
    <p:sldId id="311" r:id="rId13"/>
    <p:sldId id="278" r:id="rId14"/>
    <p:sldId id="279" r:id="rId15"/>
    <p:sldId id="288" r:id="rId16"/>
    <p:sldId id="314" r:id="rId17"/>
    <p:sldId id="299" r:id="rId18"/>
    <p:sldId id="296" r:id="rId19"/>
    <p:sldId id="326" r:id="rId20"/>
    <p:sldId id="298" r:id="rId21"/>
    <p:sldId id="327" r:id="rId22"/>
    <p:sldId id="331" r:id="rId23"/>
    <p:sldId id="329" r:id="rId24"/>
    <p:sldId id="330" r:id="rId25"/>
    <p:sldId id="273" r:id="rId2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2EDC9"/>
    <a:srgbClr val="40802C"/>
    <a:srgbClr val="DBF0D4"/>
    <a:srgbClr val="6AC473"/>
    <a:srgbClr val="B0DFA1"/>
    <a:srgbClr val="96D482"/>
    <a:srgbClr val="81CC6A"/>
    <a:srgbClr val="79C860"/>
    <a:srgbClr val="78CA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89" autoAdjust="0"/>
    <p:restoredTop sz="96667" autoAdjust="0"/>
  </p:normalViewPr>
  <p:slideViewPr>
    <p:cSldViewPr>
      <p:cViewPr>
        <p:scale>
          <a:sx n="140" d="100"/>
          <a:sy n="140" d="100"/>
        </p:scale>
        <p:origin x="1716" y="13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72DEA-BBF5-4174-B8FA-39B147B3FDB2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2</a:t>
            </a:fld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0786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29644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5</a:t>
            </a:fld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6</a:t>
            </a:fld>
            <a:endParaRPr lang="bg-B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69149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2DA3D1-925D-4733-941C-A30C4DE0A2DF}" type="datetimeFigureOut">
              <a:rPr lang="bg-BG" smtClean="0"/>
              <a:pPr/>
              <a:t>4.1.2018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1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60648"/>
            <a:ext cx="1078217" cy="110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835696" y="148478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ДЪРЖАВЕН</a:t>
            </a:r>
            <a:r>
              <a: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ФОНД</a:t>
            </a:r>
            <a:r>
              <a:rPr lang="en-US" sz="24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ЗЕМЕДЕЛИЕ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РАЗПЛАЩАТЕЛНА АГЕНЦИЯ</a:t>
            </a:r>
            <a:endParaRPr lang="en-US" sz="2400" b="1" dirty="0" smtClean="0">
              <a:ln w="50800"/>
              <a:solidFill>
                <a:srgbClr val="40802C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07704" y="2492896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2924944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  <a:bevelB w="82550" h="38100" prst="coolSlant"/>
            </a:sp3d>
          </a:bodyPr>
          <a:lstStyle/>
          <a:p>
            <a:pPr algn="ctr"/>
            <a:r>
              <a:rPr lang="bg-BG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НАПРЕДЪК ПО </a:t>
            </a:r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ПРОГРАМАТА ЗА РАЗВИТИЕ НА СЕЛСКИТЕ РАЙОНИ</a:t>
            </a:r>
            <a:endParaRPr lang="en-US" sz="36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en-US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2014-2020 </a:t>
            </a:r>
            <a:r>
              <a:rPr lang="bg-BG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г.</a:t>
            </a:r>
            <a:endParaRPr lang="bg-BG" sz="36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4.2 „Инвестиции в преработка/маркетинг на селскостопански продукти”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564904"/>
            <a:ext cx="6768752" cy="4110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435350" y="3356992"/>
          <a:ext cx="2273300" cy="344805"/>
        </p:xfrm>
        <a:graphic>
          <a:graphicData uri="http://schemas.openxmlformats.org/drawingml/2006/table">
            <a:tbl>
              <a:tblPr/>
              <a:tblGrid>
                <a:gridCol w="1066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065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25 669 163.95 €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287739"/>
              </p:ext>
            </p:extLst>
          </p:nvPr>
        </p:nvGraphicFramePr>
        <p:xfrm>
          <a:off x="251521" y="764706"/>
          <a:ext cx="8740080" cy="4968549"/>
        </p:xfrm>
        <a:graphic>
          <a:graphicData uri="http://schemas.openxmlformats.org/drawingml/2006/table">
            <a:tbl>
              <a:tblPr/>
              <a:tblGrid>
                <a:gridCol w="1002799">
                  <a:extLst>
                    <a:ext uri="{9D8B030D-6E8A-4147-A177-3AD203B41FA5}">
                      <a16:colId xmlns="" xmlns:a16="http://schemas.microsoft.com/office/drawing/2014/main" val="859111852"/>
                    </a:ext>
                  </a:extLst>
                </a:gridCol>
                <a:gridCol w="245784">
                  <a:extLst>
                    <a:ext uri="{9D8B030D-6E8A-4147-A177-3AD203B41FA5}">
                      <a16:colId xmlns="" xmlns:a16="http://schemas.microsoft.com/office/drawing/2014/main" val="2599239480"/>
                    </a:ext>
                  </a:extLst>
                </a:gridCol>
                <a:gridCol w="788967">
                  <a:extLst>
                    <a:ext uri="{9D8B030D-6E8A-4147-A177-3AD203B41FA5}">
                      <a16:colId xmlns="" xmlns:a16="http://schemas.microsoft.com/office/drawing/2014/main" val="549518818"/>
                    </a:ext>
                  </a:extLst>
                </a:gridCol>
                <a:gridCol w="759472">
                  <a:extLst>
                    <a:ext uri="{9D8B030D-6E8A-4147-A177-3AD203B41FA5}">
                      <a16:colId xmlns="" xmlns:a16="http://schemas.microsoft.com/office/drawing/2014/main" val="2891884790"/>
                    </a:ext>
                  </a:extLst>
                </a:gridCol>
                <a:gridCol w="245784">
                  <a:extLst>
                    <a:ext uri="{9D8B030D-6E8A-4147-A177-3AD203B41FA5}">
                      <a16:colId xmlns="" xmlns:a16="http://schemas.microsoft.com/office/drawing/2014/main" val="3654535647"/>
                    </a:ext>
                  </a:extLst>
                </a:gridCol>
                <a:gridCol w="788967">
                  <a:extLst>
                    <a:ext uri="{9D8B030D-6E8A-4147-A177-3AD203B41FA5}">
                      <a16:colId xmlns="" xmlns:a16="http://schemas.microsoft.com/office/drawing/2014/main" val="1491899803"/>
                    </a:ext>
                  </a:extLst>
                </a:gridCol>
                <a:gridCol w="825834">
                  <a:extLst>
                    <a:ext uri="{9D8B030D-6E8A-4147-A177-3AD203B41FA5}">
                      <a16:colId xmlns="" xmlns:a16="http://schemas.microsoft.com/office/drawing/2014/main" val="3502243635"/>
                    </a:ext>
                  </a:extLst>
                </a:gridCol>
                <a:gridCol w="245784">
                  <a:extLst>
                    <a:ext uri="{9D8B030D-6E8A-4147-A177-3AD203B41FA5}">
                      <a16:colId xmlns="" xmlns:a16="http://schemas.microsoft.com/office/drawing/2014/main" val="3954626792"/>
                    </a:ext>
                  </a:extLst>
                </a:gridCol>
                <a:gridCol w="1002799">
                  <a:extLst>
                    <a:ext uri="{9D8B030D-6E8A-4147-A177-3AD203B41FA5}">
                      <a16:colId xmlns="" xmlns:a16="http://schemas.microsoft.com/office/drawing/2014/main" val="1434369809"/>
                    </a:ext>
                  </a:extLst>
                </a:gridCol>
                <a:gridCol w="1002799">
                  <a:extLst>
                    <a:ext uri="{9D8B030D-6E8A-4147-A177-3AD203B41FA5}">
                      <a16:colId xmlns="" xmlns:a16="http://schemas.microsoft.com/office/drawing/2014/main" val="2718063498"/>
                    </a:ext>
                  </a:extLst>
                </a:gridCol>
                <a:gridCol w="245784">
                  <a:extLst>
                    <a:ext uri="{9D8B030D-6E8A-4147-A177-3AD203B41FA5}">
                      <a16:colId xmlns="" xmlns:a16="http://schemas.microsoft.com/office/drawing/2014/main" val="764894902"/>
                    </a:ext>
                  </a:extLst>
                </a:gridCol>
                <a:gridCol w="737352">
                  <a:extLst>
                    <a:ext uri="{9D8B030D-6E8A-4147-A177-3AD203B41FA5}">
                      <a16:colId xmlns="" xmlns:a16="http://schemas.microsoft.com/office/drawing/2014/main" val="1706708322"/>
                    </a:ext>
                  </a:extLst>
                </a:gridCol>
                <a:gridCol w="847955">
                  <a:extLst>
                    <a:ext uri="{9D8B030D-6E8A-4147-A177-3AD203B41FA5}">
                      <a16:colId xmlns="" xmlns:a16="http://schemas.microsoft.com/office/drawing/2014/main" val="2783798250"/>
                    </a:ext>
                  </a:extLst>
                </a:gridCol>
              </a:tblGrid>
              <a:tr h="1194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 съглсно текста на подмярка 4.2 от ПРСР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Приети заявления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Сключени договори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Анулирани 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договор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процес на разглеждане, Оставащи за обработка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42388948"/>
                  </a:ext>
                </a:extLst>
              </a:tr>
              <a:tr h="5492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Критерии за оценка включен в Наредба №20/27.10.2015 г.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5415073"/>
                  </a:ext>
                </a:extLst>
              </a:tr>
              <a:tr h="61549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Приоритетни сектори/Показатели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29402339"/>
                  </a:ext>
                </a:extLst>
              </a:tr>
              <a:tr h="7878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395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629 085 690.19 €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312 371 176.01 €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209 220 750.38 €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103 787 648.44 €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87 771 931.56 €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43 827 572.79 €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309 453 584.58 €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153 552 534.60 €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76855094"/>
                  </a:ext>
                </a:extLst>
              </a:tr>
              <a:tr h="7878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210 163 498.49 €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103 746 369.67 €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81 199 601.34 €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40 261 026.03 €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10 967 382.68 €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5 483 691.35 €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104 978 463.74 €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51 514 232.05 €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7569968"/>
                  </a:ext>
                </a:extLst>
              </a:tr>
              <a:tr h="7878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9 423 335.16 €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4 711 667.59 €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3 902 853.73 €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1 951 426.86 €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2 620 563.60 €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1 310 281.80 €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2 251 716.54 €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1 125 858.27 €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6339672"/>
                  </a:ext>
                </a:extLst>
              </a:tr>
              <a:tr h="24619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597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848 672 523.84 €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420 829 213.27 €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294 323 205.45 €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146 000 101.33 €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101 359 877.84 €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50 621 545.95 €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416 683 764.86 €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206 192 624.92 €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50686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TextBox 4"/>
          <p:cNvSpPr txBox="1"/>
          <p:nvPr/>
        </p:nvSpPr>
        <p:spPr>
          <a:xfrm>
            <a:off x="323528" y="260649"/>
            <a:ext cx="8208912" cy="576064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1400" b="1" u="sng" dirty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Брой подадени </a:t>
            </a:r>
            <a:r>
              <a:rPr lang="bg-BG" sz="1400" b="1" u="sng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заявления и подписани договори </a:t>
            </a:r>
            <a:r>
              <a:rPr lang="bg-BG" sz="1400" b="1" u="sng" dirty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области по </a:t>
            </a:r>
            <a:r>
              <a:rPr lang="bg-BG" sz="1400" b="1" u="sng" dirty="0" err="1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подмярка</a:t>
            </a:r>
            <a:r>
              <a:rPr lang="bg-BG" sz="1400" b="1" u="sng" dirty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4.2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340768"/>
            <a:ext cx="8317875" cy="3269537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6.1. „Стартова помощ за млади земеделски стопани” от Програмата за развитие на селските райони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204864"/>
            <a:ext cx="6552728" cy="4375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954258"/>
              </p:ext>
            </p:extLst>
          </p:nvPr>
        </p:nvGraphicFramePr>
        <p:xfrm>
          <a:off x="395536" y="836713"/>
          <a:ext cx="8424936" cy="5546479"/>
        </p:xfrm>
        <a:graphic>
          <a:graphicData uri="http://schemas.openxmlformats.org/drawingml/2006/table">
            <a:tbl>
              <a:tblPr/>
              <a:tblGrid>
                <a:gridCol w="1494077">
                  <a:extLst>
                    <a:ext uri="{9D8B030D-6E8A-4147-A177-3AD203B41FA5}">
                      <a16:colId xmlns="" xmlns:a16="http://schemas.microsoft.com/office/drawing/2014/main" val="779457711"/>
                    </a:ext>
                  </a:extLst>
                </a:gridCol>
                <a:gridCol w="319247">
                  <a:extLst>
                    <a:ext uri="{9D8B030D-6E8A-4147-A177-3AD203B41FA5}">
                      <a16:colId xmlns="" xmlns:a16="http://schemas.microsoft.com/office/drawing/2014/main" val="3948687941"/>
                    </a:ext>
                  </a:extLst>
                </a:gridCol>
                <a:gridCol w="944972">
                  <a:extLst>
                    <a:ext uri="{9D8B030D-6E8A-4147-A177-3AD203B41FA5}">
                      <a16:colId xmlns="" xmlns:a16="http://schemas.microsoft.com/office/drawing/2014/main" val="2238002023"/>
                    </a:ext>
                  </a:extLst>
                </a:gridCol>
                <a:gridCol w="986475">
                  <a:extLst>
                    <a:ext uri="{9D8B030D-6E8A-4147-A177-3AD203B41FA5}">
                      <a16:colId xmlns="" xmlns:a16="http://schemas.microsoft.com/office/drawing/2014/main" val="3914130946"/>
                    </a:ext>
                  </a:extLst>
                </a:gridCol>
                <a:gridCol w="319247">
                  <a:extLst>
                    <a:ext uri="{9D8B030D-6E8A-4147-A177-3AD203B41FA5}">
                      <a16:colId xmlns="" xmlns:a16="http://schemas.microsoft.com/office/drawing/2014/main" val="2696320424"/>
                    </a:ext>
                  </a:extLst>
                </a:gridCol>
                <a:gridCol w="1024783">
                  <a:extLst>
                    <a:ext uri="{9D8B030D-6E8A-4147-A177-3AD203B41FA5}">
                      <a16:colId xmlns="" xmlns:a16="http://schemas.microsoft.com/office/drawing/2014/main" val="2244566824"/>
                    </a:ext>
                  </a:extLst>
                </a:gridCol>
                <a:gridCol w="1072671">
                  <a:extLst>
                    <a:ext uri="{9D8B030D-6E8A-4147-A177-3AD203B41FA5}">
                      <a16:colId xmlns="" xmlns:a16="http://schemas.microsoft.com/office/drawing/2014/main" val="3454168964"/>
                    </a:ext>
                  </a:extLst>
                </a:gridCol>
                <a:gridCol w="319247">
                  <a:extLst>
                    <a:ext uri="{9D8B030D-6E8A-4147-A177-3AD203B41FA5}">
                      <a16:colId xmlns="" xmlns:a16="http://schemas.microsoft.com/office/drawing/2014/main" val="457610652"/>
                    </a:ext>
                  </a:extLst>
                </a:gridCol>
                <a:gridCol w="957742">
                  <a:extLst>
                    <a:ext uri="{9D8B030D-6E8A-4147-A177-3AD203B41FA5}">
                      <a16:colId xmlns="" xmlns:a16="http://schemas.microsoft.com/office/drawing/2014/main" val="4177276627"/>
                    </a:ext>
                  </a:extLst>
                </a:gridCol>
                <a:gridCol w="986475">
                  <a:extLst>
                    <a:ext uri="{9D8B030D-6E8A-4147-A177-3AD203B41FA5}">
                      <a16:colId xmlns="" xmlns:a16="http://schemas.microsoft.com/office/drawing/2014/main" val="770533774"/>
                    </a:ext>
                  </a:extLst>
                </a:gridCol>
              </a:tblGrid>
              <a:tr h="7473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 съглсно текста на подмярка 6.1 от ПРСР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Приети заявления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Сключени договори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договор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30760103"/>
                  </a:ext>
                </a:extLst>
              </a:tr>
              <a:tr h="30506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Критерии за оценка включен в Наредба №14/2015 г.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Одобрени разходи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Одобрена субсидия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08550036"/>
                  </a:ext>
                </a:extLst>
              </a:tr>
              <a:tr h="8292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Приоритетни сектори/Показатели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70545111"/>
                  </a:ext>
                </a:extLst>
              </a:tr>
              <a:tr h="8292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1299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32 475 000.00 €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32 475 000.00 €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682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17 050 000.00 €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17 050 000.00 €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617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15 425 000.00 €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15 425 000.00 €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54109836"/>
                  </a:ext>
                </a:extLst>
              </a:tr>
              <a:tr h="8292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991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24 775 000.00 €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24 775 000.00 €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465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11 625 000.00 €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11 625 000.00 €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526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13 150 000.00 €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13 150 000.00 €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19696741"/>
                  </a:ext>
                </a:extLst>
              </a:tr>
              <a:tr h="117729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374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9 350 000.00 €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9 350 000.00 €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5 350 000.00 €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5 350 000.00 €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4 000 000.00 €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4 000 000.00 €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9143209"/>
                  </a:ext>
                </a:extLst>
              </a:tr>
              <a:tr h="8292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2664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66 600 000.00 €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66 600 000.00 €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1361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34 025 000.00 €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34 025 000.00 €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1303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32 575 000.00 €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32 575 000.00 €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890633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6.3. „Стартова помощ за развитието на малки стопанства”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07362"/>
              </p:ext>
            </p:extLst>
          </p:nvPr>
        </p:nvGraphicFramePr>
        <p:xfrm>
          <a:off x="251519" y="980728"/>
          <a:ext cx="8784976" cy="5040559"/>
        </p:xfrm>
        <a:graphic>
          <a:graphicData uri="http://schemas.openxmlformats.org/drawingml/2006/table">
            <a:tbl>
              <a:tblPr/>
              <a:tblGrid>
                <a:gridCol w="2030675">
                  <a:extLst>
                    <a:ext uri="{9D8B030D-6E8A-4147-A177-3AD203B41FA5}">
                      <a16:colId xmlns="" xmlns:a16="http://schemas.microsoft.com/office/drawing/2014/main" val="952481996"/>
                    </a:ext>
                  </a:extLst>
                </a:gridCol>
                <a:gridCol w="230758">
                  <a:extLst>
                    <a:ext uri="{9D8B030D-6E8A-4147-A177-3AD203B41FA5}">
                      <a16:colId xmlns="" xmlns:a16="http://schemas.microsoft.com/office/drawing/2014/main" val="3582552624"/>
                    </a:ext>
                  </a:extLst>
                </a:gridCol>
                <a:gridCol w="683046">
                  <a:extLst>
                    <a:ext uri="{9D8B030D-6E8A-4147-A177-3AD203B41FA5}">
                      <a16:colId xmlns="" xmlns:a16="http://schemas.microsoft.com/office/drawing/2014/main" val="2505698665"/>
                    </a:ext>
                  </a:extLst>
                </a:gridCol>
                <a:gridCol w="713044">
                  <a:extLst>
                    <a:ext uri="{9D8B030D-6E8A-4147-A177-3AD203B41FA5}">
                      <a16:colId xmlns="" xmlns:a16="http://schemas.microsoft.com/office/drawing/2014/main" val="2565189971"/>
                    </a:ext>
                  </a:extLst>
                </a:gridCol>
                <a:gridCol w="230758">
                  <a:extLst>
                    <a:ext uri="{9D8B030D-6E8A-4147-A177-3AD203B41FA5}">
                      <a16:colId xmlns="" xmlns:a16="http://schemas.microsoft.com/office/drawing/2014/main" val="2035473575"/>
                    </a:ext>
                  </a:extLst>
                </a:gridCol>
                <a:gridCol w="740736">
                  <a:extLst>
                    <a:ext uri="{9D8B030D-6E8A-4147-A177-3AD203B41FA5}">
                      <a16:colId xmlns="" xmlns:a16="http://schemas.microsoft.com/office/drawing/2014/main" val="3188140118"/>
                    </a:ext>
                  </a:extLst>
                </a:gridCol>
                <a:gridCol w="775347">
                  <a:extLst>
                    <a:ext uri="{9D8B030D-6E8A-4147-A177-3AD203B41FA5}">
                      <a16:colId xmlns="" xmlns:a16="http://schemas.microsoft.com/office/drawing/2014/main" val="2423069955"/>
                    </a:ext>
                  </a:extLst>
                </a:gridCol>
                <a:gridCol w="212261">
                  <a:extLst>
                    <a:ext uri="{9D8B030D-6E8A-4147-A177-3AD203B41FA5}">
                      <a16:colId xmlns="" xmlns:a16="http://schemas.microsoft.com/office/drawing/2014/main" val="2205579826"/>
                    </a:ext>
                  </a:extLst>
                </a:gridCol>
                <a:gridCol w="701543">
                  <a:extLst>
                    <a:ext uri="{9D8B030D-6E8A-4147-A177-3AD203B41FA5}">
                      <a16:colId xmlns="" xmlns:a16="http://schemas.microsoft.com/office/drawing/2014/main" val="1909864856"/>
                    </a:ext>
                  </a:extLst>
                </a:gridCol>
                <a:gridCol w="713044">
                  <a:extLst>
                    <a:ext uri="{9D8B030D-6E8A-4147-A177-3AD203B41FA5}">
                      <a16:colId xmlns="" xmlns:a16="http://schemas.microsoft.com/office/drawing/2014/main" val="3849964026"/>
                    </a:ext>
                  </a:extLst>
                </a:gridCol>
                <a:gridCol w="443056">
                  <a:extLst>
                    <a:ext uri="{9D8B030D-6E8A-4147-A177-3AD203B41FA5}">
                      <a16:colId xmlns="" xmlns:a16="http://schemas.microsoft.com/office/drawing/2014/main" val="1863338331"/>
                    </a:ext>
                  </a:extLst>
                </a:gridCol>
                <a:gridCol w="655354">
                  <a:extLst>
                    <a:ext uri="{9D8B030D-6E8A-4147-A177-3AD203B41FA5}">
                      <a16:colId xmlns="" xmlns:a16="http://schemas.microsoft.com/office/drawing/2014/main" val="3173814561"/>
                    </a:ext>
                  </a:extLst>
                </a:gridCol>
                <a:gridCol w="655354">
                  <a:extLst>
                    <a:ext uri="{9D8B030D-6E8A-4147-A177-3AD203B41FA5}">
                      <a16:colId xmlns="" xmlns:a16="http://schemas.microsoft.com/office/drawing/2014/main" val="3746213605"/>
                    </a:ext>
                  </a:extLst>
                </a:gridCol>
              </a:tblGrid>
              <a:tr h="1383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 съглсно текста на подмярка 6.3 от ПРСР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Приети заявления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Сключени договори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договор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Заявления,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които не е наличен бюджет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20846754"/>
                  </a:ext>
                </a:extLst>
              </a:tr>
              <a:tr h="502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Критерии за оценка включен в Наредба №10/10.06.2016 г.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Одобрени разходи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Одобрена субсидия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35227742"/>
                  </a:ext>
                </a:extLst>
              </a:tr>
              <a:tr h="33738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Приоритетни сектори/Показатели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08490898"/>
                  </a:ext>
                </a:extLst>
              </a:tr>
              <a:tr h="82659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1923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28 845 000.00 €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28 845 000.00 €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770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11 550 000.00 €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11 550 000.00 €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2 655 000.00 €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2 655 000.00 €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976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14 640 000.00 €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14 640 000.00 €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23272313"/>
                  </a:ext>
                </a:extLst>
              </a:tr>
              <a:tr h="82659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1020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15 300 000.00 €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15 300 000.00 €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421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6 315 000.00 €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6 315 000.00 €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1 200 000.00 €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1 200 000.00 €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519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7 785 000.00 €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7 785 000.00 €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90209636"/>
                  </a:ext>
                </a:extLst>
              </a:tr>
              <a:tr h="82659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872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13 080 000.00 €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13 080 000.00 €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5 235 000.00 €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5 235 000.00 €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1 305 000.00 €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1 305 000.00 €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436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6 540 000.00 €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6 540 000.00 €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916957"/>
                  </a:ext>
                </a:extLst>
              </a:tr>
              <a:tr h="33738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3815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57 225 000.00 €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57 225 000.00 €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1540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23 100 000.00 €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23 100 000.00 €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5 160 000.00 €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5 160 000.00 €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1931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28 965 000.00 €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28 965 000.00 €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6685077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043808"/>
          </a:xfrm>
        </p:spPr>
        <p:txBody>
          <a:bodyPr>
            <a:normAutofit fontScale="90000"/>
          </a:bodyPr>
          <a:lstStyle/>
          <a:p>
            <a:pPr algn="ctr"/>
            <a:r>
              <a:rPr lang="bg-BG" altLang="bg-BG" sz="3100" b="1" dirty="0" err="1">
                <a:solidFill>
                  <a:srgbClr val="171717"/>
                </a:solidFill>
              </a:rPr>
              <a:t>Подмярка</a:t>
            </a:r>
            <a:r>
              <a:rPr lang="bg-BG" altLang="bg-BG" sz="3100" b="1" dirty="0">
                <a:solidFill>
                  <a:srgbClr val="171717"/>
                </a:solidFill>
              </a:rPr>
              <a:t> 7.2 </a:t>
            </a:r>
            <a:r>
              <a:rPr lang="bg-BG" altLang="bg-BG" sz="3100" b="1" dirty="0"/>
              <a:t> </a:t>
            </a:r>
            <a:r>
              <a:rPr lang="ru-RU" altLang="bg-BG" sz="3100" b="1" dirty="0">
                <a:solidFill>
                  <a:srgbClr val="171717"/>
                </a:solidFill>
              </a:rPr>
              <a:t>„Инвестиции в </a:t>
            </a:r>
            <a:r>
              <a:rPr lang="ru-RU" altLang="bg-BG" sz="3100" b="1" dirty="0" err="1">
                <a:solidFill>
                  <a:srgbClr val="171717"/>
                </a:solidFill>
              </a:rPr>
              <a:t>създаването</a:t>
            </a:r>
            <a:r>
              <a:rPr lang="ru-RU" altLang="bg-BG" sz="3100" b="1" dirty="0">
                <a:solidFill>
                  <a:srgbClr val="171717"/>
                </a:solidFill>
              </a:rPr>
              <a:t>, </a:t>
            </a:r>
            <a:r>
              <a:rPr lang="ru-RU" altLang="bg-BG" sz="3100" b="1" dirty="0" err="1">
                <a:solidFill>
                  <a:srgbClr val="171717"/>
                </a:solidFill>
              </a:rPr>
              <a:t>подобряването</a:t>
            </a:r>
            <a:r>
              <a:rPr lang="ru-RU" altLang="bg-BG" sz="3100" b="1" dirty="0">
                <a:solidFill>
                  <a:srgbClr val="171717"/>
                </a:solidFill>
              </a:rPr>
              <a:t> или </a:t>
            </a:r>
            <a:r>
              <a:rPr lang="ru-RU" altLang="bg-BG" sz="3100" b="1" dirty="0" err="1">
                <a:solidFill>
                  <a:srgbClr val="171717"/>
                </a:solidFill>
              </a:rPr>
              <a:t>разширяването</a:t>
            </a:r>
            <a:r>
              <a:rPr lang="ru-RU" altLang="bg-BG" sz="3100" b="1" dirty="0">
                <a:solidFill>
                  <a:srgbClr val="171717"/>
                </a:solidFill>
              </a:rPr>
              <a:t> на </a:t>
            </a:r>
            <a:r>
              <a:rPr lang="ru-RU" altLang="bg-BG" sz="3100" b="1" dirty="0" err="1">
                <a:solidFill>
                  <a:srgbClr val="171717"/>
                </a:solidFill>
              </a:rPr>
              <a:t>всички</a:t>
            </a:r>
            <a:r>
              <a:rPr lang="ru-RU" altLang="bg-BG" sz="3100" b="1" dirty="0">
                <a:solidFill>
                  <a:srgbClr val="171717"/>
                </a:solidFill>
              </a:rPr>
              <a:t> </a:t>
            </a:r>
            <a:r>
              <a:rPr lang="ru-RU" altLang="bg-BG" sz="3100" b="1" dirty="0" err="1">
                <a:solidFill>
                  <a:srgbClr val="171717"/>
                </a:solidFill>
              </a:rPr>
              <a:t>видове</a:t>
            </a:r>
            <a:r>
              <a:rPr lang="ru-RU" altLang="bg-BG" sz="3100" b="1" dirty="0">
                <a:solidFill>
                  <a:srgbClr val="171717"/>
                </a:solidFill>
              </a:rPr>
              <a:t> малка по </a:t>
            </a:r>
            <a:r>
              <a:rPr lang="ru-RU" altLang="bg-BG" sz="3100" b="1" dirty="0" err="1">
                <a:solidFill>
                  <a:srgbClr val="171717"/>
                </a:solidFill>
              </a:rPr>
              <a:t>мащаби</a:t>
            </a:r>
            <a:r>
              <a:rPr lang="ru-RU" altLang="bg-BG" sz="3100" b="1" dirty="0">
                <a:solidFill>
                  <a:srgbClr val="171717"/>
                </a:solidFill>
              </a:rPr>
              <a:t> </a:t>
            </a:r>
            <a:r>
              <a:rPr lang="ru-RU" altLang="bg-BG" sz="3100" b="1" dirty="0" smtClean="0">
                <a:solidFill>
                  <a:srgbClr val="171717"/>
                </a:solidFill>
              </a:rPr>
              <a:t>инфраструктура“</a:t>
            </a:r>
            <a:br>
              <a:rPr lang="ru-RU" altLang="bg-BG" sz="3100" b="1" dirty="0" smtClean="0">
                <a:solidFill>
                  <a:srgbClr val="171717"/>
                </a:solidFill>
              </a:rPr>
            </a:br>
            <a:r>
              <a:rPr lang="bg-BG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от </a:t>
            </a:r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Програмата за развитие на селските райони</a:t>
            </a:r>
            <a:b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</a:br>
            <a:r>
              <a:rPr lang="ru-RU" altLang="bg-BG" sz="3100" dirty="0" smtClean="0">
                <a:solidFill>
                  <a:srgbClr val="171717"/>
                </a:solidFill>
                <a:latin typeface="Times New Roman" pitchFamily="18" charset="0"/>
              </a:rPr>
              <a:t> </a:t>
            </a:r>
            <a:r>
              <a:rPr lang="ru-RU" altLang="bg-BG" dirty="0">
                <a:solidFill>
                  <a:srgbClr val="171717"/>
                </a:solidFill>
                <a:latin typeface="Times New Roman" pitchFamily="18" charset="0"/>
              </a:rPr>
              <a:t/>
            </a:r>
            <a:br>
              <a:rPr lang="ru-RU" altLang="bg-BG" dirty="0">
                <a:solidFill>
                  <a:srgbClr val="171717"/>
                </a:solidFill>
                <a:latin typeface="Times New Roman" pitchFamily="18" charset="0"/>
              </a:rPr>
            </a:br>
            <a:endParaRPr lang="bg-BG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92896"/>
            <a:ext cx="6696744" cy="3908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49583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838200"/>
          </a:xfrm>
        </p:spPr>
        <p:txBody>
          <a:bodyPr/>
          <a:lstStyle/>
          <a:p>
            <a:pPr algn="ctr"/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Програма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за развитие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селските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райони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(2014-2020) </a:t>
            </a:r>
            <a:b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Подадени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заявления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подпомагане</a:t>
            </a:r>
            <a:r>
              <a:rPr lang="en-US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Мярка 7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услуги и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обновяване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селата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селските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райони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видове дейности</a:t>
            </a:r>
            <a:endParaRPr lang="bg-BG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084259"/>
              </p:ext>
            </p:extLst>
          </p:nvPr>
        </p:nvGraphicFramePr>
        <p:xfrm>
          <a:off x="215008" y="1052736"/>
          <a:ext cx="8712968" cy="5174338"/>
        </p:xfrm>
        <a:graphic>
          <a:graphicData uri="http://schemas.openxmlformats.org/drawingml/2006/table">
            <a:tbl>
              <a:tblPr/>
              <a:tblGrid>
                <a:gridCol w="3600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931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383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13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1410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Допустими дейности, съгласно Наредба № 12 от 25 юли 2016 г.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подадени проекти,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съгла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но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Заповед за прием №  РД 09-552 от 02.08.2016г.</a:t>
                      </a:r>
                      <a:b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b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№</a:t>
                      </a:r>
                      <a:endParaRPr lang="bg-BG" sz="12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Вид на инвестицията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подадени проекти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584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УЛИЦИ и ТРОТОАРИ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204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656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001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584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ОБЩИНСКИ ПЪТИЩА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188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481 452 687,94 €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63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ВОДОСНАБДИТЕЛНИ СИСТЕМИ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съоръжения в агломерации с под 2 000 е.ж. в селските райони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450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422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89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814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СОЦИАЛНА ИНФРАСТРУКТУРА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16 476 318,73 €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6690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обекти, свързани с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КУЛТУРНИЯ ЖИВОТ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включително мобилни такива, включително и дейности по вертикалната планировка и подобряване на прилежащите пространства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325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54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884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425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628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-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ДЕТСКА ГРАДИНА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финансирана чрез бюджета на общината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169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656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763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–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ОСНОВНО или СРЕДНО УЧИЛИЩЕ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финансирано чрез бюджета на общината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35 172 026,11 €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68902">
                <a:tc>
                  <a:txBody>
                    <a:bodyPr/>
                    <a:lstStyle/>
                    <a:p>
                      <a:pPr algn="r" rtl="0" fontAlgn="ctr"/>
                      <a:endParaRPr lang="bg-BG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ОБЩО: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925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1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261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539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37277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Постъпили заявления за подпомагане по подмярка 7.2 НА ТЕРИТОРИЯТА НА ОБЩИНА ХИТРИНО</a:t>
            </a:r>
            <a:endParaRPr lang="bg-BG" sz="1400" b="1" u="sng" cap="none" dirty="0">
              <a:solidFill>
                <a:prstClr val="white">
                  <a:lumMod val="10000"/>
                </a:prst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888824"/>
              </p:ext>
            </p:extLst>
          </p:nvPr>
        </p:nvGraphicFramePr>
        <p:xfrm>
          <a:off x="327719" y="1124744"/>
          <a:ext cx="8640961" cy="5200351"/>
        </p:xfrm>
        <a:graphic>
          <a:graphicData uri="http://schemas.openxmlformats.org/drawingml/2006/table">
            <a:tbl>
              <a:tblPr/>
              <a:tblGrid>
                <a:gridCol w="4320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40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31043">
                <a:tc>
                  <a:txBody>
                    <a:bodyPr/>
                    <a:lstStyle/>
                    <a:p>
                      <a:pPr algn="ctr" fontAlgn="b"/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Община Хитрино</a:t>
                      </a:r>
                    </a:p>
                  </a:txBody>
                  <a:tcPr marL="5311" marR="5311" marT="53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281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№</a:t>
                      </a:r>
                      <a:endParaRPr lang="bg-BG" sz="14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Вид на инвестицията</a:t>
                      </a: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подадени проекти</a:t>
                      </a: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64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УЛИЦИ и ТРОТОАРИ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kumimoji="0" lang="bg-BG" sz="14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              3 888 377,47 €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4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ОБЩИНСКИ ПЪТИЩА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1 969 987,08 €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6721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ВОДОСНАБДИТЕЛНИ СИСТЕМИ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съоръжения в агломерации с под 2 000 е.ж. в селските райони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1 757 526,74 €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85163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-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ДЕТСКА ГРАДИНА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финансирана чрез бюджета на общината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321 519,57 €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7156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–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ОСНОВНО или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СРЕДНО УЧИЛИЩЕ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финансирано чрез бюджета на общината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386 143,62 €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8190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Реконструкция и/или ремонт на </a:t>
                      </a:r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ОБЩИНСКИ</a:t>
                      </a:r>
                      <a:r>
                        <a:rPr lang="bg-BG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СГРАДИ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които се предоставят обществени услуги, с цел подобряване на тяхната енергийна ефективност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1 473 983,08 €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7984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обекти, свързани с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КУЛТУРНИЯ ЖИВОТ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включително мобилни такива, включително и дейности по вертикалната планировка и подобряване на прилежащите пространства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198 174,08 €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8341">
                <a:tc>
                  <a:txBody>
                    <a:bodyPr/>
                    <a:lstStyle/>
                    <a:p>
                      <a:pPr algn="r" rtl="0" fontAlgn="ctr"/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ОБЩО: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9 995 711,64 €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024141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9"/>
            <a:ext cx="8208912" cy="504056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Подадени и обработени проекти на база договаряне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637066"/>
              </p:ext>
            </p:extLst>
          </p:nvPr>
        </p:nvGraphicFramePr>
        <p:xfrm>
          <a:off x="179512" y="764707"/>
          <a:ext cx="8784974" cy="4423666"/>
        </p:xfrm>
        <a:graphic>
          <a:graphicData uri="http://schemas.openxmlformats.org/drawingml/2006/table">
            <a:tbl>
              <a:tblPr/>
              <a:tblGrid>
                <a:gridCol w="2230963">
                  <a:extLst>
                    <a:ext uri="{9D8B030D-6E8A-4147-A177-3AD203B41FA5}">
                      <a16:colId xmlns="" xmlns:a16="http://schemas.microsoft.com/office/drawing/2014/main" val="174181126"/>
                    </a:ext>
                  </a:extLst>
                </a:gridCol>
                <a:gridCol w="286710">
                  <a:extLst>
                    <a:ext uri="{9D8B030D-6E8A-4147-A177-3AD203B41FA5}">
                      <a16:colId xmlns="" xmlns:a16="http://schemas.microsoft.com/office/drawing/2014/main" val="1073346657"/>
                    </a:ext>
                  </a:extLst>
                </a:gridCol>
                <a:gridCol w="931807">
                  <a:extLst>
                    <a:ext uri="{9D8B030D-6E8A-4147-A177-3AD203B41FA5}">
                      <a16:colId xmlns="" xmlns:a16="http://schemas.microsoft.com/office/drawing/2014/main" val="3611276227"/>
                    </a:ext>
                  </a:extLst>
                </a:gridCol>
                <a:gridCol w="931807">
                  <a:extLst>
                    <a:ext uri="{9D8B030D-6E8A-4147-A177-3AD203B41FA5}">
                      <a16:colId xmlns="" xmlns:a16="http://schemas.microsoft.com/office/drawing/2014/main" val="109503658"/>
                    </a:ext>
                  </a:extLst>
                </a:gridCol>
                <a:gridCol w="262072">
                  <a:extLst>
                    <a:ext uri="{9D8B030D-6E8A-4147-A177-3AD203B41FA5}">
                      <a16:colId xmlns="" xmlns:a16="http://schemas.microsoft.com/office/drawing/2014/main" val="1039465483"/>
                    </a:ext>
                  </a:extLst>
                </a:gridCol>
                <a:gridCol w="931807">
                  <a:extLst>
                    <a:ext uri="{9D8B030D-6E8A-4147-A177-3AD203B41FA5}">
                      <a16:colId xmlns="" xmlns:a16="http://schemas.microsoft.com/office/drawing/2014/main" val="1665953688"/>
                    </a:ext>
                  </a:extLst>
                </a:gridCol>
                <a:gridCol w="931807">
                  <a:extLst>
                    <a:ext uri="{9D8B030D-6E8A-4147-A177-3AD203B41FA5}">
                      <a16:colId xmlns="" xmlns:a16="http://schemas.microsoft.com/office/drawing/2014/main" val="3040450109"/>
                    </a:ext>
                  </a:extLst>
                </a:gridCol>
                <a:gridCol w="331509">
                  <a:extLst>
                    <a:ext uri="{9D8B030D-6E8A-4147-A177-3AD203B41FA5}">
                      <a16:colId xmlns="" xmlns:a16="http://schemas.microsoft.com/office/drawing/2014/main" val="3675874639"/>
                    </a:ext>
                  </a:extLst>
                </a:gridCol>
                <a:gridCol w="958686">
                  <a:extLst>
                    <a:ext uri="{9D8B030D-6E8A-4147-A177-3AD203B41FA5}">
                      <a16:colId xmlns="" xmlns:a16="http://schemas.microsoft.com/office/drawing/2014/main" val="2025597065"/>
                    </a:ext>
                  </a:extLst>
                </a:gridCol>
                <a:gridCol w="987806">
                  <a:extLst>
                    <a:ext uri="{9D8B030D-6E8A-4147-A177-3AD203B41FA5}">
                      <a16:colId xmlns="" xmlns:a16="http://schemas.microsoft.com/office/drawing/2014/main" val="102536787"/>
                    </a:ext>
                  </a:extLst>
                </a:gridCol>
              </a:tblGrid>
              <a:tr h="7928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Мерки и </a:t>
                      </a:r>
                      <a:r>
                        <a:rPr lang="bg-BG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подмерки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Постъпили заявления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Обработени заявления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Сключени договори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82848621"/>
                  </a:ext>
                </a:extLst>
              </a:tr>
              <a:tr h="19337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Заявени разходи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Заявена субсидия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Заявени разходи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Заявена субсидия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Брой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Одобрени разходи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Одобрена субсидия 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52216834"/>
                  </a:ext>
                </a:extLst>
              </a:tr>
              <a:tr h="1933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Мярка 4-Инвестиции в материални активи.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834924"/>
                  </a:ext>
                </a:extLst>
              </a:tr>
              <a:tr h="3325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Подмярка 4.1 „Инвестиции в земеделски стопанства“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384 209 515.67 €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384 209 515.67 €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3 521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1 245 495 545.75 €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706 577 263.22 €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616 230 073.84 €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377 431 255.02 €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584929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Подмярка 4.2 „Инвестиции в преработка/маркетинг на селскостопански продукти“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848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672 524.00 €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420 829 213.00 €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385 731 345.86 €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191 655 909.72 €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294 404 460.97 €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146 040 729.10 €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93630806"/>
                  </a:ext>
                </a:extLst>
              </a:tr>
              <a:tr h="2464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Мярка 6-Развитие на стопанството и стопанската дейност.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7379237"/>
                  </a:ext>
                </a:extLst>
              </a:tr>
              <a:tr h="3028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Подмярка 6.1 Стартова помощ за млади земеделски производители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66 600 000.00 €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2 649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66 225 000.00 €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66 225 000.00 €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34 050 000.00 €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34 050 000.00 €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69766589"/>
                  </a:ext>
                </a:extLst>
              </a:tr>
              <a:tr h="3867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Подмярка 6.3 „Стартова помощ за развитието на малки стопанства“(ТПП)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57 225 000.00 €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28 245 000.00 €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28 245 000.00 €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23 100 000.00 €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23 100 000.00 €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79156435"/>
                  </a:ext>
                </a:extLst>
              </a:tr>
              <a:tr h="2549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Мярка 7-Основни услуги и обновяване на селата в селските райони.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03015406"/>
                  </a:ext>
                </a:extLst>
              </a:tr>
              <a:tr h="4553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Подмярка 7.2. Инвестиции в създаването, подобряването или разширяването на всички видове малка по мащаби инфраструктура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089 669 497.02 €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085 586 570.89 €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919 429 661.58 €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919 429 661.58 €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171 432 904.74 €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171 432 904.74 €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76315776"/>
                  </a:ext>
                </a:extLst>
              </a:tr>
              <a:tr h="4621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Подмярка 7.6. Проучвания и инвестиции, свързани с поддържане, възстановяване и на културното и природното наследство на селата.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246 331.65 €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107 246 331.65 €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27 193 950.73 €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27 201 921.29 €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20 840 794.45 €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20 840 794.45 €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3014552"/>
                  </a:ext>
                </a:extLst>
              </a:tr>
              <a:tr h="364297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</a:p>
                  </a:txBody>
                  <a:tcPr marL="6648" marR="6648" marT="6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4 553 622 868.34 €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4 121 696 631.21 €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8 745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2 672 320 503.92 €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1 939 334 755.81 €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1 160 058 234.00 €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772 895 683.31 €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575014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84866" y="5229200"/>
            <a:ext cx="8779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Забележка: В договорените суми по Подмярка 4.1 „Инвестиции в земеделски стопанства“ са включени наддоговорените средства</a:t>
            </a:r>
            <a:r>
              <a:rPr lang="ru-RU" sz="800" dirty="0"/>
              <a:t> </a:t>
            </a:r>
            <a:endParaRPr lang="bg-BG" sz="8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51520" y="28098"/>
            <a:ext cx="8686800" cy="1531640"/>
          </a:xfrm>
        </p:spPr>
        <p:txBody>
          <a:bodyPr/>
          <a:lstStyle/>
          <a:p>
            <a:pPr algn="ctr"/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Програма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за развитие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селските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райони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(2014-2020) </a:t>
            </a:r>
            <a:b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Заявления</a:t>
            </a:r>
            <a:r>
              <a:rPr lang="en-US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 подпомагане 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bg-BG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подмярка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7.2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„Инвестиции в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създаването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подобряването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разширяването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всички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видове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малка по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мащаби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инфраструктура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’’ </a:t>
            </a: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разглеждани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същество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Държавен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фонд </a:t>
            </a:r>
            <a:r>
              <a:rPr lang="en-US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Земеделие</a:t>
            </a:r>
            <a:r>
              <a:rPr lang="en-US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”</a:t>
            </a:r>
            <a:endParaRPr lang="bg-BG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2529915"/>
              </p:ext>
            </p:extLst>
          </p:nvPr>
        </p:nvGraphicFramePr>
        <p:xfrm>
          <a:off x="251521" y="1484784"/>
          <a:ext cx="8686799" cy="4531385"/>
        </p:xfrm>
        <a:graphic>
          <a:graphicData uri="http://schemas.openxmlformats.org/drawingml/2006/table">
            <a:tbl>
              <a:tblPr/>
              <a:tblGrid>
                <a:gridCol w="5947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250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19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85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6069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№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ВИД ДЕЙНОСТ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проекти разглеждани по същество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Обща сума на заявената финансова помощ /лева/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 и/или рехабилитация на нови и съществуващи улици и тротоари и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съоръженията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принадлежностите към тях;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122 505 765.38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 и/или рехабилитация на нови и съществуващи общински пътища и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съоръженията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принадлежностите към тях;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368 621 487.88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Изграждане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 и/или рехабилитация на водоснабдителни системи и съоръжения в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агломерации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под 2000 е.ж. в селските райони;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273 867 857.11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530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Изграждане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реконструкция, ремонт, оборудване и/или обзавеждане на социална инфраструктура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за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предоставяне на услуги, които не са част от процеса на деинституционализация на деца и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възрастни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включително транспортни средства.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20 789 012.02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337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Изграждане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реконструкция, ремонт, реставрация, закупуване на оборудване и/или обзавеждане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обекти, свързани с културния живот, включително мобилни такива, включително и дейности по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вертикалната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планировка и подобряване на прилежащите пространства.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22 073 878.54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Реконструкция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ремонт, оборудване и/или обзавеждане на общинска образователна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инфраструктура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местно значение в селските райони- УЧИЛИЩА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56 934 394.84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687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Реконструкция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ремонт, оборудване и/или обзавеждане на общинска образователна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/>
                      </a:r>
                      <a:b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инфраструктура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местно значение в селските райони - ДЕТСКИ ГРАДИНИ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35 087 652.98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843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Целеви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прием за община ХИТРИНО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19 549 612.83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885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049" marR="9049" marT="904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ОБЩО: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331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919 429 661.58</a:t>
                      </a:r>
                    </a:p>
                  </a:txBody>
                  <a:tcPr marL="9049" marR="9049" marT="90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76286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51520" y="28098"/>
            <a:ext cx="8686800" cy="1531640"/>
          </a:xfrm>
        </p:spPr>
        <p:txBody>
          <a:bodyPr/>
          <a:lstStyle/>
          <a:p>
            <a:pPr algn="ctr"/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Програма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за развитие на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селските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райони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(2014-2020) </a:t>
            </a:r>
            <a:b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Заявления</a:t>
            </a:r>
            <a:r>
              <a:rPr lang="en-US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 подпомагане 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bg-BG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подмярка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7.2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„Инвестиции в създаването, подобряването или разширяването на всички видове малка по мащаби инфраструктура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’’ 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одобрена субсидия</a:t>
            </a:r>
            <a:endParaRPr lang="bg-BG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242456"/>
              </p:ext>
            </p:extLst>
          </p:nvPr>
        </p:nvGraphicFramePr>
        <p:xfrm>
          <a:off x="755575" y="1551927"/>
          <a:ext cx="7488833" cy="4712928"/>
        </p:xfrm>
        <a:graphic>
          <a:graphicData uri="http://schemas.openxmlformats.org/drawingml/2006/table">
            <a:tbl>
              <a:tblPr/>
              <a:tblGrid>
                <a:gridCol w="4094958">
                  <a:extLst>
                    <a:ext uri="{9D8B030D-6E8A-4147-A177-3AD203B41FA5}">
                      <a16:colId xmlns="" xmlns:a16="http://schemas.microsoft.com/office/drawing/2014/main" val="822499523"/>
                    </a:ext>
                  </a:extLst>
                </a:gridCol>
                <a:gridCol w="1768639">
                  <a:extLst>
                    <a:ext uri="{9D8B030D-6E8A-4147-A177-3AD203B41FA5}">
                      <a16:colId xmlns="" xmlns:a16="http://schemas.microsoft.com/office/drawing/2014/main" val="1800151492"/>
                    </a:ext>
                  </a:extLst>
                </a:gridCol>
                <a:gridCol w="1625236">
                  <a:extLst>
                    <a:ext uri="{9D8B030D-6E8A-4147-A177-3AD203B41FA5}">
                      <a16:colId xmlns="" xmlns:a16="http://schemas.microsoft.com/office/drawing/2014/main" val="381568389"/>
                    </a:ext>
                  </a:extLst>
                </a:gridCol>
              </a:tblGrid>
              <a:tr h="45987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 брой одобрени проекти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Одобрена субсидия (евро)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4857296"/>
                  </a:ext>
                </a:extLst>
              </a:tr>
              <a:tr h="5491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Строителство, реконструкция и/или рехабилитация на нови и съществуващи улици и тротоари, и съоръженията и принадлежностите към тях 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26 131 731.05 € 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65932121"/>
                  </a:ext>
                </a:extLst>
              </a:tr>
              <a:tr h="5491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Строителство, реконструкция и/или рехабилитация на нови и съществуващи общински пътища, и съоръженията и принадлежностите към тях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103 754 272.35 € 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6734350"/>
                  </a:ext>
                </a:extLst>
              </a:tr>
              <a:tr h="4118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Изграждане, реконструкция и/или рехабилитация на водоснабдителни системи и съоръжения в агломерации с под 2 000 е.ж. в селските райони 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-   € 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68322423"/>
                  </a:ext>
                </a:extLst>
              </a:tr>
              <a:tr h="6863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Изграждане, реконструкция, ремонт, оборудване и/или обзавеждане на социална инфраструктура за предоставяне на услуги, които не са част от процеса на деинституционализация на деца и възрастни, включително транспортни средства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-   € 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02373442"/>
                  </a:ext>
                </a:extLst>
              </a:tr>
              <a:tr h="8236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Изграждане, реконструкция, ремонт, реставрация, закупуване на оборудване и/или обзавеждане на обекти, свързани с културния живот, включително мобилни такива, включително и дейности по вертикалната планировка и подобряване на прилежащите пространства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9 199 209.97 € 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97345431"/>
                  </a:ext>
                </a:extLst>
              </a:tr>
              <a:tr h="2745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Детска градина финансирана чрез бюджета на общината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10 600 730.37 € 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3605328"/>
                  </a:ext>
                </a:extLst>
              </a:tr>
              <a:tr h="2745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Основно или средно училище финансирано чрез бюджета на общината 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21 347 001.22 € 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97933219"/>
                  </a:ext>
                </a:extLst>
              </a:tr>
              <a:tr h="248468">
                <a:tc>
                  <a:txBody>
                    <a:bodyPr/>
                    <a:lstStyle/>
                    <a:p>
                      <a:pPr algn="l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Хитрино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399 959.79 € 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08808292"/>
                  </a:ext>
                </a:extLst>
              </a:tr>
              <a:tr h="248468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</a:p>
                  </a:txBody>
                  <a:tcPr marL="6864" marR="6864" marT="68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171 432 904.74 € </a:t>
                      </a:r>
                    </a:p>
                  </a:txBody>
                  <a:tcPr marL="6864" marR="6864" marT="6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23705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014955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51520" y="28098"/>
            <a:ext cx="8686800" cy="1531640"/>
          </a:xfrm>
        </p:spPr>
        <p:txBody>
          <a:bodyPr/>
          <a:lstStyle/>
          <a:p>
            <a:pPr algn="ctr"/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bg-BG" sz="1400" b="1" u="sng" cap="none" dirty="0" err="1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bg-BG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одмярка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7.2 </a:t>
            </a:r>
            <a:r>
              <a:rPr lang="ru-RU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„Инвестиции в създаването, подобряването или разширяването на всички видове малка по мащаби инфраструктура</a:t>
            </a:r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’’ 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брой подадени заявления и подписани договори по области</a:t>
            </a:r>
            <a:endParaRPr lang="bg-B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579656"/>
            <a:ext cx="6696744" cy="402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9275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7.6. "Проучвания и инвестиции, свързани с поддържане, възстановяване и подобряване на културното и природно наследство на селата" 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996952"/>
            <a:ext cx="6552728" cy="3678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761871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51520" y="28098"/>
            <a:ext cx="8686800" cy="1531640"/>
          </a:xfrm>
        </p:spPr>
        <p:txBody>
          <a:bodyPr>
            <a:normAutofit/>
          </a:bodyPr>
          <a:lstStyle/>
          <a:p>
            <a:pPr algn="ctr"/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Одобрени по </a:t>
            </a:r>
            <a:r>
              <a:rPr lang="bg-BG" sz="1400" b="1" u="sng" cap="none" dirty="0" err="1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подмярка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7.6 </a:t>
            </a:r>
            <a:r>
              <a:rPr lang="bg-BG" sz="14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"Проучвания и инвестиции, свързани с поддържане, възстановяване и подобряване на културното и природно наследство на селата"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825285"/>
              </p:ext>
            </p:extLst>
          </p:nvPr>
        </p:nvGraphicFramePr>
        <p:xfrm>
          <a:off x="683567" y="1484783"/>
          <a:ext cx="7920880" cy="4752529"/>
        </p:xfrm>
        <a:graphic>
          <a:graphicData uri="http://schemas.openxmlformats.org/drawingml/2006/table">
            <a:tbl>
              <a:tblPr/>
              <a:tblGrid>
                <a:gridCol w="2808917">
                  <a:extLst>
                    <a:ext uri="{9D8B030D-6E8A-4147-A177-3AD203B41FA5}">
                      <a16:colId xmlns="" xmlns:a16="http://schemas.microsoft.com/office/drawing/2014/main" val="331598289"/>
                    </a:ext>
                  </a:extLst>
                </a:gridCol>
                <a:gridCol w="2808917">
                  <a:extLst>
                    <a:ext uri="{9D8B030D-6E8A-4147-A177-3AD203B41FA5}">
                      <a16:colId xmlns="" xmlns:a16="http://schemas.microsoft.com/office/drawing/2014/main" val="1566259535"/>
                    </a:ext>
                  </a:extLst>
                </a:gridCol>
                <a:gridCol w="2303046">
                  <a:extLst>
                    <a:ext uri="{9D8B030D-6E8A-4147-A177-3AD203B41FA5}">
                      <a16:colId xmlns="" xmlns:a16="http://schemas.microsoft.com/office/drawing/2014/main" val="2962921815"/>
                    </a:ext>
                  </a:extLst>
                </a:gridCol>
              </a:tblGrid>
              <a:tr h="80694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Критерии за подбор съгласно Наредба № 6 от 28 март 2016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Сключени договори за подпомагане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17121232"/>
                  </a:ext>
                </a:extLst>
              </a:tr>
              <a:tr h="90188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 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Одобрена финансова помощ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85703035"/>
                  </a:ext>
                </a:extLst>
              </a:tr>
              <a:tr h="13290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Обектът, предмет на инвестицията е със статут на недвижима културна ценност с категория „световно значение“ или „национално значение“ - Проекти с включени инвестиции според културната и обществената значимост на обекта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9 765 971.32 €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72964654"/>
                  </a:ext>
                </a:extLst>
              </a:tr>
              <a:tr h="5696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Обектът, предмет на инвестицията е със статут на недвижима културна ценност с категория „местно значение“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10 812 020.34 €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6222627"/>
                  </a:ext>
                </a:extLst>
              </a:tr>
              <a:tr h="90766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„национално значение“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262 802.79 €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6201042"/>
                  </a:ext>
                </a:extLst>
              </a:tr>
              <a:tr h="2373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20 840 794.45 €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2860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958670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835696" y="1484784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ДЪРЖАВЕН</a:t>
            </a:r>
            <a:r>
              <a:rPr lang="en-US" sz="32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ЗЕМЕДЕЛИЕ</a:t>
            </a: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95536" y="4365104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rgbClr val="40802C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dirty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г</a:t>
            </a:r>
            <a:r>
              <a:rPr lang="bg-BG" sz="140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р. София 201</a:t>
            </a:r>
            <a:r>
              <a:rPr lang="en-US" sz="140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7</a:t>
            </a:r>
            <a:r>
              <a:rPr lang="bg-BG" sz="140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 г.</a:t>
            </a:r>
            <a:endParaRPr kumimoji="0" lang="bg-BG" sz="1400" i="0" u="none" strike="noStrike" kern="1200" normalizeH="0" baseline="0" noProof="0" dirty="0">
              <a:ln w="50800"/>
              <a:solidFill>
                <a:srgbClr val="40802C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07704" y="1988840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РАЗПЛАЩАТЕЛНА</a:t>
            </a:r>
            <a:r>
              <a:rPr kumimoji="0" lang="bg-BG" sz="3200" b="1" i="0" u="none" strike="noStrike" kern="1200" normalizeH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 АГЕНЦИЯ</a:t>
            </a: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285354" y="0"/>
            <a:ext cx="8208912" cy="504056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Изпълнение на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135053"/>
              </p:ext>
            </p:extLst>
          </p:nvPr>
        </p:nvGraphicFramePr>
        <p:xfrm>
          <a:off x="179512" y="5733256"/>
          <a:ext cx="8686799" cy="988134"/>
        </p:xfrm>
        <a:graphic>
          <a:graphicData uri="http://schemas.openxmlformats.org/drawingml/2006/table">
            <a:tbl>
              <a:tblPr/>
              <a:tblGrid>
                <a:gridCol w="1920914">
                  <a:extLst>
                    <a:ext uri="{9D8B030D-6E8A-4147-A177-3AD203B41FA5}">
                      <a16:colId xmlns="" xmlns:a16="http://schemas.microsoft.com/office/drawing/2014/main" val="3605271101"/>
                    </a:ext>
                  </a:extLst>
                </a:gridCol>
                <a:gridCol w="581610">
                  <a:extLst>
                    <a:ext uri="{9D8B030D-6E8A-4147-A177-3AD203B41FA5}">
                      <a16:colId xmlns="" xmlns:a16="http://schemas.microsoft.com/office/drawing/2014/main" val="3440650575"/>
                    </a:ext>
                  </a:extLst>
                </a:gridCol>
                <a:gridCol w="629633">
                  <a:extLst>
                    <a:ext uri="{9D8B030D-6E8A-4147-A177-3AD203B41FA5}">
                      <a16:colId xmlns="" xmlns:a16="http://schemas.microsoft.com/office/drawing/2014/main" val="1485309377"/>
                    </a:ext>
                  </a:extLst>
                </a:gridCol>
                <a:gridCol w="588280">
                  <a:extLst>
                    <a:ext uri="{9D8B030D-6E8A-4147-A177-3AD203B41FA5}">
                      <a16:colId xmlns="" xmlns:a16="http://schemas.microsoft.com/office/drawing/2014/main" val="1310680071"/>
                    </a:ext>
                  </a:extLst>
                </a:gridCol>
                <a:gridCol w="485564">
                  <a:extLst>
                    <a:ext uri="{9D8B030D-6E8A-4147-A177-3AD203B41FA5}">
                      <a16:colId xmlns="" xmlns:a16="http://schemas.microsoft.com/office/drawing/2014/main" val="2722596802"/>
                    </a:ext>
                  </a:extLst>
                </a:gridCol>
                <a:gridCol w="496236">
                  <a:extLst>
                    <a:ext uri="{9D8B030D-6E8A-4147-A177-3AD203B41FA5}">
                      <a16:colId xmlns="" xmlns:a16="http://schemas.microsoft.com/office/drawing/2014/main" val="748590668"/>
                    </a:ext>
                  </a:extLst>
                </a:gridCol>
                <a:gridCol w="540257">
                  <a:extLst>
                    <a:ext uri="{9D8B030D-6E8A-4147-A177-3AD203B41FA5}">
                      <a16:colId xmlns="" xmlns:a16="http://schemas.microsoft.com/office/drawing/2014/main" val="1769687791"/>
                    </a:ext>
                  </a:extLst>
                </a:gridCol>
                <a:gridCol w="668318">
                  <a:extLst>
                    <a:ext uri="{9D8B030D-6E8A-4147-A177-3AD203B41FA5}">
                      <a16:colId xmlns="" xmlns:a16="http://schemas.microsoft.com/office/drawing/2014/main" val="3394088187"/>
                    </a:ext>
                  </a:extLst>
                </a:gridCol>
                <a:gridCol w="661648">
                  <a:extLst>
                    <a:ext uri="{9D8B030D-6E8A-4147-A177-3AD203B41FA5}">
                      <a16:colId xmlns="" xmlns:a16="http://schemas.microsoft.com/office/drawing/2014/main" val="3205927295"/>
                    </a:ext>
                  </a:extLst>
                </a:gridCol>
                <a:gridCol w="715007">
                  <a:extLst>
                    <a:ext uri="{9D8B030D-6E8A-4147-A177-3AD203B41FA5}">
                      <a16:colId xmlns="" xmlns:a16="http://schemas.microsoft.com/office/drawing/2014/main" val="1161581306"/>
                    </a:ext>
                  </a:extLst>
                </a:gridCol>
                <a:gridCol w="618961">
                  <a:extLst>
                    <a:ext uri="{9D8B030D-6E8A-4147-A177-3AD203B41FA5}">
                      <a16:colId xmlns="" xmlns:a16="http://schemas.microsoft.com/office/drawing/2014/main" val="3702261892"/>
                    </a:ext>
                  </a:extLst>
                </a:gridCol>
                <a:gridCol w="780371">
                  <a:extLst>
                    <a:ext uri="{9D8B030D-6E8A-4147-A177-3AD203B41FA5}">
                      <a16:colId xmlns="" xmlns:a16="http://schemas.microsoft.com/office/drawing/2014/main" val="1143512082"/>
                    </a:ext>
                  </a:extLst>
                </a:gridCol>
              </a:tblGrid>
              <a:tr h="74153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*Сумите са в евро /1 EUR= 1.9558 лв.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10186471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 За мерки 10, 11, 12 и 13 не е приложимо, тъй като по тези мерки се подават заявления за плащане всяка година.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13392276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*** Включени са разплатените заявленията и прогнозни данни с поети ангажименти по мерки 10, 11, тъй като по тези мерки се подават искане за плащане всяка година, което може да съдържа различна информация от предходните. За М10 и 11 за 2017 г. не са преминали задължителните административни проверки за одобрение и изпълнение на многогодишните ангажименти. По М12 и М13 не се поемат многогодишни ангажименти.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3635352"/>
                  </a:ext>
                </a:extLst>
              </a:tr>
              <a:tr h="7415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****  По Мярка 2 със заповеди на Министъра на земеделието, храните и горите са обявени два приема за предоставяне на консултантски услуги от НССЗ.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63204842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***** Отчетените средства за изпълнение по Мярка 8 се отнасят за преходните договори по Мярка 223 от ПРСР 2007-2013 , а по Мярка 9 се отнасят за преходни договори по мярка 142 от ПРСР2007-2013, с поети многогодишни ангажименти и осигурен бюджет от ПРСР 2014-2020.  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34563749"/>
                  </a:ext>
                </a:extLst>
              </a:tr>
              <a:tr h="74153">
                <a:tc gridSpan="11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******В тримесечното отчитане от Комисията по селскостопанските фондове към 31.05.2017 за ПРСР 2014-2020 е включен аванс, който не е отчетен в настоящата справка.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4862053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договорените суми по Мярка 4 "Инвестиции в материални активи" са включени наддоговорените средства по Подмярка 4.1 „Инвестиции в земеделски стопанства“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0756239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232178"/>
              </p:ext>
            </p:extLst>
          </p:nvPr>
        </p:nvGraphicFramePr>
        <p:xfrm>
          <a:off x="601674" y="692696"/>
          <a:ext cx="7909657" cy="4577645"/>
        </p:xfrm>
        <a:graphic>
          <a:graphicData uri="http://schemas.openxmlformats.org/drawingml/2006/table">
            <a:tbl>
              <a:tblPr/>
              <a:tblGrid>
                <a:gridCol w="1758499">
                  <a:extLst>
                    <a:ext uri="{9D8B030D-6E8A-4147-A177-3AD203B41FA5}">
                      <a16:colId xmlns="" xmlns:a16="http://schemas.microsoft.com/office/drawing/2014/main" val="2405697309"/>
                    </a:ext>
                  </a:extLst>
                </a:gridCol>
                <a:gridCol w="791324">
                  <a:extLst>
                    <a:ext uri="{9D8B030D-6E8A-4147-A177-3AD203B41FA5}">
                      <a16:colId xmlns="" xmlns:a16="http://schemas.microsoft.com/office/drawing/2014/main" val="3779427329"/>
                    </a:ext>
                  </a:extLst>
                </a:gridCol>
                <a:gridCol w="726727">
                  <a:extLst>
                    <a:ext uri="{9D8B030D-6E8A-4147-A177-3AD203B41FA5}">
                      <a16:colId xmlns="" xmlns:a16="http://schemas.microsoft.com/office/drawing/2014/main" val="2156180971"/>
                    </a:ext>
                  </a:extLst>
                </a:gridCol>
                <a:gridCol w="898988">
                  <a:extLst>
                    <a:ext uri="{9D8B030D-6E8A-4147-A177-3AD203B41FA5}">
                      <a16:colId xmlns="" xmlns:a16="http://schemas.microsoft.com/office/drawing/2014/main" val="3137984583"/>
                    </a:ext>
                  </a:extLst>
                </a:gridCol>
                <a:gridCol w="890016">
                  <a:extLst>
                    <a:ext uri="{9D8B030D-6E8A-4147-A177-3AD203B41FA5}">
                      <a16:colId xmlns="" xmlns:a16="http://schemas.microsoft.com/office/drawing/2014/main" val="3499739817"/>
                    </a:ext>
                  </a:extLst>
                </a:gridCol>
                <a:gridCol w="961791">
                  <a:extLst>
                    <a:ext uri="{9D8B030D-6E8A-4147-A177-3AD203B41FA5}">
                      <a16:colId xmlns="" xmlns:a16="http://schemas.microsoft.com/office/drawing/2014/main" val="1260455967"/>
                    </a:ext>
                  </a:extLst>
                </a:gridCol>
                <a:gridCol w="832595">
                  <a:extLst>
                    <a:ext uri="{9D8B030D-6E8A-4147-A177-3AD203B41FA5}">
                      <a16:colId xmlns="" xmlns:a16="http://schemas.microsoft.com/office/drawing/2014/main" val="2592332505"/>
                    </a:ext>
                  </a:extLst>
                </a:gridCol>
                <a:gridCol w="1049717">
                  <a:extLst>
                    <a:ext uri="{9D8B030D-6E8A-4147-A177-3AD203B41FA5}">
                      <a16:colId xmlns="" xmlns:a16="http://schemas.microsoft.com/office/drawing/2014/main" val="741094153"/>
                    </a:ext>
                  </a:extLst>
                </a:gridCol>
              </a:tblGrid>
              <a:tr h="5657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5388" marR="5388" marT="538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публични средства, евро (ЕЗФРСР+НФ)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отворени приеми/кампании към 13.12.2017 г. (ЕЗФРСР*)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***Договорени суми към 13.12.2017 г. ЕЗФРСР*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бюджет от отворени приеми/кампании (ЕЗФРСР)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общ бюджет по мярката (ЕЗФРСР)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******Изплатени суми към 13.12.2017 г. ЕЗФРСР*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нa усвояване спрямо общ бюджет по мярката (ЕЗФРСР)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4327704"/>
                  </a:ext>
                </a:extLst>
              </a:tr>
              <a:tr h="22629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1-Трансфер на знания и действия за осведомяване.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25 394 596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4678241"/>
                  </a:ext>
                </a:extLst>
              </a:tr>
              <a:tr h="339447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2-Консултантски услуги,управление на стопанството и услуги по заместване в стопанството.****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4 254 532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2 719 449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0768923"/>
                  </a:ext>
                </a:extLst>
              </a:tr>
              <a:tr h="22629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4-Инвестиции в материални активи.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776 047 703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499 555 301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413 704 512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79 745 350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86024999"/>
                  </a:ext>
                </a:extLst>
              </a:tr>
              <a:tr h="22629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6-Развитие на стопанството и стопанската дейност.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204 458 262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56 466 225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49 625 125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49 749 705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6602317"/>
                  </a:ext>
                </a:extLst>
              </a:tr>
              <a:tr h="22629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7-Основни услуги и обновяване на селата в селските райони.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625 725 911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319 600 000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163 432 644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2 800 545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72231243"/>
                  </a:ext>
                </a:extLst>
              </a:tr>
              <a:tr h="339447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8-Инвестиции в развитието на горските площи и подобряване на жизнеспособността на горите.*****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63 527 375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303 461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16362980"/>
                  </a:ext>
                </a:extLst>
              </a:tr>
              <a:tr h="22629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9-Учредяване на групи и организации на производителите.*****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7 795 947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38 340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9241461"/>
                  </a:ext>
                </a:extLst>
              </a:tr>
              <a:tr h="113149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10-Агроекология и климат.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223 346 669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154 446 823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53 187 409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6453936"/>
                  </a:ext>
                </a:extLst>
              </a:tr>
              <a:tr h="113149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11-Биологично земеделие.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151 593 439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37 500 435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2015542"/>
                  </a:ext>
                </a:extLst>
              </a:tr>
              <a:tr h="22629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12- Плащания по „Натура-2000” и Рамковата директива  за водите.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139 676 037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53 246 074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35 105 135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2118146"/>
                  </a:ext>
                </a:extLst>
              </a:tr>
              <a:tr h="339447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13- Плащания за райони,изправени пред природни или други специфични ограничения.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275 604 675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105 382 167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66 399 020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5585485"/>
                  </a:ext>
                </a:extLst>
              </a:tr>
              <a:tr h="22629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14-Хуманно отношение към животните.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56 859 511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08906443"/>
                  </a:ext>
                </a:extLst>
              </a:tr>
              <a:tr h="339447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15-Екологични услуги и услуги във връзка с климата в горското стопанство и опазване на горите.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8 750 000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0195646"/>
                  </a:ext>
                </a:extLst>
              </a:tr>
              <a:tr h="113149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16-Сътрудничество.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32 573 723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786892"/>
                  </a:ext>
                </a:extLst>
              </a:tr>
              <a:tr h="113149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17-Управление на риска.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36 720 054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72137"/>
                  </a:ext>
                </a:extLst>
              </a:tr>
              <a:tr h="113149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19-ВОМР (ЛИДЕР)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131 484 277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76 068 394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2 314 173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2 806 485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0932847"/>
                  </a:ext>
                </a:extLst>
              </a:tr>
              <a:tr h="113149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20-Техническа помощ.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44 109 734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6 434 075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6428657"/>
                  </a:ext>
                </a:extLst>
              </a:tr>
              <a:tr h="277983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Тематична подпрограма по ПРСР 2014-2020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109 925 759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4571643"/>
                  </a:ext>
                </a:extLst>
              </a:tr>
              <a:tr h="113149"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ПРСР</a:t>
                      </a:r>
                    </a:p>
                  </a:txBody>
                  <a:tcPr marL="5388" marR="5388" marT="538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2 917 848 203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1 544 355 535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1 055 846 597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44.6%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336 789 409</a:t>
                      </a:r>
                    </a:p>
                  </a:txBody>
                  <a:tcPr marL="5388" marR="5388" marT="53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14%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75910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273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 4.1 "Инвестиции в земеделски стопанства" от мярка 4 "Инвестиции в материални активи" от Програмата за развитие на селските райони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– прием 2015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396755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701009"/>
              </p:ext>
            </p:extLst>
          </p:nvPr>
        </p:nvGraphicFramePr>
        <p:xfrm>
          <a:off x="179512" y="1772816"/>
          <a:ext cx="8812087" cy="4254977"/>
        </p:xfrm>
        <a:graphic>
          <a:graphicData uri="http://schemas.openxmlformats.org/drawingml/2006/table">
            <a:tbl>
              <a:tblPr/>
              <a:tblGrid>
                <a:gridCol w="1565286">
                  <a:extLst>
                    <a:ext uri="{9D8B030D-6E8A-4147-A177-3AD203B41FA5}">
                      <a16:colId xmlns="" xmlns:a16="http://schemas.microsoft.com/office/drawing/2014/main" val="1258615903"/>
                    </a:ext>
                  </a:extLst>
                </a:gridCol>
                <a:gridCol w="294226">
                  <a:extLst>
                    <a:ext uri="{9D8B030D-6E8A-4147-A177-3AD203B41FA5}">
                      <a16:colId xmlns="" xmlns:a16="http://schemas.microsoft.com/office/drawing/2014/main" val="2176792086"/>
                    </a:ext>
                  </a:extLst>
                </a:gridCol>
                <a:gridCol w="944467">
                  <a:extLst>
                    <a:ext uri="{9D8B030D-6E8A-4147-A177-3AD203B41FA5}">
                      <a16:colId xmlns="" xmlns:a16="http://schemas.microsoft.com/office/drawing/2014/main" val="4009941449"/>
                    </a:ext>
                  </a:extLst>
                </a:gridCol>
                <a:gridCol w="917988">
                  <a:extLst>
                    <a:ext uri="{9D8B030D-6E8A-4147-A177-3AD203B41FA5}">
                      <a16:colId xmlns="" xmlns:a16="http://schemas.microsoft.com/office/drawing/2014/main" val="2764944955"/>
                    </a:ext>
                  </a:extLst>
                </a:gridCol>
                <a:gridCol w="294226">
                  <a:extLst>
                    <a:ext uri="{9D8B030D-6E8A-4147-A177-3AD203B41FA5}">
                      <a16:colId xmlns="" xmlns:a16="http://schemas.microsoft.com/office/drawing/2014/main" val="3757859246"/>
                    </a:ext>
                  </a:extLst>
                </a:gridCol>
                <a:gridCol w="944467">
                  <a:extLst>
                    <a:ext uri="{9D8B030D-6E8A-4147-A177-3AD203B41FA5}">
                      <a16:colId xmlns="" xmlns:a16="http://schemas.microsoft.com/office/drawing/2014/main" val="3545583480"/>
                    </a:ext>
                  </a:extLst>
                </a:gridCol>
                <a:gridCol w="988602">
                  <a:extLst>
                    <a:ext uri="{9D8B030D-6E8A-4147-A177-3AD203B41FA5}">
                      <a16:colId xmlns="" xmlns:a16="http://schemas.microsoft.com/office/drawing/2014/main" val="178523710"/>
                    </a:ext>
                  </a:extLst>
                </a:gridCol>
                <a:gridCol w="344245">
                  <a:extLst>
                    <a:ext uri="{9D8B030D-6E8A-4147-A177-3AD203B41FA5}">
                      <a16:colId xmlns="" xmlns:a16="http://schemas.microsoft.com/office/drawing/2014/main" val="2667230987"/>
                    </a:ext>
                  </a:extLst>
                </a:gridCol>
                <a:gridCol w="1195325">
                  <a:extLst>
                    <a:ext uri="{9D8B030D-6E8A-4147-A177-3AD203B41FA5}">
                      <a16:colId xmlns="" xmlns:a16="http://schemas.microsoft.com/office/drawing/2014/main" val="3673258440"/>
                    </a:ext>
                  </a:extLst>
                </a:gridCol>
                <a:gridCol w="1323255">
                  <a:extLst>
                    <a:ext uri="{9D8B030D-6E8A-4147-A177-3AD203B41FA5}">
                      <a16:colId xmlns="" xmlns:a16="http://schemas.microsoft.com/office/drawing/2014/main" val="1436408112"/>
                    </a:ext>
                  </a:extLst>
                </a:gridCol>
              </a:tblGrid>
              <a:tr h="4387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 съглсно текста на подмярка 4.1 от ПРСР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Приети заявления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Сключени договори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договори,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Неподписани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договори, Отхвърлени заявления, Оттеглени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заявления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95873717"/>
                  </a:ext>
                </a:extLst>
              </a:tr>
              <a:tr h="35339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28317809"/>
                  </a:ext>
                </a:extLst>
              </a:tr>
              <a:tr h="37948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Приоритетни сектори/Показатели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8974635"/>
                  </a:ext>
                </a:extLst>
              </a:tr>
              <a:tr h="5692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809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233 316 179.45 €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144 431 735.00 €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386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111 237 702.88 €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67 841 388.95 €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423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87 683 996.24 €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51 914 432.81 €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99857"/>
                  </a:ext>
                </a:extLst>
              </a:tr>
              <a:tr h="5692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803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298 449 857.08 €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172 945 486.93 €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319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120 880 545.17 €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72 092 651.67 €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484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155 093 408.77 €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85 152 422.29 €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89814741"/>
                  </a:ext>
                </a:extLst>
              </a:tr>
              <a:tr h="75897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„етерично - маслени и медицински култури” 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43 354 762.13 €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26 525 911.46 €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21 327 092.35 €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12 897 809.63 €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15 866 895.50 €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8 858 109.65 €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9329720"/>
                  </a:ext>
                </a:extLst>
              </a:tr>
              <a:tr h="5692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8 903 844.37 €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5 436 871.15 €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3 035 856.49 €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1 876 172.74 €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4 535 995.42 €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2 544 222.33 €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4438789"/>
                  </a:ext>
                </a:extLst>
              </a:tr>
              <a:tr h="3794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Други - сектори извън посочените по - горе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1573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515 629 531.28 €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280 852 455.64 €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44 418 840.78 €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25 634 737.41 €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1454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458 909 625.11 €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246 540 971.54 €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9108465"/>
                  </a:ext>
                </a:extLst>
              </a:tr>
              <a:tr h="23717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3362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1 099 654 174.30 €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630 192 460.19 €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921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300 900 037.66 €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180 342 760.41 €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2441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722 089 921.04 €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395 010 158.62 €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398308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286570"/>
              </p:ext>
            </p:extLst>
          </p:nvPr>
        </p:nvGraphicFramePr>
        <p:xfrm>
          <a:off x="1777243" y="404664"/>
          <a:ext cx="5616624" cy="766564"/>
        </p:xfrm>
        <a:graphic>
          <a:graphicData uri="http://schemas.openxmlformats.org/drawingml/2006/table">
            <a:tbl>
              <a:tblPr/>
              <a:tblGrid>
                <a:gridCol w="5616624">
                  <a:extLst>
                    <a:ext uri="{9D8B030D-6E8A-4147-A177-3AD203B41FA5}">
                      <a16:colId xmlns="" xmlns:a16="http://schemas.microsoft.com/office/drawing/2014/main" val="1370214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Бюджет за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приема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през 2015 г. по подмярка 4.1  „Инвестиции в земеделски стопанства“ (евро)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33051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164 851 200.00 €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52844225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0" y="6237312"/>
            <a:ext cx="8779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Забележка: В договорените суми по Подмярка 4.1 „Инвестиции в земеделски стопанства“ са включени наддоговорените средства</a:t>
            </a:r>
            <a:r>
              <a:rPr lang="ru-RU" sz="800" dirty="0"/>
              <a:t> </a:t>
            </a:r>
            <a:endParaRPr lang="bg-BG" sz="8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 4.1 "Инвестиции в земеделски стопанства" от мярка 4 "Инвестиции в материални активи" от Програмата за развитие на селските райони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– прием 2016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9218"/>
              </p:ext>
            </p:extLst>
          </p:nvPr>
        </p:nvGraphicFramePr>
        <p:xfrm>
          <a:off x="1777243" y="404664"/>
          <a:ext cx="5616624" cy="766564"/>
        </p:xfrm>
        <a:graphic>
          <a:graphicData uri="http://schemas.openxmlformats.org/drawingml/2006/table">
            <a:tbl>
              <a:tblPr/>
              <a:tblGrid>
                <a:gridCol w="5616624">
                  <a:extLst>
                    <a:ext uri="{9D8B030D-6E8A-4147-A177-3AD203B41FA5}">
                      <a16:colId xmlns="" xmlns:a16="http://schemas.microsoft.com/office/drawing/2014/main" val="1370214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Бюджет за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приема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през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г. по подмярка 4.1  „Инвестиции в земеделски стопанства“ (евро)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33051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237 000 000 € 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52844225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671384"/>
              </p:ext>
            </p:extLst>
          </p:nvPr>
        </p:nvGraphicFramePr>
        <p:xfrm>
          <a:off x="412749" y="1816894"/>
          <a:ext cx="8470901" cy="4000500"/>
        </p:xfrm>
        <a:graphic>
          <a:graphicData uri="http://schemas.openxmlformats.org/drawingml/2006/table">
            <a:tbl>
              <a:tblPr/>
              <a:tblGrid>
                <a:gridCol w="1459406">
                  <a:extLst>
                    <a:ext uri="{9D8B030D-6E8A-4147-A177-3AD203B41FA5}">
                      <a16:colId xmlns="" xmlns:a16="http://schemas.microsoft.com/office/drawing/2014/main" val="2748397374"/>
                    </a:ext>
                  </a:extLst>
                </a:gridCol>
                <a:gridCol w="355334">
                  <a:extLst>
                    <a:ext uri="{9D8B030D-6E8A-4147-A177-3AD203B41FA5}">
                      <a16:colId xmlns="" xmlns:a16="http://schemas.microsoft.com/office/drawing/2014/main" val="1974207415"/>
                    </a:ext>
                  </a:extLst>
                </a:gridCol>
                <a:gridCol w="1048367">
                  <a:extLst>
                    <a:ext uri="{9D8B030D-6E8A-4147-A177-3AD203B41FA5}">
                      <a16:colId xmlns="" xmlns:a16="http://schemas.microsoft.com/office/drawing/2014/main" val="4160843721"/>
                    </a:ext>
                  </a:extLst>
                </a:gridCol>
                <a:gridCol w="804445">
                  <a:extLst>
                    <a:ext uri="{9D8B030D-6E8A-4147-A177-3AD203B41FA5}">
                      <a16:colId xmlns="" xmlns:a16="http://schemas.microsoft.com/office/drawing/2014/main" val="2238261794"/>
                    </a:ext>
                  </a:extLst>
                </a:gridCol>
                <a:gridCol w="317262">
                  <a:extLst>
                    <a:ext uri="{9D8B030D-6E8A-4147-A177-3AD203B41FA5}">
                      <a16:colId xmlns="" xmlns:a16="http://schemas.microsoft.com/office/drawing/2014/main" val="3188265454"/>
                    </a:ext>
                  </a:extLst>
                </a:gridCol>
                <a:gridCol w="926406">
                  <a:extLst>
                    <a:ext uri="{9D8B030D-6E8A-4147-A177-3AD203B41FA5}">
                      <a16:colId xmlns="" xmlns:a16="http://schemas.microsoft.com/office/drawing/2014/main" val="2972087650"/>
                    </a:ext>
                  </a:extLst>
                </a:gridCol>
                <a:gridCol w="926406">
                  <a:extLst>
                    <a:ext uri="{9D8B030D-6E8A-4147-A177-3AD203B41FA5}">
                      <a16:colId xmlns="" xmlns:a16="http://schemas.microsoft.com/office/drawing/2014/main" val="809414464"/>
                    </a:ext>
                  </a:extLst>
                </a:gridCol>
                <a:gridCol w="333125">
                  <a:extLst>
                    <a:ext uri="{9D8B030D-6E8A-4147-A177-3AD203B41FA5}">
                      <a16:colId xmlns="" xmlns:a16="http://schemas.microsoft.com/office/drawing/2014/main" val="3899749744"/>
                    </a:ext>
                  </a:extLst>
                </a:gridCol>
                <a:gridCol w="1205596">
                  <a:extLst>
                    <a:ext uri="{9D8B030D-6E8A-4147-A177-3AD203B41FA5}">
                      <a16:colId xmlns="" xmlns:a16="http://schemas.microsoft.com/office/drawing/2014/main" val="4186692830"/>
                    </a:ext>
                  </a:extLst>
                </a:gridCol>
                <a:gridCol w="1094554">
                  <a:extLst>
                    <a:ext uri="{9D8B030D-6E8A-4147-A177-3AD203B41FA5}">
                      <a16:colId xmlns="" xmlns:a16="http://schemas.microsoft.com/office/drawing/2014/main" val="197450343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 съглсно текста на подмярка 4.1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1455906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9506339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84260496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491 015 072.71 €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280 339 273.74 €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125 260 969.89 €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70 904 403.71 €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448543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496 962 851.15 €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276 456 349.40 €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153 237 618.89 €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86 331 327.72 €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63697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Проекти с инвестиции и дейности насочени в сектор „етерично - маслени и медицински култури”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74 421 285.43 €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41 399 795.83 €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14 487 626.35 €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8 367 542.21 €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5841662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14 370 509.60 €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8 312 356.72 €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2 010 957.13 €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1 178 347.61 €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79059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Други - сектори извън посочените по - горе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298 163 121.87 €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158 607 367.41 €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4 606 415.81 €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2 507 330.05 €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871089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1 374 932 840.76 €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765 115 143.11 €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299 603 588.07 €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169 288 951.30 €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1 063 830 195.06 €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664 893 871.91 €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97776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76071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591356"/>
              </p:ext>
            </p:extLst>
          </p:nvPr>
        </p:nvGraphicFramePr>
        <p:xfrm>
          <a:off x="1547664" y="1844824"/>
          <a:ext cx="6045200" cy="495300"/>
        </p:xfrm>
        <a:graphic>
          <a:graphicData uri="http://schemas.openxmlformats.org/drawingml/2006/table">
            <a:tbl>
              <a:tblPr/>
              <a:tblGrid>
                <a:gridCol w="1460500">
                  <a:extLst>
                    <a:ext uri="{9D8B030D-6E8A-4147-A177-3AD203B41FA5}">
                      <a16:colId xmlns="" xmlns:a16="http://schemas.microsoft.com/office/drawing/2014/main" val="1825217725"/>
                    </a:ext>
                  </a:extLst>
                </a:gridCol>
                <a:gridCol w="355600">
                  <a:extLst>
                    <a:ext uri="{9D8B030D-6E8A-4147-A177-3AD203B41FA5}">
                      <a16:colId xmlns="" xmlns:a16="http://schemas.microsoft.com/office/drawing/2014/main" val="658115012"/>
                    </a:ext>
                  </a:extLst>
                </a:gridCol>
                <a:gridCol w="1028700">
                  <a:extLst>
                    <a:ext uri="{9D8B030D-6E8A-4147-A177-3AD203B41FA5}">
                      <a16:colId xmlns="" xmlns:a16="http://schemas.microsoft.com/office/drawing/2014/main" val="2510813692"/>
                    </a:ext>
                  </a:extLst>
                </a:gridCol>
                <a:gridCol w="1028700">
                  <a:extLst>
                    <a:ext uri="{9D8B030D-6E8A-4147-A177-3AD203B41FA5}">
                      <a16:colId xmlns="" xmlns:a16="http://schemas.microsoft.com/office/drawing/2014/main" val="2890924225"/>
                    </a:ext>
                  </a:extLst>
                </a:gridCol>
                <a:gridCol w="317500">
                  <a:extLst>
                    <a:ext uri="{9D8B030D-6E8A-4147-A177-3AD203B41FA5}">
                      <a16:colId xmlns="" xmlns:a16="http://schemas.microsoft.com/office/drawing/2014/main" val="2523599649"/>
                    </a:ext>
                  </a:extLst>
                </a:gridCol>
                <a:gridCol w="927100">
                  <a:extLst>
                    <a:ext uri="{9D8B030D-6E8A-4147-A177-3AD203B41FA5}">
                      <a16:colId xmlns="" xmlns:a16="http://schemas.microsoft.com/office/drawing/2014/main" val="3881504064"/>
                    </a:ext>
                  </a:extLst>
                </a:gridCol>
                <a:gridCol w="927100">
                  <a:extLst>
                    <a:ext uri="{9D8B030D-6E8A-4147-A177-3AD203B41FA5}">
                      <a16:colId xmlns="" xmlns:a16="http://schemas.microsoft.com/office/drawing/2014/main" val="2828224179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Подмярка 4.1 от ПРСР прием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процес на обработка до 56 точки включително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процес на обработка 53-55 точки включително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0326289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28 289 952.96 €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15 463 057.06 €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129 724 947.72 €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71 999 808.94 €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87744431"/>
                  </a:ext>
                </a:extLst>
              </a:tr>
            </a:tbl>
          </a:graphicData>
        </a:graphic>
      </p:graphicFrame>
      <p:sp useBgFill="1">
        <p:nvSpPr>
          <p:cNvPr id="5" name="TextBox 4"/>
          <p:cNvSpPr txBox="1"/>
          <p:nvPr/>
        </p:nvSpPr>
        <p:spPr>
          <a:xfrm>
            <a:off x="323528" y="260649"/>
            <a:ext cx="8208912" cy="576064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1400" b="1" u="sng" dirty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Брой </a:t>
            </a:r>
            <a:r>
              <a:rPr lang="bg-BG" sz="1400" b="1" u="sng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процес на обработка по </a:t>
            </a:r>
            <a:r>
              <a:rPr lang="bg-BG" sz="1400" b="1" u="sng" dirty="0" err="1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подмярка</a:t>
            </a:r>
            <a:r>
              <a:rPr lang="bg-BG" sz="1400" b="1" u="sng" dirty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4.1 </a:t>
            </a:r>
            <a:r>
              <a:rPr lang="bg-BG" sz="1400" b="1" u="sng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 приема </a:t>
            </a:r>
            <a:r>
              <a:rPr lang="bg-BG" sz="1400" b="1" u="sng" dirty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през </a:t>
            </a:r>
            <a:r>
              <a:rPr lang="bg-BG" sz="1400" b="1" u="sng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2016</a:t>
            </a:r>
            <a:endParaRPr lang="bg-BG" sz="1400" b="1" u="sng" dirty="0">
              <a:solidFill>
                <a:prstClr val="white">
                  <a:lumMod val="10000"/>
                </a:prst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TextBox 4"/>
          <p:cNvSpPr txBox="1"/>
          <p:nvPr/>
        </p:nvSpPr>
        <p:spPr>
          <a:xfrm>
            <a:off x="323528" y="260649"/>
            <a:ext cx="8208912" cy="576064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1400" b="1" u="sng" dirty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Брой подадени </a:t>
            </a:r>
            <a:r>
              <a:rPr lang="bg-BG" sz="1400" b="1" u="sng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заявления и подписани договори </a:t>
            </a:r>
            <a:r>
              <a:rPr lang="bg-BG" sz="1400" b="1" u="sng" dirty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области по </a:t>
            </a:r>
            <a:r>
              <a:rPr lang="bg-BG" sz="1400" b="1" u="sng" dirty="0" err="1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подмярка</a:t>
            </a:r>
            <a:r>
              <a:rPr lang="bg-BG" sz="1400" b="1" u="sng" dirty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4.1 общо от приемите през 2015 и 2016 година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484784"/>
            <a:ext cx="8276852" cy="3102959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3217</TotalTime>
  <Words>3745</Words>
  <Application>Microsoft Office PowerPoint</Application>
  <PresentationFormat>On-screen Show (4:3)</PresentationFormat>
  <Paragraphs>835</Paragraphs>
  <Slides>25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Trek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Подмярка 7.2  „Инвестиции в създаването, подобряването или разширяването на всички видове малка по мащаби инфраструктура“ от Програмата за развитие на селските райони   </vt:lpstr>
      <vt:lpstr>Програма за развитие на селските райони (2014-2020)  Подадени заявления за подпомагане по Мярка 7 „Основни услуги и обновяване на селата в селските райони“ по видове дейности</vt:lpstr>
      <vt:lpstr>Постъпили заявления за подпомагане по подмярка 7.2 НА ТЕРИТОРИЯТА НА ОБЩИНА ХИТРИНО</vt:lpstr>
      <vt:lpstr>Програма за развитие на селските райони (2014-2020)  Заявления за подпомагане по подмярка 7.2 „Инвестиции в създаването, подобряването или разширяването на всички видове малка по мащаби инфраструктура’’ разглеждани по същество от Държавен фонд “Земеделие”</vt:lpstr>
      <vt:lpstr>Програма за развитие на селските райони (2014-2020)  Заявления за подпомагане по подмярка 7.2 „Инвестиции в създаването, подобряването или разширяването на всички видове малка по мащаби инфраструктура’’ одобрена субсидия</vt:lpstr>
      <vt:lpstr> Подмярка 7.2 „Инвестиции в създаването, подобряването или разширяването на всички видове малка по мащаби инфраструктура’’ брой подадени заявления и подписани договори по области</vt:lpstr>
      <vt:lpstr>PowerPoint Presentation</vt:lpstr>
      <vt:lpstr>Одобрени по подмярка 7.6 "Проучвания и инвестиции, свързани с поддържане, възстановяване и подобряване на културното и природно наследство на селата"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Snezhana Grigorova</cp:lastModifiedBy>
  <cp:revision>340</cp:revision>
  <cp:lastPrinted>2016-08-10T13:20:20Z</cp:lastPrinted>
  <dcterms:created xsi:type="dcterms:W3CDTF">2016-08-10T06:42:10Z</dcterms:created>
  <dcterms:modified xsi:type="dcterms:W3CDTF">2018-01-04T15:44:11Z</dcterms:modified>
</cp:coreProperties>
</file>