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2" r:id="rId1"/>
  </p:sldMasterIdLst>
  <p:notesMasterIdLst>
    <p:notesMasterId r:id="rId10"/>
  </p:notesMasterIdLst>
  <p:sldIdLst>
    <p:sldId id="261" r:id="rId2"/>
    <p:sldId id="289" r:id="rId3"/>
    <p:sldId id="282" r:id="rId4"/>
    <p:sldId id="284" r:id="rId5"/>
    <p:sldId id="285" r:id="rId6"/>
    <p:sldId id="290" r:id="rId7"/>
    <p:sldId id="287" r:id="rId8"/>
    <p:sldId id="288" r:id="rId9"/>
  </p:sldIdLst>
  <p:sldSz cx="9144000" cy="6858000" type="screen4x3"/>
  <p:notesSz cx="6797675" cy="9926638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222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4587A0-2959-4AB3-8280-34A1C4317277}" type="datetimeFigureOut">
              <a:rPr lang="bg-BG" smtClean="0"/>
              <a:t>2.11.2017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B102CC-AFBE-4E15-84EE-0F70A1C0FED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45906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В тази презентация обаче са представени не </a:t>
            </a:r>
            <a:r>
              <a:rPr lang="bg-BG" dirty="0" err="1" smtClean="0"/>
              <a:t>финализирани</a:t>
            </a:r>
            <a:r>
              <a:rPr lang="bg-BG" dirty="0" smtClean="0"/>
              <a:t> </a:t>
            </a:r>
            <a:r>
              <a:rPr lang="bg-BG" dirty="0" err="1" smtClean="0"/>
              <a:t>приекти</a:t>
            </a:r>
            <a:r>
              <a:rPr lang="bg-BG" dirty="0" smtClean="0"/>
              <a:t>, а проекти с договори, по които има какво да е плащане (дори само авансово)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102CC-AFBE-4E15-84EE-0F70A1C0FED2}" type="slidenum">
              <a:rPr lang="bg-BG" smtClean="0"/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77218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Представените данни са на база договори с плащания, но не са приключили, включително преходните плащания по М112, като брой проекти.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102CC-AFBE-4E15-84EE-0F70A1C0FED2}" type="slidenum">
              <a:rPr lang="bg-BG" smtClean="0"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821122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След приключване на договарянето по втория прием на стратегии по М19.2, се очаква изпълнение на 100 % на индикатора (който сега е на 71.7%)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102CC-AFBE-4E15-84EE-0F70A1C0FED2}" type="slidenum">
              <a:rPr lang="bg-BG" smtClean="0"/>
              <a:t>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49803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2.11.2017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2.11.2017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2.11.2017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2.11.2017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2.11.2017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2.11.2017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2.11.2017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2.11.2017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2.11.2017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2.11.2017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2.11.2017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28B0710-F6F1-4312-B9CB-3014A76BAE6D}" type="datetimeFigureOut">
              <a:rPr lang="bg-BG" smtClean="0"/>
              <a:t>2.11.2017 г.</a:t>
            </a:fld>
            <a:endParaRPr lang="bg-BG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81209" y="900009"/>
            <a:ext cx="3790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600" b="1" dirty="0" smtClean="0">
                <a:solidFill>
                  <a:schemeClr val="bg1">
                    <a:lumMod val="65000"/>
                  </a:schemeClr>
                </a:solidFill>
                <a:latin typeface="Arial Black" panose="020B0A04020102020204" pitchFamily="34" charset="0"/>
              </a:rPr>
              <a:t>ПРОГРАМА ЗА РАЗВИТИЕ НА СЕЛСКИТЕ РАЙОНИ 2014-2020 </a:t>
            </a:r>
            <a:endParaRPr lang="bg-BG" sz="1600" b="1" dirty="0">
              <a:solidFill>
                <a:schemeClr val="bg1">
                  <a:lumMod val="6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433" y="253877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bg-BG" sz="3600" b="1" dirty="0">
                <a:solidFill>
                  <a:schemeClr val="tx1">
                    <a:lumMod val="95000"/>
                  </a:schemeClr>
                </a:solidFill>
              </a:rPr>
              <a:t>Информация за </a:t>
            </a:r>
            <a:r>
              <a:rPr lang="bg-BG" sz="3600" b="1" dirty="0" smtClean="0">
                <a:solidFill>
                  <a:schemeClr val="tx1">
                    <a:lumMod val="95000"/>
                  </a:schemeClr>
                </a:solidFill>
              </a:rPr>
              <a:t>напредъка по постигане на междинните цели по ПРСР 2014-2020</a:t>
            </a:r>
            <a:endParaRPr lang="bg-BG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2394" y="1377642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________________________________________________________________________</a:t>
            </a:r>
          </a:p>
          <a:p>
            <a:pPr algn="ctr"/>
            <a:r>
              <a:rPr lang="bg-BG" dirty="0" smtClean="0"/>
              <a:t>Европейски земеделски фонд за развитие на селските райони</a:t>
            </a:r>
            <a:endParaRPr lang="bg-BG" dirty="0"/>
          </a:p>
        </p:txBody>
      </p:sp>
      <p:pic>
        <p:nvPicPr>
          <p:cNvPr id="10" name="Picture 4" descr="http://www.fahs.surrey.ac.uk/stress_impact/images/european-union-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01931"/>
            <a:ext cx="1614961" cy="1068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157192"/>
            <a:ext cx="3744416" cy="1512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6630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1"/>
            <a:ext cx="7774632" cy="936401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bg-BG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ПРСР 2014-2020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bg-BG" altLang="bg-BG" sz="3200" b="1" dirty="0" smtClean="0"/>
              <a:t>от </a:t>
            </a:r>
            <a:r>
              <a:rPr lang="bg-BG" altLang="bg-BG" sz="3200" b="1" dirty="0"/>
              <a:t>усвояване към резултати</a:t>
            </a:r>
            <a:endParaRPr lang="bg-BG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294309"/>
            <a:ext cx="763284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Съгл. Регламент 1303 за програмите се определят междинни цели (</a:t>
            </a:r>
            <a:r>
              <a:rPr lang="en-US" altLang="bg-BG" sz="2400" dirty="0">
                <a:latin typeface="Arial" charset="0"/>
              </a:rPr>
              <a:t>performance framework), </a:t>
            </a:r>
            <a:r>
              <a:rPr lang="bg-BG" altLang="bg-BG" sz="2400" dirty="0">
                <a:latin typeface="Arial" charset="0"/>
              </a:rPr>
              <a:t>които трябва да бъдат изпълнени към края на 2018 г.</a:t>
            </a:r>
          </a:p>
          <a:p>
            <a:endParaRPr lang="bg-BG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3022501"/>
            <a:ext cx="820891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За всеки приоритет по програмата се определя резерв от средства, които може да бъде използван за съответните мерки само ако се достигнат междинните цели към 2018 г</a:t>
            </a:r>
          </a:p>
          <a:p>
            <a:endParaRPr lang="bg-BG" dirty="0"/>
          </a:p>
        </p:txBody>
      </p:sp>
      <p:sp>
        <p:nvSpPr>
          <p:cNvPr id="8" name="TextBox 7"/>
          <p:cNvSpPr txBox="1"/>
          <p:nvPr/>
        </p:nvSpPr>
        <p:spPr>
          <a:xfrm>
            <a:off x="539552" y="4797152"/>
            <a:ext cx="81369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Съгласно чл. 22 от Регламент 1303/2013, при сериозно непостигане </a:t>
            </a:r>
            <a:r>
              <a:rPr lang="bg-BG" altLang="bg-BG" sz="2400" dirty="0" smtClean="0">
                <a:latin typeface="Arial" charset="0"/>
              </a:rPr>
              <a:t>на </a:t>
            </a:r>
            <a:r>
              <a:rPr lang="bg-BG" altLang="bg-BG" sz="2400" dirty="0">
                <a:latin typeface="Arial" charset="0"/>
              </a:rPr>
              <a:t>междинните цели</a:t>
            </a:r>
            <a:r>
              <a:rPr lang="bg-BG" altLang="bg-BG" sz="2400" dirty="0" smtClean="0">
                <a:latin typeface="Arial" charset="0"/>
              </a:rPr>
              <a:t>, ЕК може </a:t>
            </a:r>
            <a:r>
              <a:rPr lang="bg-BG" altLang="bg-BG" sz="2400" dirty="0">
                <a:latin typeface="Arial" charset="0"/>
              </a:rPr>
              <a:t>да спре междинните </a:t>
            </a:r>
            <a:r>
              <a:rPr lang="bg-BG" altLang="bg-BG" sz="2400" dirty="0" smtClean="0">
                <a:latin typeface="Arial" charset="0"/>
              </a:rPr>
              <a:t>плащания по ПРСР.</a:t>
            </a:r>
            <a:endParaRPr lang="bg-BG" altLang="bg-BG" sz="2400" dirty="0">
              <a:latin typeface="Arial" charset="0"/>
            </a:endParaRP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0671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692696"/>
            <a:ext cx="7848600" cy="12414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bg-BG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ПРСР 2014-2020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bg-BG" altLang="bg-BG" sz="3200" b="1" dirty="0"/>
              <a:t>от усвояване към резултати</a:t>
            </a:r>
            <a:endParaRPr lang="bg-BG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23822" y="2182798"/>
            <a:ext cx="80626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За сериозно неизпълнение се счита показател под 65% от заложената целева стойност. </a:t>
            </a:r>
          </a:p>
          <a:p>
            <a:endParaRPr lang="bg-BG" dirty="0"/>
          </a:p>
        </p:txBody>
      </p:sp>
      <p:sp>
        <p:nvSpPr>
          <p:cNvPr id="3" name="TextBox 2"/>
          <p:cNvSpPr txBox="1"/>
          <p:nvPr/>
        </p:nvSpPr>
        <p:spPr>
          <a:xfrm>
            <a:off x="793598" y="3557705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За постигането на целите по инвестиционните мерки се зачитат само приключени проекти </a:t>
            </a:r>
            <a:r>
              <a:rPr lang="bg-BG" altLang="bg-BG" sz="2400" dirty="0" smtClean="0">
                <a:latin typeface="Arial" charset="0"/>
              </a:rPr>
              <a:t>(с </a:t>
            </a:r>
            <a:r>
              <a:rPr lang="bg-BG" altLang="bg-BG" sz="2400" dirty="0">
                <a:latin typeface="Arial" charset="0"/>
              </a:rPr>
              <a:t>финално </a:t>
            </a:r>
            <a:r>
              <a:rPr lang="bg-BG" altLang="bg-BG" sz="2400" dirty="0" smtClean="0">
                <a:latin typeface="Arial" charset="0"/>
              </a:rPr>
              <a:t>плащане)</a:t>
            </a:r>
            <a:endParaRPr lang="bg-BG" sz="24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43354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980430"/>
            <a:ext cx="7848600" cy="151246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П2: </a:t>
            </a:r>
            <a:r>
              <a:rPr lang="ru-RU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Подобряване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жизнеспособността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конкурентоспособността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стопанствата</a:t>
            </a:r>
            <a:endParaRPr lang="bg-BG" sz="28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5" y="2478757"/>
            <a:ext cx="8969251" cy="303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7" y="2364457"/>
            <a:ext cx="9133905" cy="315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22653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620390"/>
            <a:ext cx="7848600" cy="136845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П3: </a:t>
            </a:r>
            <a:r>
              <a:rPr lang="ru-RU" sz="3200" b="1" dirty="0" err="1"/>
              <a:t>Насърчаване</a:t>
            </a:r>
            <a:r>
              <a:rPr lang="ru-RU" sz="3200" b="1" dirty="0"/>
              <a:t> на </a:t>
            </a:r>
            <a:r>
              <a:rPr lang="ru-RU" sz="3200" b="1" dirty="0" err="1" smtClean="0"/>
              <a:t>организацията</a:t>
            </a:r>
            <a:r>
              <a:rPr lang="ru-RU" sz="3200" b="1" dirty="0" smtClean="0"/>
              <a:t> на </a:t>
            </a:r>
            <a:r>
              <a:rPr lang="ru-RU" sz="3200" b="1" dirty="0" err="1"/>
              <a:t>хранителната</a:t>
            </a:r>
            <a:r>
              <a:rPr lang="ru-RU" sz="3200" b="1" dirty="0"/>
              <a:t> </a:t>
            </a:r>
            <a:r>
              <a:rPr lang="ru-RU" sz="3200" b="1" dirty="0" smtClean="0"/>
              <a:t>верига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28986"/>
            <a:ext cx="8969251" cy="432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086694"/>
            <a:ext cx="9093646" cy="443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36457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80049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П4: </a:t>
            </a:r>
            <a:r>
              <a:rPr lang="ru-RU" sz="3200" b="1" dirty="0" err="1"/>
              <a:t>Възстановяване</a:t>
            </a:r>
            <a:r>
              <a:rPr lang="ru-RU" sz="3200" b="1" dirty="0"/>
              <a:t>, </a:t>
            </a:r>
            <a:r>
              <a:rPr lang="ru-RU" sz="3200" b="1" dirty="0" err="1"/>
              <a:t>опазване</a:t>
            </a:r>
            <a:r>
              <a:rPr lang="ru-RU" sz="3200" b="1" dirty="0"/>
              <a:t> и </a:t>
            </a:r>
            <a:r>
              <a:rPr lang="ru-RU" sz="3200" b="1" dirty="0" err="1"/>
              <a:t>укрепване</a:t>
            </a:r>
            <a:r>
              <a:rPr lang="ru-RU" sz="3200" b="1" dirty="0"/>
              <a:t> на </a:t>
            </a:r>
            <a:r>
              <a:rPr lang="ru-RU" sz="3200" b="1" dirty="0" err="1"/>
              <a:t>екосистемите</a:t>
            </a:r>
            <a:r>
              <a:rPr lang="ru-RU" sz="3200" b="1" dirty="0"/>
              <a:t>, </a:t>
            </a:r>
            <a:r>
              <a:rPr lang="ru-RU" sz="3200" b="1" dirty="0" err="1"/>
              <a:t>свързани</a:t>
            </a:r>
            <a:r>
              <a:rPr lang="ru-RU" sz="3200" b="1" dirty="0"/>
              <a:t> </a:t>
            </a:r>
            <a:r>
              <a:rPr lang="ru-RU" sz="3200" b="1" dirty="0" err="1"/>
              <a:t>със</a:t>
            </a:r>
            <a:r>
              <a:rPr lang="ru-RU" sz="3200" b="1" dirty="0"/>
              <a:t> </a:t>
            </a:r>
            <a:r>
              <a:rPr lang="ru-RU" sz="3200" b="1" dirty="0" err="1"/>
              <a:t>селското</a:t>
            </a:r>
            <a:r>
              <a:rPr lang="ru-RU" sz="3200" b="1" dirty="0"/>
              <a:t> и </a:t>
            </a:r>
            <a:r>
              <a:rPr lang="ru-RU" sz="3200" b="1" dirty="0" err="1"/>
              <a:t>горското</a:t>
            </a:r>
            <a:r>
              <a:rPr lang="ru-RU" sz="3200" b="1" dirty="0"/>
              <a:t> </a:t>
            </a:r>
            <a:r>
              <a:rPr lang="ru-RU" sz="3200" b="1" dirty="0" err="1"/>
              <a:t>стопанство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21024"/>
            <a:ext cx="8969251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278732"/>
            <a:ext cx="9093646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77337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36845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П5: </a:t>
            </a:r>
            <a:r>
              <a:rPr 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Насърчаване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ефективното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използване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ресурсите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преход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към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нисковъглеродна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икономика</a:t>
            </a:r>
            <a:endParaRPr lang="bg-BG" sz="24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9" y="1700808"/>
            <a:ext cx="8969251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298401"/>
            <a:ext cx="9078800" cy="551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361632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65648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П6: </a:t>
            </a:r>
            <a:r>
              <a:rPr lang="ru-RU" sz="3200" b="1" dirty="0" err="1"/>
              <a:t>Насърчаване</a:t>
            </a:r>
            <a:r>
              <a:rPr lang="ru-RU" sz="3200" b="1" dirty="0"/>
              <a:t> на </a:t>
            </a:r>
            <a:r>
              <a:rPr lang="ru-RU" sz="3200" b="1" dirty="0" err="1"/>
              <a:t>социалното</a:t>
            </a:r>
            <a:r>
              <a:rPr lang="ru-RU" sz="3200" b="1" dirty="0"/>
              <a:t> </a:t>
            </a:r>
            <a:r>
              <a:rPr lang="ru-RU" sz="3200" b="1" dirty="0" err="1"/>
              <a:t>приобщаване</a:t>
            </a:r>
            <a:r>
              <a:rPr lang="ru-RU" sz="3200" b="1" dirty="0"/>
              <a:t>, </a:t>
            </a:r>
            <a:r>
              <a:rPr lang="ru-RU" sz="3200" b="1" dirty="0" err="1"/>
              <a:t>намаляването</a:t>
            </a:r>
            <a:r>
              <a:rPr lang="ru-RU" sz="3200" b="1" dirty="0"/>
              <a:t> на </a:t>
            </a:r>
            <a:r>
              <a:rPr lang="ru-RU" sz="3200" b="1" dirty="0" err="1"/>
              <a:t>бедността</a:t>
            </a:r>
            <a:r>
              <a:rPr lang="ru-RU" sz="3200" b="1" dirty="0"/>
              <a:t> и </a:t>
            </a:r>
            <a:r>
              <a:rPr lang="ru-RU" sz="3200" b="1" dirty="0" err="1"/>
              <a:t>икономическото</a:t>
            </a:r>
            <a:r>
              <a:rPr lang="ru-RU" sz="3200" b="1" dirty="0"/>
              <a:t> развитие в </a:t>
            </a:r>
            <a:r>
              <a:rPr lang="ru-RU" sz="3200" b="1" dirty="0" err="1"/>
              <a:t>селските</a:t>
            </a:r>
            <a:r>
              <a:rPr lang="ru-RU" sz="3200" b="1" dirty="0"/>
              <a:t> </a:t>
            </a:r>
            <a:r>
              <a:rPr lang="ru-RU" sz="3200" b="1" dirty="0" err="1"/>
              <a:t>райони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276872"/>
            <a:ext cx="9041259" cy="353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229197"/>
            <a:ext cx="9073008" cy="364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7739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2464</TotalTime>
  <Words>290</Words>
  <Application>Microsoft Office PowerPoint</Application>
  <PresentationFormat>On-screen Show (4:3)</PresentationFormat>
  <Paragraphs>24</Paragraphs>
  <Slides>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8 000 €</dc:title>
  <dc:creator>Milen M. Krastev</dc:creator>
  <cp:lastModifiedBy>Snezhana Grigorova</cp:lastModifiedBy>
  <cp:revision>186</cp:revision>
  <cp:lastPrinted>2015-05-07T07:42:20Z</cp:lastPrinted>
  <dcterms:created xsi:type="dcterms:W3CDTF">2015-01-24T14:46:58Z</dcterms:created>
  <dcterms:modified xsi:type="dcterms:W3CDTF">2017-11-02T14:08:22Z</dcterms:modified>
</cp:coreProperties>
</file>