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ppt/charts/chart19.xml" ContentType="application/vnd.openxmlformats-officedocument.drawingml.chart+xml"/>
  <Override PartName="/ppt/theme/themeOverride19.xml" ContentType="application/vnd.openxmlformats-officedocument.themeOverride+xml"/>
  <Override PartName="/ppt/charts/chart20.xml" ContentType="application/vnd.openxmlformats-officedocument.drawingml.chart+xml"/>
  <Override PartName="/ppt/theme/themeOverride20.xml" ContentType="application/vnd.openxmlformats-officedocument.themeOverride+xml"/>
  <Override PartName="/ppt/charts/chart21.xml" ContentType="application/vnd.openxmlformats-officedocument.drawingml.chart+xml"/>
  <Override PartName="/ppt/theme/themeOverride2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42"/>
  </p:notesMasterIdLst>
  <p:sldIdLst>
    <p:sldId id="256" r:id="rId2"/>
    <p:sldId id="271" r:id="rId3"/>
    <p:sldId id="343" r:id="rId4"/>
    <p:sldId id="344" r:id="rId5"/>
    <p:sldId id="305" r:id="rId6"/>
    <p:sldId id="345" r:id="rId7"/>
    <p:sldId id="283" r:id="rId8"/>
    <p:sldId id="346" r:id="rId9"/>
    <p:sldId id="347" r:id="rId10"/>
    <p:sldId id="278" r:id="rId11"/>
    <p:sldId id="348" r:id="rId12"/>
    <p:sldId id="349" r:id="rId13"/>
    <p:sldId id="288" r:id="rId14"/>
    <p:sldId id="351" r:id="rId15"/>
    <p:sldId id="350" r:id="rId16"/>
    <p:sldId id="291" r:id="rId17"/>
    <p:sldId id="29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273" r:id="rId41"/>
  </p:sldIdLst>
  <p:sldSz cx="9144000" cy="6858000" type="screen4x3"/>
  <p:notesSz cx="7104063" cy="10234613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2EDC9"/>
    <a:srgbClr val="40802C"/>
    <a:srgbClr val="DBF0D4"/>
    <a:srgbClr val="6AC473"/>
    <a:srgbClr val="B0DFA1"/>
    <a:srgbClr val="96D482"/>
    <a:srgbClr val="81CC6A"/>
    <a:srgbClr val="79C860"/>
    <a:srgbClr val="78CA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89" autoAdjust="0"/>
    <p:restoredTop sz="96667" autoAdjust="0"/>
  </p:normalViewPr>
  <p:slideViewPr>
    <p:cSldViewPr>
      <p:cViewPr>
        <p:scale>
          <a:sx n="100" d="100"/>
          <a:sy n="100" d="100"/>
        </p:scale>
        <p:origin x="576" y="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azark\Desktop\24.10.2017_KN\New%20Microsoft%20Office%20Excel%20Worksheet.xlsx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azark\Desktop\24.10.2017_KN\New%20Microsoft%20Office%20Excel%20Worksheet.xlsx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azark\Desktop\24.10.2017_KN\New%20Microsoft%20Office%20Excel%20Worksheet.xlsx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18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9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20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2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azark\Desktop\24.10.2017_KN\New%20Microsoft%20Office%20Excel%20Worksheet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azark\Desktop\24.10.2017_KN\New%20Microsoft%20Office%20Excel%20Worksheet.xlsx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azark\Desktop\24.10.2017_KN\New%20Microsoft%20Office%20Excel%20Worksheet.xlsx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'4.1 първи прием'!$B$24</c:f>
              <c:strCache>
                <c:ptCount val="1"/>
                <c:pt idx="0">
                  <c:v>Сключени договори </c:v>
                </c:pt>
              </c:strCache>
            </c:strRef>
          </c:tx>
          <c:dLbls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'4.1 първи прием'!$A$25:$A$29</c:f>
              <c:strCache>
                <c:ptCount val="5"/>
                <c:pt idx="0">
                  <c:v>Проекти с инвестиции и дейности насочени в сектор „плодове и зеленчуци” </c:v>
                </c:pt>
                <c:pt idx="1">
                  <c:v>Проекти с инвестиции и дейности насочени в сектор „животновъдство”   </c:v>
                </c:pt>
                <c:pt idx="2">
                  <c:v>Проекти с инвестиции и дейности насочени в сектор „етерично - маслени и медицински култури”   </c:v>
                </c:pt>
                <c:pt idx="3">
                  <c:v>Смесени проекти - комбинация между 2 или 3 приоритетни сектора </c:v>
                </c:pt>
                <c:pt idx="4">
                  <c:v>Други - сектори извън посочените</c:v>
                </c:pt>
              </c:strCache>
            </c:strRef>
          </c:cat>
          <c:val>
            <c:numRef>
              <c:f>'4.1 първи прием'!$B$25:$B$29</c:f>
              <c:numCache>
                <c:formatCode>General</c:formatCode>
                <c:ptCount val="5"/>
                <c:pt idx="0">
                  <c:v>395</c:v>
                </c:pt>
                <c:pt idx="1">
                  <c:v>340</c:v>
                </c:pt>
                <c:pt idx="2">
                  <c:v>83</c:v>
                </c:pt>
                <c:pt idx="3">
                  <c:v>14</c:v>
                </c:pt>
                <c:pt idx="4">
                  <c:v>114</c:v>
                </c:pt>
              </c:numCache>
            </c:numRef>
          </c:val>
        </c:ser>
        <c:ser>
          <c:idx val="1"/>
          <c:order val="1"/>
          <c:tx>
            <c:strRef>
              <c:f>'4.1 първи прием'!$C$24</c:f>
              <c:strCache>
                <c:ptCount val="1"/>
                <c:pt idx="0">
                  <c:v>Одобрена финансова помощ 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'4.1 първи прием'!$A$25:$A$29</c:f>
              <c:strCache>
                <c:ptCount val="5"/>
                <c:pt idx="0">
                  <c:v>Проекти с инвестиции и дейности насочени в сектор „плодове и зеленчуци” </c:v>
                </c:pt>
                <c:pt idx="1">
                  <c:v>Проекти с инвестиции и дейности насочени в сектор „животновъдство”   </c:v>
                </c:pt>
                <c:pt idx="2">
                  <c:v>Проекти с инвестиции и дейности насочени в сектор „етерично - маслени и медицински култури”   </c:v>
                </c:pt>
                <c:pt idx="3">
                  <c:v>Смесени проекти - комбинация между 2 или 3 приоритетни сектора </c:v>
                </c:pt>
                <c:pt idx="4">
                  <c:v>Други - сектори извън посочените</c:v>
                </c:pt>
              </c:strCache>
            </c:strRef>
          </c:cat>
          <c:val>
            <c:numRef>
              <c:f>'4.1 първи прием'!$C$25:$C$29</c:f>
              <c:numCache>
                <c:formatCode>_-* #,##0.00\ [$лв.-402]_-;\-* #,##0.00\ [$лв.-402]_-;_-* "-"??\ [$лв.-402]_-;_-@_-</c:formatCode>
                <c:ptCount val="5"/>
                <c:pt idx="0">
                  <c:v>70054944.430000007</c:v>
                </c:pt>
                <c:pt idx="1">
                  <c:v>78066679.349999994</c:v>
                </c:pt>
                <c:pt idx="2">
                  <c:v>12024534.439999998</c:v>
                </c:pt>
                <c:pt idx="3">
                  <c:v>1887082.1500000001</c:v>
                </c:pt>
                <c:pt idx="4">
                  <c:v>25472445.949999996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4.1540164238700064E-2"/>
          <c:y val="0.11889005851733558"/>
          <c:w val="0.88776409976453041"/>
          <c:h val="0.35975140783923676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bg-BG" dirty="0"/>
              <a:t>Одобрена </a:t>
            </a:r>
            <a:r>
              <a:rPr lang="bg-BG" dirty="0" smtClean="0"/>
              <a:t>финансова </a:t>
            </a:r>
            <a:r>
              <a:rPr lang="bg-BG" dirty="0"/>
              <a:t>помощ </a:t>
            </a:r>
            <a:endParaRPr lang="bg-BG" dirty="0" smtClean="0"/>
          </a:p>
          <a:p>
            <a:pPr>
              <a:defRPr/>
            </a:pPr>
            <a:r>
              <a:rPr lang="bg-BG" dirty="0" smtClean="0"/>
              <a:t>млн</a:t>
            </a:r>
            <a:r>
              <a:rPr lang="bg-BG" dirty="0"/>
              <a:t>. евро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750000000000001"/>
          <c:y val="0.36720659925121879"/>
          <c:w val="0.81388888888888888"/>
          <c:h val="0.5507080362036616"/>
        </c:manualLayout>
      </c:layout>
      <c:pie3DChart>
        <c:varyColors val="1"/>
        <c:ser>
          <c:idx val="0"/>
          <c:order val="0"/>
          <c:tx>
            <c:strRef>
              <c:f>'6.1'!$B$15</c:f>
              <c:strCache>
                <c:ptCount val="1"/>
                <c:pt idx="0">
                  <c:v>Брой сключени договори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'6.1'!$A$16:$A$18</c:f>
              <c:strCache>
                <c:ptCount val="3"/>
                <c:pt idx="0">
                  <c:v>Проекти с инвестиции и дейности насочени в сектор „плодове и зеленчуци”  </c:v>
                </c:pt>
                <c:pt idx="1">
                  <c:v>Проекти с инвестиции и дейности насочени в сектор „животновъдство”  </c:v>
                </c:pt>
                <c:pt idx="2">
                  <c:v>Смесени проекти - комбинация между 2 приоритетни сектора</c:v>
                </c:pt>
              </c:strCache>
            </c:strRef>
          </c:cat>
          <c:val>
            <c:numRef>
              <c:f>'6.1'!$B$16:$B$18</c:f>
              <c:numCache>
                <c:formatCode>General</c:formatCode>
                <c:ptCount val="3"/>
                <c:pt idx="0">
                  <c:v>17.05</c:v>
                </c:pt>
                <c:pt idx="1">
                  <c:v>11.675000000000002</c:v>
                </c:pt>
                <c:pt idx="2">
                  <c:v>5.4749999999999996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Sheet2!$B$1:$C$1</c:f>
              <c:strCache>
                <c:ptCount val="2"/>
                <c:pt idx="0">
                  <c:v>Постъпили заявление</c:v>
                </c:pt>
                <c:pt idx="1">
                  <c:v>Сключени договори</c:v>
                </c:pt>
              </c:strCache>
            </c:strRef>
          </c:cat>
          <c:val>
            <c:numRef>
              <c:f>Sheet2!$B$2:$C$2</c:f>
              <c:numCache>
                <c:formatCode>General</c:formatCode>
                <c:ptCount val="2"/>
                <c:pt idx="0">
                  <c:v>3815</c:v>
                </c:pt>
                <c:pt idx="1">
                  <c:v>1815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4982912"/>
        <c:axId val="35009280"/>
        <c:axId val="0"/>
      </c:bar3DChart>
      <c:catAx>
        <c:axId val="34982912"/>
        <c:scaling>
          <c:orientation val="minMax"/>
        </c:scaling>
        <c:delete val="0"/>
        <c:axPos val="b"/>
        <c:majorTickMark val="none"/>
        <c:minorTickMark val="none"/>
        <c:tickLblPos val="nextTo"/>
        <c:crossAx val="35009280"/>
        <c:crosses val="autoZero"/>
        <c:auto val="1"/>
        <c:lblAlgn val="ctr"/>
        <c:lblOffset val="100"/>
        <c:noMultiLvlLbl val="0"/>
      </c:catAx>
      <c:valAx>
        <c:axId val="350092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498291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19447575243083201"/>
          <c:y val="3.9131941524300592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582601925481134E-2"/>
          <c:y val="0.31136990432883738"/>
          <c:w val="0.80647547745345372"/>
          <c:h val="0.63213292462597193"/>
        </c:manualLayout>
      </c:layout>
      <c:pie3DChart>
        <c:varyColors val="1"/>
        <c:ser>
          <c:idx val="0"/>
          <c:order val="0"/>
          <c:tx>
            <c:strRef>
              <c:f>'6.3'!$B$1</c:f>
              <c:strCache>
                <c:ptCount val="1"/>
                <c:pt idx="0">
                  <c:v>Брой сключени договори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'6.3'!$A$2:$A$4</c:f>
              <c:strCache>
                <c:ptCount val="3"/>
                <c:pt idx="0">
                  <c:v>Проекти с инвестиции и дейности насочени в сектор „плодове и зеленчуци”  </c:v>
                </c:pt>
                <c:pt idx="1">
                  <c:v>Проекти с инвестиции и дейности насочени в сектор „животновъдство”  </c:v>
                </c:pt>
                <c:pt idx="2">
                  <c:v>Смесени проекти - комбинация между 2 или 3 приоритетни сектора</c:v>
                </c:pt>
              </c:strCache>
            </c:strRef>
          </c:cat>
          <c:val>
            <c:numRef>
              <c:f>'6.3'!$B$2:$B$4</c:f>
              <c:numCache>
                <c:formatCode>General</c:formatCode>
                <c:ptCount val="3"/>
                <c:pt idx="0">
                  <c:v>451</c:v>
                </c:pt>
                <c:pt idx="1">
                  <c:v>894</c:v>
                </c:pt>
                <c:pt idx="2">
                  <c:v>470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2.6109062103321153E-2"/>
          <c:y val="0.15647030974952658"/>
          <c:w val="0.8665674270110918"/>
          <c:h val="0.12142121266606153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Одобрена </a:t>
            </a:r>
            <a:r>
              <a:rPr lang="ru-RU" dirty="0" err="1"/>
              <a:t>финансова</a:t>
            </a:r>
            <a:r>
              <a:rPr lang="ru-RU" dirty="0"/>
              <a:t> </a:t>
            </a:r>
            <a:r>
              <a:rPr lang="ru-RU" dirty="0" err="1"/>
              <a:t>помощ</a:t>
            </a:r>
            <a:r>
              <a:rPr lang="ru-RU" dirty="0"/>
              <a:t>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млн</a:t>
            </a:r>
            <a:r>
              <a:rPr lang="ru-RU" dirty="0"/>
              <a:t>. евро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28016698840717"/>
          <c:y val="0.33958405229288902"/>
          <c:w val="0.81575507801500269"/>
          <c:h val="0.55070803620366171"/>
        </c:manualLayout>
      </c:layout>
      <c:pie3DChart>
        <c:varyColors val="1"/>
        <c:ser>
          <c:idx val="0"/>
          <c:order val="0"/>
          <c:tx>
            <c:strRef>
              <c:f>'6.3'!$B$22</c:f>
              <c:strCache>
                <c:ptCount val="1"/>
                <c:pt idx="0">
                  <c:v>Одобрена финансова помощ млн. евро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'6.3'!$A$23:$A$25</c:f>
              <c:strCache>
                <c:ptCount val="3"/>
                <c:pt idx="0">
                  <c:v>Проекти с инвестиции и дейности насочени в сектор „плодове и зеленчуци”  </c:v>
                </c:pt>
                <c:pt idx="1">
                  <c:v>Проекти с инвестиции и дейности насочени в сектор „животновъдство”  </c:v>
                </c:pt>
                <c:pt idx="2">
                  <c:v>Смесени проекти - комбинация между 2 или 3 приоритетни сектора</c:v>
                </c:pt>
              </c:strCache>
            </c:strRef>
          </c:cat>
          <c:val>
            <c:numRef>
              <c:f>'6.3'!$B$23:$B$25</c:f>
              <c:numCache>
                <c:formatCode>General</c:formatCode>
                <c:ptCount val="3"/>
                <c:pt idx="0">
                  <c:v>6.7649999999999988</c:v>
                </c:pt>
                <c:pt idx="1">
                  <c:v>13.41</c:v>
                </c:pt>
                <c:pt idx="2">
                  <c:v>7.05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sideWall>
    <c:back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backWall>
    <c:plotArea>
      <c:layout>
        <c:manualLayout>
          <c:layoutTarget val="inner"/>
          <c:xMode val="edge"/>
          <c:yMode val="edge"/>
          <c:x val="3.5994203849518812E-2"/>
          <c:y val="2.7579486473333949E-2"/>
          <c:w val="0.95214534120734906"/>
          <c:h val="0.722916154856033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Общ брой подадени заявления 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Sheet3!$B$2:$B$28</c:f>
              <c:numCache>
                <c:formatCode>General</c:formatCode>
                <c:ptCount val="27"/>
                <c:pt idx="0">
                  <c:v>58</c:v>
                </c:pt>
                <c:pt idx="1">
                  <c:v>37</c:v>
                </c:pt>
                <c:pt idx="2">
                  <c:v>58</c:v>
                </c:pt>
                <c:pt idx="3">
                  <c:v>21</c:v>
                </c:pt>
                <c:pt idx="4">
                  <c:v>52</c:v>
                </c:pt>
                <c:pt idx="5">
                  <c:v>43</c:v>
                </c:pt>
                <c:pt idx="6">
                  <c:v>11</c:v>
                </c:pt>
                <c:pt idx="7">
                  <c:v>27</c:v>
                </c:pt>
                <c:pt idx="8">
                  <c:v>26</c:v>
                </c:pt>
                <c:pt idx="9">
                  <c:v>15</c:v>
                </c:pt>
                <c:pt idx="10">
                  <c:v>27</c:v>
                </c:pt>
                <c:pt idx="11">
                  <c:v>42</c:v>
                </c:pt>
                <c:pt idx="12">
                  <c:v>49</c:v>
                </c:pt>
                <c:pt idx="13">
                  <c:v>20</c:v>
                </c:pt>
                <c:pt idx="14">
                  <c:v>56</c:v>
                </c:pt>
                <c:pt idx="15">
                  <c:v>45</c:v>
                </c:pt>
                <c:pt idx="16">
                  <c:v>23</c:v>
                </c:pt>
                <c:pt idx="17">
                  <c:v>27</c:v>
                </c:pt>
                <c:pt idx="18">
                  <c:v>22</c:v>
                </c:pt>
                <c:pt idx="19">
                  <c:v>18</c:v>
                </c:pt>
                <c:pt idx="20">
                  <c:v>38</c:v>
                </c:pt>
                <c:pt idx="21">
                  <c:v>88</c:v>
                </c:pt>
                <c:pt idx="22">
                  <c:v>36</c:v>
                </c:pt>
                <c:pt idx="23">
                  <c:v>10</c:v>
                </c:pt>
                <c:pt idx="24">
                  <c:v>27</c:v>
                </c:pt>
                <c:pt idx="25">
                  <c:v>35</c:v>
                </c:pt>
                <c:pt idx="26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Брой заявления в процес на обработка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Sheet3!$C$2:$C$28</c:f>
              <c:numCache>
                <c:formatCode>General</c:formatCode>
                <c:ptCount val="27"/>
                <c:pt idx="0">
                  <c:v>20</c:v>
                </c:pt>
                <c:pt idx="1">
                  <c:v>10</c:v>
                </c:pt>
                <c:pt idx="2">
                  <c:v>11</c:v>
                </c:pt>
                <c:pt idx="3">
                  <c:v>11</c:v>
                </c:pt>
                <c:pt idx="4">
                  <c:v>13</c:v>
                </c:pt>
                <c:pt idx="5">
                  <c:v>20</c:v>
                </c:pt>
                <c:pt idx="6">
                  <c:v>6</c:v>
                </c:pt>
                <c:pt idx="7">
                  <c:v>8</c:v>
                </c:pt>
                <c:pt idx="8">
                  <c:v>3</c:v>
                </c:pt>
                <c:pt idx="9">
                  <c:v>3</c:v>
                </c:pt>
                <c:pt idx="10">
                  <c:v>11</c:v>
                </c:pt>
                <c:pt idx="11">
                  <c:v>16</c:v>
                </c:pt>
                <c:pt idx="12">
                  <c:v>14</c:v>
                </c:pt>
                <c:pt idx="13">
                  <c:v>5</c:v>
                </c:pt>
                <c:pt idx="14">
                  <c:v>18</c:v>
                </c:pt>
                <c:pt idx="15">
                  <c:v>18</c:v>
                </c:pt>
                <c:pt idx="16">
                  <c:v>5</c:v>
                </c:pt>
                <c:pt idx="17">
                  <c:v>7</c:v>
                </c:pt>
                <c:pt idx="18">
                  <c:v>5</c:v>
                </c:pt>
                <c:pt idx="19">
                  <c:v>5</c:v>
                </c:pt>
                <c:pt idx="20">
                  <c:v>15</c:v>
                </c:pt>
                <c:pt idx="21">
                  <c:v>35</c:v>
                </c:pt>
                <c:pt idx="22">
                  <c:v>19</c:v>
                </c:pt>
                <c:pt idx="23">
                  <c:v>2</c:v>
                </c:pt>
                <c:pt idx="24">
                  <c:v>15</c:v>
                </c:pt>
                <c:pt idx="25">
                  <c:v>16</c:v>
                </c:pt>
                <c:pt idx="26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3414016"/>
        <c:axId val="83412480"/>
        <c:axId val="0"/>
      </c:bar3DChart>
      <c:valAx>
        <c:axId val="834124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414016"/>
        <c:crosses val="autoZero"/>
        <c:crossBetween val="between"/>
      </c:valAx>
      <c:catAx>
        <c:axId val="83414016"/>
        <c:scaling>
          <c:orientation val="minMax"/>
        </c:scaling>
        <c:delete val="0"/>
        <c:axPos val="b"/>
        <c:majorTickMark val="out"/>
        <c:minorTickMark val="none"/>
        <c:tickLblPos val="nextTo"/>
        <c:crossAx val="83412480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2841732283464566"/>
          <c:y val="0.88801674618313142"/>
          <c:w val="0.25491601049868767"/>
          <c:h val="9.8131404202951814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sideWall>
    <c:back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backWall>
    <c:plotArea>
      <c:layout>
        <c:manualLayout>
          <c:layoutTarget val="inner"/>
          <c:xMode val="edge"/>
          <c:yMode val="edge"/>
          <c:x val="4.0160870516185478E-2"/>
          <c:y val="2.8923949962686584E-2"/>
          <c:w val="0.94788145231846044"/>
          <c:h val="0.6390688917689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Общ брой подадени заявления по дейност реконструкция на общински улици и тротоари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Sheet3!$B$2:$B$28</c:f>
              <c:numCache>
                <c:formatCode>General</c:formatCode>
                <c:ptCount val="27"/>
                <c:pt idx="0">
                  <c:v>13</c:v>
                </c:pt>
                <c:pt idx="1">
                  <c:v>8</c:v>
                </c:pt>
                <c:pt idx="2">
                  <c:v>11</c:v>
                </c:pt>
                <c:pt idx="3">
                  <c:v>5</c:v>
                </c:pt>
                <c:pt idx="4">
                  <c:v>8</c:v>
                </c:pt>
                <c:pt idx="5">
                  <c:v>8</c:v>
                </c:pt>
                <c:pt idx="6">
                  <c:v>3</c:v>
                </c:pt>
                <c:pt idx="7">
                  <c:v>7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10</c:v>
                </c:pt>
                <c:pt idx="12">
                  <c:v>11</c:v>
                </c:pt>
                <c:pt idx="13">
                  <c:v>3</c:v>
                </c:pt>
                <c:pt idx="14">
                  <c:v>9</c:v>
                </c:pt>
                <c:pt idx="15">
                  <c:v>14</c:v>
                </c:pt>
                <c:pt idx="16">
                  <c:v>5</c:v>
                </c:pt>
                <c:pt idx="17">
                  <c:v>6</c:v>
                </c:pt>
                <c:pt idx="18">
                  <c:v>5</c:v>
                </c:pt>
                <c:pt idx="19">
                  <c:v>3</c:v>
                </c:pt>
                <c:pt idx="20">
                  <c:v>9</c:v>
                </c:pt>
                <c:pt idx="21">
                  <c:v>18</c:v>
                </c:pt>
                <c:pt idx="22">
                  <c:v>7</c:v>
                </c:pt>
                <c:pt idx="23">
                  <c:v>4</c:v>
                </c:pt>
                <c:pt idx="24">
                  <c:v>7</c:v>
                </c:pt>
                <c:pt idx="25">
                  <c:v>9</c:v>
                </c:pt>
                <c:pt idx="26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Брой заявления в процес на разлеждане по дейност реконструкция на общински улици и тротоари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Sheet3!$C$2:$C$28</c:f>
              <c:numCache>
                <c:formatCode>General</c:formatCode>
                <c:ptCount val="27"/>
                <c:pt idx="0">
                  <c:v>5</c:v>
                </c:pt>
                <c:pt idx="1">
                  <c:v>2</c:v>
                </c:pt>
                <c:pt idx="2">
                  <c:v>4</c:v>
                </c:pt>
                <c:pt idx="3">
                  <c:v>2</c:v>
                </c:pt>
                <c:pt idx="4">
                  <c:v>2</c:v>
                </c:pt>
                <c:pt idx="5">
                  <c:v>5</c:v>
                </c:pt>
                <c:pt idx="6">
                  <c:v>1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  <c:pt idx="10">
                  <c:v>2</c:v>
                </c:pt>
                <c:pt idx="11">
                  <c:v>3</c:v>
                </c:pt>
                <c:pt idx="12">
                  <c:v>4</c:v>
                </c:pt>
                <c:pt idx="13">
                  <c:v>0</c:v>
                </c:pt>
                <c:pt idx="14">
                  <c:v>5</c:v>
                </c:pt>
                <c:pt idx="15">
                  <c:v>4</c:v>
                </c:pt>
                <c:pt idx="16">
                  <c:v>0</c:v>
                </c:pt>
                <c:pt idx="17">
                  <c:v>1</c:v>
                </c:pt>
                <c:pt idx="18">
                  <c:v>1</c:v>
                </c:pt>
                <c:pt idx="19">
                  <c:v>2</c:v>
                </c:pt>
                <c:pt idx="20">
                  <c:v>3</c:v>
                </c:pt>
                <c:pt idx="21">
                  <c:v>4</c:v>
                </c:pt>
                <c:pt idx="22">
                  <c:v>4</c:v>
                </c:pt>
                <c:pt idx="23">
                  <c:v>2</c:v>
                </c:pt>
                <c:pt idx="24">
                  <c:v>4</c:v>
                </c:pt>
                <c:pt idx="25">
                  <c:v>2</c:v>
                </c:pt>
                <c:pt idx="2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3499648"/>
        <c:axId val="83498112"/>
        <c:axId val="0"/>
      </c:bar3DChart>
      <c:valAx>
        <c:axId val="83498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499648"/>
        <c:crosses val="autoZero"/>
        <c:crossBetween val="between"/>
      </c:valAx>
      <c:catAx>
        <c:axId val="83499648"/>
        <c:scaling>
          <c:orientation val="minMax"/>
        </c:scaling>
        <c:delete val="0"/>
        <c:axPos val="b"/>
        <c:majorTickMark val="out"/>
        <c:minorTickMark val="none"/>
        <c:tickLblPos val="nextTo"/>
        <c:crossAx val="83498112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65748676727909017"/>
          <c:y val="0.81218837962945867"/>
          <c:w val="0.33417989938757653"/>
          <c:h val="0.1571742070950058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sideWall>
    <c:back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backWall>
    <c:plotArea>
      <c:layout>
        <c:manualLayout>
          <c:layoutTarget val="inner"/>
          <c:xMode val="edge"/>
          <c:yMode val="edge"/>
          <c:x val="3.5994199913145244E-2"/>
          <c:y val="2.8566137977756815E-2"/>
          <c:w val="0.95204812422920782"/>
          <c:h val="0.646106835030259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Общ брой подадени заявления по дейност реконструкция на общински пътища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Sheet3!$B$2:$B$28</c:f>
              <c:numCache>
                <c:formatCode>General</c:formatCode>
                <c:ptCount val="27"/>
                <c:pt idx="0">
                  <c:v>12</c:v>
                </c:pt>
                <c:pt idx="1">
                  <c:v>11</c:v>
                </c:pt>
                <c:pt idx="2">
                  <c:v>8</c:v>
                </c:pt>
                <c:pt idx="3">
                  <c:v>4</c:v>
                </c:pt>
                <c:pt idx="4">
                  <c:v>8</c:v>
                </c:pt>
                <c:pt idx="5">
                  <c:v>7</c:v>
                </c:pt>
                <c:pt idx="6">
                  <c:v>2</c:v>
                </c:pt>
                <c:pt idx="7">
                  <c:v>5</c:v>
                </c:pt>
                <c:pt idx="8">
                  <c:v>6</c:v>
                </c:pt>
                <c:pt idx="9">
                  <c:v>3</c:v>
                </c:pt>
                <c:pt idx="10">
                  <c:v>5</c:v>
                </c:pt>
                <c:pt idx="11">
                  <c:v>10</c:v>
                </c:pt>
                <c:pt idx="12">
                  <c:v>8</c:v>
                </c:pt>
                <c:pt idx="13">
                  <c:v>5</c:v>
                </c:pt>
                <c:pt idx="14">
                  <c:v>7</c:v>
                </c:pt>
                <c:pt idx="15">
                  <c:v>14</c:v>
                </c:pt>
                <c:pt idx="16">
                  <c:v>4</c:v>
                </c:pt>
                <c:pt idx="17">
                  <c:v>7</c:v>
                </c:pt>
                <c:pt idx="18">
                  <c:v>5</c:v>
                </c:pt>
                <c:pt idx="19">
                  <c:v>3</c:v>
                </c:pt>
                <c:pt idx="20">
                  <c:v>8</c:v>
                </c:pt>
                <c:pt idx="21">
                  <c:v>19</c:v>
                </c:pt>
                <c:pt idx="22">
                  <c:v>8</c:v>
                </c:pt>
                <c:pt idx="23">
                  <c:v>4</c:v>
                </c:pt>
                <c:pt idx="24">
                  <c:v>5</c:v>
                </c:pt>
                <c:pt idx="25">
                  <c:v>7</c:v>
                </c:pt>
                <c:pt idx="26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Брой заявления в процес на разлеждане по дейност реконструкция на общински пътища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Sheet3!$C$2:$C$28</c:f>
              <c:numCache>
                <c:formatCode>General</c:formatCode>
                <c:ptCount val="27"/>
                <c:pt idx="0">
                  <c:v>4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  <c:pt idx="10">
                  <c:v>3</c:v>
                </c:pt>
                <c:pt idx="11">
                  <c:v>5</c:v>
                </c:pt>
                <c:pt idx="12">
                  <c:v>1</c:v>
                </c:pt>
                <c:pt idx="13">
                  <c:v>0</c:v>
                </c:pt>
                <c:pt idx="14">
                  <c:v>6</c:v>
                </c:pt>
                <c:pt idx="15">
                  <c:v>6</c:v>
                </c:pt>
                <c:pt idx="16">
                  <c:v>2</c:v>
                </c:pt>
                <c:pt idx="17">
                  <c:v>3</c:v>
                </c:pt>
                <c:pt idx="18">
                  <c:v>1</c:v>
                </c:pt>
                <c:pt idx="19">
                  <c:v>0</c:v>
                </c:pt>
                <c:pt idx="20">
                  <c:v>5</c:v>
                </c:pt>
                <c:pt idx="21">
                  <c:v>6</c:v>
                </c:pt>
                <c:pt idx="22">
                  <c:v>5</c:v>
                </c:pt>
                <c:pt idx="23">
                  <c:v>0</c:v>
                </c:pt>
                <c:pt idx="24">
                  <c:v>3</c:v>
                </c:pt>
                <c:pt idx="25">
                  <c:v>4</c:v>
                </c:pt>
                <c:pt idx="2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3663104"/>
        <c:axId val="83661568"/>
        <c:axId val="0"/>
      </c:bar3DChart>
      <c:valAx>
        <c:axId val="83661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663104"/>
        <c:crosses val="autoZero"/>
        <c:crossBetween val="between"/>
      </c:valAx>
      <c:catAx>
        <c:axId val="83663104"/>
        <c:scaling>
          <c:orientation val="minMax"/>
        </c:scaling>
        <c:delete val="0"/>
        <c:axPos val="b"/>
        <c:majorTickMark val="out"/>
        <c:minorTickMark val="none"/>
        <c:tickLblPos val="nextTo"/>
        <c:crossAx val="83661568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6630423596847812"/>
          <c:y val="0.81664952722699258"/>
          <c:w val="0.33417986284122236"/>
          <c:h val="0.16236401008666906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sideWall>
    <c:back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backWall>
    <c:plotArea>
      <c:layout>
        <c:manualLayout>
          <c:layoutTarget val="inner"/>
          <c:xMode val="edge"/>
          <c:yMode val="edge"/>
          <c:x val="3.7160613910941477E-2"/>
          <c:y val="3.0294436258617143E-2"/>
          <c:w val="0.96283937242149242"/>
          <c:h val="0.60832406250792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Общ брой подадени заявления по дейност реконструкция на водоснабдителни системи 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Sheet3!$B$2:$B$28</c:f>
              <c:numCache>
                <c:formatCode>General</c:formatCode>
                <c:ptCount val="27"/>
                <c:pt idx="0">
                  <c:v>0</c:v>
                </c:pt>
                <c:pt idx="1">
                  <c:v>10</c:v>
                </c:pt>
                <c:pt idx="2">
                  <c:v>8</c:v>
                </c:pt>
                <c:pt idx="3">
                  <c:v>5</c:v>
                </c:pt>
                <c:pt idx="4">
                  <c:v>5</c:v>
                </c:pt>
                <c:pt idx="5">
                  <c:v>8</c:v>
                </c:pt>
                <c:pt idx="6">
                  <c:v>0</c:v>
                </c:pt>
                <c:pt idx="7">
                  <c:v>6</c:v>
                </c:pt>
                <c:pt idx="8">
                  <c:v>4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3</c:v>
                </c:pt>
                <c:pt idx="14">
                  <c:v>0</c:v>
                </c:pt>
                <c:pt idx="15">
                  <c:v>8</c:v>
                </c:pt>
                <c:pt idx="16">
                  <c:v>0</c:v>
                </c:pt>
                <c:pt idx="17">
                  <c:v>3</c:v>
                </c:pt>
                <c:pt idx="18">
                  <c:v>4</c:v>
                </c:pt>
                <c:pt idx="19">
                  <c:v>2</c:v>
                </c:pt>
                <c:pt idx="20">
                  <c:v>7</c:v>
                </c:pt>
                <c:pt idx="21">
                  <c:v>16</c:v>
                </c:pt>
                <c:pt idx="22">
                  <c:v>7</c:v>
                </c:pt>
                <c:pt idx="23">
                  <c:v>0</c:v>
                </c:pt>
                <c:pt idx="24">
                  <c:v>6</c:v>
                </c:pt>
                <c:pt idx="25">
                  <c:v>8</c:v>
                </c:pt>
                <c:pt idx="26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Брой заявления в процес на разлеждане по дейност реконструкция на водоснабдителни системи 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Sheet3!$C$2:$C$28</c:f>
              <c:numCache>
                <c:formatCode>General</c:formatCode>
                <c:ptCount val="27"/>
                <c:pt idx="0">
                  <c:v>0</c:v>
                </c:pt>
                <c:pt idx="1">
                  <c:v>3</c:v>
                </c:pt>
                <c:pt idx="2">
                  <c:v>0</c:v>
                </c:pt>
                <c:pt idx="3">
                  <c:v>5</c:v>
                </c:pt>
                <c:pt idx="4">
                  <c:v>2</c:v>
                </c:pt>
                <c:pt idx="5">
                  <c:v>3</c:v>
                </c:pt>
                <c:pt idx="6">
                  <c:v>0</c:v>
                </c:pt>
                <c:pt idx="7">
                  <c:v>2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</c:v>
                </c:pt>
                <c:pt idx="14">
                  <c:v>0</c:v>
                </c:pt>
                <c:pt idx="15">
                  <c:v>3</c:v>
                </c:pt>
                <c:pt idx="16">
                  <c:v>0</c:v>
                </c:pt>
                <c:pt idx="17">
                  <c:v>2</c:v>
                </c:pt>
                <c:pt idx="18">
                  <c:v>1</c:v>
                </c:pt>
                <c:pt idx="19">
                  <c:v>1</c:v>
                </c:pt>
                <c:pt idx="20">
                  <c:v>2</c:v>
                </c:pt>
                <c:pt idx="21">
                  <c:v>5</c:v>
                </c:pt>
                <c:pt idx="22">
                  <c:v>6</c:v>
                </c:pt>
                <c:pt idx="23">
                  <c:v>0</c:v>
                </c:pt>
                <c:pt idx="24">
                  <c:v>4</c:v>
                </c:pt>
                <c:pt idx="25">
                  <c:v>5</c:v>
                </c:pt>
                <c:pt idx="26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3584896"/>
        <c:axId val="83583360"/>
        <c:axId val="0"/>
      </c:bar3DChart>
      <c:valAx>
        <c:axId val="83583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584896"/>
        <c:crosses val="autoZero"/>
        <c:crossBetween val="between"/>
      </c:valAx>
      <c:catAx>
        <c:axId val="83584896"/>
        <c:scaling>
          <c:orientation val="minMax"/>
        </c:scaling>
        <c:delete val="0"/>
        <c:axPos val="b"/>
        <c:majorTickMark val="out"/>
        <c:minorTickMark val="none"/>
        <c:tickLblPos val="nextTo"/>
        <c:crossAx val="83583360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69324148796897267"/>
          <c:y val="0.76943940618590723"/>
          <c:w val="0.3024224383353929"/>
          <c:h val="0.23056059381409277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sideWall>
    <c:back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backWall>
    <c:plotArea>
      <c:layout>
        <c:manualLayout>
          <c:layoutTarget val="inner"/>
          <c:xMode val="edge"/>
          <c:yMode val="edge"/>
          <c:x val="2.8952537182852144E-2"/>
          <c:y val="3.1768927365546117E-2"/>
          <c:w val="0.97104746281714782"/>
          <c:h val="0.620735983229849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Общ брой подадени заявления по дейност реконструкция на социална инфраструктура 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Sheet3!$B$2:$B$28</c:f>
              <c:numCache>
                <c:formatCode>General</c:formatCode>
                <c:ptCount val="27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6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Брой заявления в процес на разлеждане по дейност реконструкция на социална инфраструктура 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Sheet3!$C$2:$C$28</c:f>
              <c:numCache>
                <c:formatCode>General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6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4137472"/>
        <c:axId val="84135936"/>
        <c:axId val="0"/>
      </c:bar3DChart>
      <c:valAx>
        <c:axId val="84135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4137472"/>
        <c:crosses val="autoZero"/>
        <c:crossBetween val="between"/>
      </c:valAx>
      <c:catAx>
        <c:axId val="84137472"/>
        <c:scaling>
          <c:orientation val="minMax"/>
        </c:scaling>
        <c:delete val="0"/>
        <c:axPos val="b"/>
        <c:majorTickMark val="out"/>
        <c:minorTickMark val="none"/>
        <c:tickLblPos val="nextTo"/>
        <c:crossAx val="8413593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66129232283464567"/>
          <c:y val="0.8085584276361415"/>
          <c:w val="0.33731878827646544"/>
          <c:h val="0.17263395820349939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sideWall>
    <c:back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backWall>
    <c:plotArea>
      <c:layout>
        <c:manualLayout>
          <c:layoutTarget val="inner"/>
          <c:xMode val="edge"/>
          <c:yMode val="edge"/>
          <c:x val="3.5994203849518812E-2"/>
          <c:y val="2.8594471854414428E-2"/>
          <c:w val="0.96336067366579181"/>
          <c:h val="0.661208782718151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Общ брой подадени заявления по дейност свързана с културния живот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Sheet3!$B$2:$B$28</c:f>
              <c:numCache>
                <c:formatCode>General</c:formatCode>
                <c:ptCount val="27"/>
                <c:pt idx="0">
                  <c:v>25</c:v>
                </c:pt>
                <c:pt idx="1">
                  <c:v>6</c:v>
                </c:pt>
                <c:pt idx="2">
                  <c:v>26</c:v>
                </c:pt>
                <c:pt idx="3">
                  <c:v>6</c:v>
                </c:pt>
                <c:pt idx="4">
                  <c:v>28</c:v>
                </c:pt>
                <c:pt idx="5">
                  <c:v>17</c:v>
                </c:pt>
                <c:pt idx="6">
                  <c:v>3</c:v>
                </c:pt>
                <c:pt idx="7">
                  <c:v>8</c:v>
                </c:pt>
                <c:pt idx="8">
                  <c:v>8</c:v>
                </c:pt>
                <c:pt idx="9">
                  <c:v>3</c:v>
                </c:pt>
                <c:pt idx="10">
                  <c:v>12</c:v>
                </c:pt>
                <c:pt idx="11">
                  <c:v>18</c:v>
                </c:pt>
                <c:pt idx="12">
                  <c:v>23</c:v>
                </c:pt>
                <c:pt idx="13">
                  <c:v>7</c:v>
                </c:pt>
                <c:pt idx="14">
                  <c:v>36</c:v>
                </c:pt>
                <c:pt idx="15">
                  <c:v>5</c:v>
                </c:pt>
                <c:pt idx="16">
                  <c:v>10</c:v>
                </c:pt>
                <c:pt idx="17">
                  <c:v>10</c:v>
                </c:pt>
                <c:pt idx="18">
                  <c:v>6</c:v>
                </c:pt>
                <c:pt idx="19">
                  <c:v>10</c:v>
                </c:pt>
                <c:pt idx="20">
                  <c:v>11</c:v>
                </c:pt>
                <c:pt idx="21">
                  <c:v>20</c:v>
                </c:pt>
                <c:pt idx="22">
                  <c:v>11</c:v>
                </c:pt>
                <c:pt idx="23">
                  <c:v>2</c:v>
                </c:pt>
                <c:pt idx="24">
                  <c:v>4</c:v>
                </c:pt>
                <c:pt idx="25">
                  <c:v>8</c:v>
                </c:pt>
                <c:pt idx="26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Брой заявления в процес на разлеждане по дейност свързана с културния живот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Sheet3!$C$2:$C$28</c:f>
              <c:numCache>
                <c:formatCode>General</c:formatCode>
                <c:ptCount val="27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  <c:pt idx="4">
                  <c:v>5</c:v>
                </c:pt>
                <c:pt idx="5">
                  <c:v>6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0</c:v>
                </c:pt>
                <c:pt idx="10">
                  <c:v>3</c:v>
                </c:pt>
                <c:pt idx="11">
                  <c:v>4</c:v>
                </c:pt>
                <c:pt idx="12">
                  <c:v>4</c:v>
                </c:pt>
                <c:pt idx="13">
                  <c:v>1</c:v>
                </c:pt>
                <c:pt idx="14">
                  <c:v>3</c:v>
                </c:pt>
                <c:pt idx="15">
                  <c:v>2</c:v>
                </c:pt>
                <c:pt idx="16">
                  <c:v>2</c:v>
                </c:pt>
                <c:pt idx="17">
                  <c:v>1</c:v>
                </c:pt>
                <c:pt idx="18">
                  <c:v>1</c:v>
                </c:pt>
                <c:pt idx="19">
                  <c:v>2</c:v>
                </c:pt>
                <c:pt idx="20">
                  <c:v>3</c:v>
                </c:pt>
                <c:pt idx="21">
                  <c:v>7</c:v>
                </c:pt>
                <c:pt idx="22">
                  <c:v>1</c:v>
                </c:pt>
                <c:pt idx="23">
                  <c:v>0</c:v>
                </c:pt>
                <c:pt idx="24">
                  <c:v>1</c:v>
                </c:pt>
                <c:pt idx="25">
                  <c:v>2</c:v>
                </c:pt>
                <c:pt idx="2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5341312"/>
        <c:axId val="85339520"/>
        <c:axId val="0"/>
      </c:bar3DChart>
      <c:valAx>
        <c:axId val="85339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5341312"/>
        <c:crosses val="autoZero"/>
        <c:crossBetween val="between"/>
      </c:valAx>
      <c:catAx>
        <c:axId val="85341312"/>
        <c:scaling>
          <c:orientation val="minMax"/>
        </c:scaling>
        <c:delete val="0"/>
        <c:axPos val="b"/>
        <c:majorTickMark val="out"/>
        <c:minorTickMark val="none"/>
        <c:tickLblPos val="nextTo"/>
        <c:crossAx val="85339520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66324376640419946"/>
          <c:y val="0.83181152738348274"/>
          <c:w val="0.33536734470691165"/>
          <c:h val="0.1553838063893745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bg-BG" dirty="0"/>
              <a:t>Одобрена финансова помощ </a:t>
            </a:r>
            <a:endParaRPr lang="en-US" dirty="0" smtClean="0"/>
          </a:p>
          <a:p>
            <a:pPr>
              <a:defRPr/>
            </a:pPr>
            <a:r>
              <a:rPr lang="bg-BG" dirty="0" smtClean="0"/>
              <a:t>(</a:t>
            </a:r>
            <a:r>
              <a:rPr lang="bg-BG" dirty="0"/>
              <a:t>млн. евро) </a:t>
            </a:r>
          </a:p>
        </c:rich>
      </c:tx>
      <c:layout>
        <c:manualLayout>
          <c:xMode val="edge"/>
          <c:yMode val="edge"/>
          <c:x val="0.13877363442777199"/>
          <c:y val="3.9649424890509558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251572327044023E-2"/>
          <c:y val="0.54040696948371636"/>
          <c:w val="0.95723270440251573"/>
          <c:h val="0.39135708650369572"/>
        </c:manualLayout>
      </c:layout>
      <c:pie3DChart>
        <c:varyColors val="1"/>
        <c:ser>
          <c:idx val="0"/>
          <c:order val="0"/>
          <c:tx>
            <c:strRef>
              <c:f>'4.1 първи прием'!$B$39</c:f>
              <c:strCache>
                <c:ptCount val="1"/>
                <c:pt idx="0">
                  <c:v>Одобрена финансова помощ </c:v>
                </c:pt>
              </c:strCache>
            </c:strRef>
          </c:tx>
          <c:dLbls>
            <c:numFmt formatCode="General" sourceLinked="0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'4.1 първи прием'!$A$40:$A$45</c:f>
              <c:strCache>
                <c:ptCount val="6"/>
                <c:pt idx="0">
                  <c:v>Проекти с инвестиции и дейности насочени в сектор „плодове и зеленчуци” </c:v>
                </c:pt>
                <c:pt idx="1">
                  <c:v>Проекти с инвестиции и дейности насочени в сектор „животновъдство”   </c:v>
                </c:pt>
                <c:pt idx="2">
                  <c:v>Проекти с инвестиции и дейности насочени в сектор „етерично - маслени и медицински култури”   </c:v>
                </c:pt>
                <c:pt idx="3">
                  <c:v>Смесени проекти - комбинация между 2 или 3 приоритетни сектора </c:v>
                </c:pt>
                <c:pt idx="4">
                  <c:v>Други - сектори извън посочените</c:v>
                </c:pt>
                <c:pt idx="5">
                  <c:v>ОБЩО </c:v>
                </c:pt>
              </c:strCache>
            </c:strRef>
          </c:cat>
          <c:val>
            <c:numRef>
              <c:f>'4.1 първи прием'!$B$40:$B$45</c:f>
              <c:numCache>
                <c:formatCode>0.00</c:formatCode>
                <c:ptCount val="6"/>
                <c:pt idx="0">
                  <c:v>70.054944430000006</c:v>
                </c:pt>
                <c:pt idx="1">
                  <c:v>78.066679350000001</c:v>
                </c:pt>
                <c:pt idx="2">
                  <c:v>12.02453444</c:v>
                </c:pt>
                <c:pt idx="3">
                  <c:v>1.8870821500000001</c:v>
                </c:pt>
                <c:pt idx="4">
                  <c:v>25.472445949999997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egendEntry>
        <c:idx val="5"/>
        <c:delete val="1"/>
      </c:legendEntry>
      <c:layout>
        <c:manualLayout>
          <c:xMode val="edge"/>
          <c:yMode val="edge"/>
          <c:x val="7.5874808101817459E-2"/>
          <c:y val="0.14660168250195038"/>
          <c:w val="0.85328183033724569"/>
          <c:h val="0.38572584354790718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sideWall>
    <c:back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Общ брой подадени заявления по дейност свързана с детски градини финансирани чрез бюджета на общината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Sheet3!$B$2:$B$28</c:f>
              <c:numCache>
                <c:formatCode>General</c:formatCode>
                <c:ptCount val="27"/>
                <c:pt idx="0">
                  <c:v>2</c:v>
                </c:pt>
                <c:pt idx="1">
                  <c:v>0</c:v>
                </c:pt>
                <c:pt idx="2">
                  <c:v>3</c:v>
                </c:pt>
                <c:pt idx="3">
                  <c:v>0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1</c:v>
                </c:pt>
                <c:pt idx="9">
                  <c:v>3</c:v>
                </c:pt>
                <c:pt idx="10">
                  <c:v>1</c:v>
                </c:pt>
                <c:pt idx="11">
                  <c:v>2</c:v>
                </c:pt>
                <c:pt idx="12">
                  <c:v>3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5</c:v>
                </c:pt>
                <c:pt idx="22">
                  <c:v>0</c:v>
                </c:pt>
                <c:pt idx="23">
                  <c:v>0</c:v>
                </c:pt>
                <c:pt idx="24">
                  <c:v>3</c:v>
                </c:pt>
                <c:pt idx="25">
                  <c:v>0</c:v>
                </c:pt>
                <c:pt idx="26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Брой заявления в процес на разлеждане по дейност свързана с детски градини финансирани чрез бюджета на общината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Sheet3!$C$2:$C$28</c:f>
              <c:numCache>
                <c:formatCode>General</c:formatCode>
                <c:ptCount val="27"/>
                <c:pt idx="0">
                  <c:v>2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1</c:v>
                </c:pt>
                <c:pt idx="9">
                  <c:v>3</c:v>
                </c:pt>
                <c:pt idx="10">
                  <c:v>1</c:v>
                </c:pt>
                <c:pt idx="11">
                  <c:v>2</c:v>
                </c:pt>
                <c:pt idx="12">
                  <c:v>3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3</c:v>
                </c:pt>
                <c:pt idx="22">
                  <c:v>0</c:v>
                </c:pt>
                <c:pt idx="23">
                  <c:v>0</c:v>
                </c:pt>
                <c:pt idx="24">
                  <c:v>2</c:v>
                </c:pt>
                <c:pt idx="25">
                  <c:v>0</c:v>
                </c:pt>
                <c:pt idx="2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84067072"/>
        <c:axId val="84032512"/>
        <c:axId val="0"/>
      </c:bar3DChart>
      <c:valAx>
        <c:axId val="8403251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84067072"/>
        <c:crosses val="autoZero"/>
        <c:crossBetween val="between"/>
      </c:valAx>
      <c:catAx>
        <c:axId val="84067072"/>
        <c:scaling>
          <c:orientation val="minMax"/>
        </c:scaling>
        <c:delete val="0"/>
        <c:axPos val="b"/>
        <c:majorTickMark val="none"/>
        <c:minorTickMark val="none"/>
        <c:tickLblPos val="nextTo"/>
        <c:crossAx val="84032512"/>
        <c:crosses val="autoZero"/>
        <c:auto val="1"/>
        <c:lblAlgn val="ctr"/>
        <c:lblOffset val="100"/>
        <c:noMultiLvlLbl val="0"/>
      </c:cat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sideWall>
    <c:backWall>
      <c:thickness val="0"/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innerShdw blurRad="63500" dist="50800" dir="135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 prstMaterial="metal"/>
      </c:spPr>
    </c:backWall>
    <c:plotArea>
      <c:layout>
        <c:manualLayout>
          <c:layoutTarget val="inner"/>
          <c:xMode val="edge"/>
          <c:yMode val="edge"/>
          <c:x val="3.9459531992614615E-2"/>
          <c:y val="2.7728003549134111E-2"/>
          <c:w val="0.95569127781154006"/>
          <c:h val="0.571576761037555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Sheet3!$B$1</c:f>
              <c:strCache>
                <c:ptCount val="1"/>
                <c:pt idx="0">
                  <c:v>Общ брой подадени заявления по дейност свързана с образователна инфраструктура - основно или средно училище финансирано чрез бюджета на общината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Sheet3!$B$2:$B$28</c:f>
              <c:numCache>
                <c:formatCode>General</c:formatCode>
                <c:ptCount val="27"/>
                <c:pt idx="0">
                  <c:v>5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0</c:v>
                </c:pt>
                <c:pt idx="5">
                  <c:v>2</c:v>
                </c:pt>
                <c:pt idx="6">
                  <c:v>2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3</c:v>
                </c:pt>
                <c:pt idx="11">
                  <c:v>2</c:v>
                </c:pt>
                <c:pt idx="12">
                  <c:v>3</c:v>
                </c:pt>
                <c:pt idx="13">
                  <c:v>1</c:v>
                </c:pt>
                <c:pt idx="14">
                  <c:v>3</c:v>
                </c:pt>
                <c:pt idx="15">
                  <c:v>2</c:v>
                </c:pt>
                <c:pt idx="16">
                  <c:v>2</c:v>
                </c:pt>
                <c:pt idx="17">
                  <c:v>1</c:v>
                </c:pt>
                <c:pt idx="18">
                  <c:v>2</c:v>
                </c:pt>
                <c:pt idx="19">
                  <c:v>0</c:v>
                </c:pt>
                <c:pt idx="20">
                  <c:v>3</c:v>
                </c:pt>
                <c:pt idx="21">
                  <c:v>4</c:v>
                </c:pt>
                <c:pt idx="22">
                  <c:v>3</c:v>
                </c:pt>
                <c:pt idx="23">
                  <c:v>0</c:v>
                </c:pt>
                <c:pt idx="24">
                  <c:v>2</c:v>
                </c:pt>
                <c:pt idx="25">
                  <c:v>3</c:v>
                </c:pt>
                <c:pt idx="26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Брой заявления в процес на разлеждане по дейност свързана с образователна инфраструктура - основно или средно училище финансирано чрез бюджета на общината</c:v>
                </c:pt>
              </c:strCache>
            </c:strRef>
          </c:tx>
          <c:invertIfNegative val="0"/>
          <c:cat>
            <c:strRef>
              <c:f>Sheet3!$A$2:$A$28</c:f>
              <c:strCache>
                <c:ptCount val="27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В.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 (обл)</c:v>
                </c:pt>
                <c:pt idx="22">
                  <c:v>Стара Загора</c:v>
                </c:pt>
                <c:pt idx="23">
                  <c:v>Търговище</c:v>
                </c:pt>
                <c:pt idx="24">
                  <c:v>Хасково</c:v>
                </c:pt>
                <c:pt idx="25">
                  <c:v>Шумен</c:v>
                </c:pt>
                <c:pt idx="26">
                  <c:v>Ямбол</c:v>
                </c:pt>
              </c:strCache>
            </c:strRef>
          </c:cat>
          <c:val>
            <c:numRef>
              <c:f>Sheet3!$C$2:$C$28</c:f>
              <c:numCache>
                <c:formatCode>General</c:formatCode>
                <c:ptCount val="27"/>
                <c:pt idx="0">
                  <c:v>4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0</c:v>
                </c:pt>
                <c:pt idx="5">
                  <c:v>2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1</c:v>
                </c:pt>
                <c:pt idx="14">
                  <c:v>3</c:v>
                </c:pt>
                <c:pt idx="15">
                  <c:v>1</c:v>
                </c:pt>
                <c:pt idx="16">
                  <c:v>1</c:v>
                </c:pt>
                <c:pt idx="17">
                  <c:v>0</c:v>
                </c:pt>
                <c:pt idx="18">
                  <c:v>1</c:v>
                </c:pt>
                <c:pt idx="19">
                  <c:v>0</c:v>
                </c:pt>
                <c:pt idx="20">
                  <c:v>2</c:v>
                </c:pt>
                <c:pt idx="21">
                  <c:v>4</c:v>
                </c:pt>
                <c:pt idx="22">
                  <c:v>3</c:v>
                </c:pt>
                <c:pt idx="23">
                  <c:v>0</c:v>
                </c:pt>
                <c:pt idx="24">
                  <c:v>1</c:v>
                </c:pt>
                <c:pt idx="25">
                  <c:v>3</c:v>
                </c:pt>
                <c:pt idx="2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3981056"/>
        <c:axId val="83975168"/>
        <c:axId val="0"/>
      </c:bar3DChart>
      <c:valAx>
        <c:axId val="83975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981056"/>
        <c:crosses val="autoZero"/>
        <c:crossBetween val="between"/>
      </c:valAx>
      <c:catAx>
        <c:axId val="83981056"/>
        <c:scaling>
          <c:orientation val="minMax"/>
        </c:scaling>
        <c:delete val="0"/>
        <c:axPos val="b"/>
        <c:majorTickMark val="out"/>
        <c:minorTickMark val="none"/>
        <c:tickLblPos val="nextTo"/>
        <c:crossAx val="83975168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66290347081108147"/>
          <c:y val="0.73642959625453086"/>
          <c:w val="0.33570764045192031"/>
          <c:h val="0.26139152486910988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'4.1 2015 критерии'!$A$10:$A$22</c:f>
              <c:strCache>
                <c:ptCount val="13"/>
                <c:pt idx="0">
                  <c:v>Приоритетни сектори</c:v>
                </c:pt>
                <c:pt idx="1">
                  <c:v>Тютюнопроизводители </c:v>
                </c:pt>
                <c:pt idx="2">
                  <c:v>Биологично сертифицирани </c:v>
                </c:pt>
                <c:pt idx="3">
                  <c:v>В преход към биологично сертифициране </c:v>
                </c:pt>
                <c:pt idx="4">
                  <c:v>Допълнителна заетост </c:v>
                </c:pt>
                <c:pt idx="5">
                  <c:v>Земеделски стопани до
 40 години, одобрени за подпомагане по мерки 112 или 141  и подмерки 6.1 и 6.3</c:v>
                </c:pt>
                <c:pt idx="6">
                  <c:v>Селски район</c:v>
                </c:pt>
                <c:pt idx="7">
                  <c:v>Северозападен район
</c:v>
                </c:pt>
                <c:pt idx="8">
                  <c:v>НР</c:v>
                </c:pt>
                <c:pt idx="9">
                  <c:v>НАТУРА 2000
</c:v>
                </c:pt>
                <c:pt idx="10">
                  <c:v>Енргийна ефективност</c:v>
                </c:pt>
                <c:pt idx="11">
                  <c:v>Иновации</c:v>
                </c:pt>
                <c:pt idx="12">
                  <c:v>опазване на околната среда 
</c:v>
                </c:pt>
              </c:strCache>
            </c:strRef>
          </c:cat>
          <c:val>
            <c:numRef>
              <c:f>'4.1 2015 критерии'!$B$10:$B$22</c:f>
              <c:numCache>
                <c:formatCode>General</c:formatCode>
                <c:ptCount val="13"/>
                <c:pt idx="0">
                  <c:v>946</c:v>
                </c:pt>
                <c:pt idx="1">
                  <c:v>2</c:v>
                </c:pt>
                <c:pt idx="2">
                  <c:v>59</c:v>
                </c:pt>
                <c:pt idx="3">
                  <c:v>316</c:v>
                </c:pt>
                <c:pt idx="4">
                  <c:v>835</c:v>
                </c:pt>
                <c:pt idx="5">
                  <c:v>105</c:v>
                </c:pt>
                <c:pt idx="6">
                  <c:v>844</c:v>
                </c:pt>
                <c:pt idx="7">
                  <c:v>182</c:v>
                </c:pt>
                <c:pt idx="8">
                  <c:v>481</c:v>
                </c:pt>
                <c:pt idx="9">
                  <c:v>193</c:v>
                </c:pt>
                <c:pt idx="10">
                  <c:v>130</c:v>
                </c:pt>
                <c:pt idx="11">
                  <c:v>2</c:v>
                </c:pt>
                <c:pt idx="12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479488"/>
        <c:axId val="34514048"/>
      </c:barChart>
      <c:catAx>
        <c:axId val="34479488"/>
        <c:scaling>
          <c:orientation val="minMax"/>
        </c:scaling>
        <c:delete val="0"/>
        <c:axPos val="b"/>
        <c:majorTickMark val="out"/>
        <c:minorTickMark val="none"/>
        <c:tickLblPos val="nextTo"/>
        <c:crossAx val="34514048"/>
        <c:crosses val="autoZero"/>
        <c:auto val="1"/>
        <c:lblAlgn val="ctr"/>
        <c:lblOffset val="100"/>
        <c:noMultiLvlLbl val="0"/>
      </c:catAx>
      <c:valAx>
        <c:axId val="34514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47948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9DD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528 </a:t>
                    </a:r>
                    <a:r>
                      <a:rPr lang="bg-BG"/>
                      <a:t>броя</a:t>
                    </a:r>
                    <a:r>
                      <a:rPr lang="en-US"/>
                      <a:t> ; 100%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353 </a:t>
                    </a:r>
                    <a:r>
                      <a:rPr lang="bg-BG"/>
                      <a:t>броя </a:t>
                    </a:r>
                    <a:r>
                      <a:rPr lang="en-US"/>
                      <a:t>; 67%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'4.1 priem 2006 i prehvurleni'!$A$2:$A$3</c:f>
              <c:strCache>
                <c:ptCount val="2"/>
                <c:pt idx="0">
                  <c:v>Общо заявления попадащи в 100 % от бюджета</c:v>
                </c:pt>
                <c:pt idx="1">
                  <c:v>Общо обработени заявления от 100 %</c:v>
                </c:pt>
              </c:strCache>
            </c:strRef>
          </c:cat>
          <c:val>
            <c:numRef>
              <c:f>'4.1 priem 2006 i prehvurleni'!$B$2:$B$3</c:f>
              <c:numCache>
                <c:formatCode>General</c:formatCode>
                <c:ptCount val="2"/>
                <c:pt idx="0">
                  <c:v>528</c:v>
                </c:pt>
                <c:pt idx="1">
                  <c:v>353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3821824"/>
        <c:axId val="33823360"/>
      </c:barChart>
      <c:catAx>
        <c:axId val="33821824"/>
        <c:scaling>
          <c:orientation val="minMax"/>
        </c:scaling>
        <c:delete val="0"/>
        <c:axPos val="b"/>
        <c:majorTickMark val="none"/>
        <c:minorTickMark val="none"/>
        <c:tickLblPos val="nextTo"/>
        <c:crossAx val="33823360"/>
        <c:crosses val="autoZero"/>
        <c:auto val="1"/>
        <c:lblAlgn val="ctr"/>
        <c:lblOffset val="100"/>
        <c:noMultiLvlLbl val="0"/>
      </c:catAx>
      <c:valAx>
        <c:axId val="3382336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3382182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275033256859803E-2"/>
          <c:y val="0.42861837240123307"/>
          <c:w val="0.81772186256455337"/>
          <c:h val="0.53421027065746007"/>
        </c:manualLayout>
      </c:layout>
      <c:pie3DChart>
        <c:varyColors val="1"/>
        <c:ser>
          <c:idx val="0"/>
          <c:order val="0"/>
          <c:tx>
            <c:strRef>
              <c:f>'4.2'!$B$2</c:f>
              <c:strCache>
                <c:ptCount val="1"/>
                <c:pt idx="0">
                  <c:v>Сключени договори 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'4.2'!$A$3:$A$6</c:f>
              <c:strCache>
                <c:ptCount val="4"/>
                <c:pt idx="0">
                  <c:v>Проекти с инвестиции и дейности насочени в сектор „плодове и зеленчуци” </c:v>
                </c:pt>
                <c:pt idx="1">
                  <c:v>Проекти с инвестиции и дейности насочени в сектор „животновъдство”   </c:v>
                </c:pt>
                <c:pt idx="2">
                  <c:v>Проекти с инвестиции и дейности насочени в сектор „етерично - маслени и медицински култури”   </c:v>
                </c:pt>
                <c:pt idx="3">
                  <c:v>Смесени проекти - комбинация между 2 или 3 приоритетни сектора </c:v>
                </c:pt>
              </c:strCache>
            </c:strRef>
          </c:cat>
          <c:val>
            <c:numRef>
              <c:f>'4.2'!$B$3:$B$6</c:f>
              <c:numCache>
                <c:formatCode>General</c:formatCode>
                <c:ptCount val="4"/>
                <c:pt idx="0">
                  <c:v>87</c:v>
                </c:pt>
                <c:pt idx="1">
                  <c:v>71</c:v>
                </c:pt>
                <c:pt idx="2">
                  <c:v>32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4.543904897578712E-2"/>
          <c:y val="0.12884776279119675"/>
          <c:w val="0.88308632679239052"/>
          <c:h val="0.24648610027637047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bg-BG" dirty="0"/>
              <a:t>Одобрена финансова </a:t>
            </a:r>
            <a:endParaRPr lang="bg-BG" dirty="0" smtClean="0"/>
          </a:p>
          <a:p>
            <a:pPr>
              <a:defRPr/>
            </a:pPr>
            <a:r>
              <a:rPr lang="bg-BG" dirty="0" smtClean="0"/>
              <a:t>помощ млн. евро </a:t>
            </a:r>
            <a:endParaRPr lang="bg-BG" dirty="0"/>
          </a:p>
        </c:rich>
      </c:tx>
      <c:layout>
        <c:manualLayout>
          <c:xMode val="edge"/>
          <c:yMode val="edge"/>
          <c:x val="0.27313223704075645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328852997954206"/>
          <c:y val="0.45118896853462775"/>
          <c:w val="0.81575507801500247"/>
          <c:h val="0.48485792320022097"/>
        </c:manualLayout>
      </c:layout>
      <c:pie3DChart>
        <c:varyColors val="1"/>
        <c:ser>
          <c:idx val="0"/>
          <c:order val="0"/>
          <c:tx>
            <c:strRef>
              <c:f>'4.2'!$B$18</c:f>
              <c:strCache>
                <c:ptCount val="1"/>
                <c:pt idx="0">
                  <c:v>Одобрена финансова помощ 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'4.2'!$A$19:$A$22</c:f>
              <c:strCache>
                <c:ptCount val="4"/>
                <c:pt idx="0">
                  <c:v>Проекти с инвестиции и дейности насочени в сектор „плодове и зеленчуци” </c:v>
                </c:pt>
                <c:pt idx="1">
                  <c:v>Проекти с инвестиции и дейности насочени в сектор „животновъдство”   </c:v>
                </c:pt>
                <c:pt idx="2">
                  <c:v>Проекти с инвестиции и дейности насочени в сектор „етерично - маслени и медицински култури”   </c:v>
                </c:pt>
                <c:pt idx="3">
                  <c:v>Смесени проекти - комбинация между 2 или 3 приоритетни сектора </c:v>
                </c:pt>
              </c:strCache>
            </c:strRef>
          </c:cat>
          <c:val>
            <c:numRef>
              <c:f>'4.2'!$B$19:$B$22</c:f>
              <c:numCache>
                <c:formatCode>0.00</c:formatCode>
                <c:ptCount val="4"/>
                <c:pt idx="0">
                  <c:v>72.616018109999985</c:v>
                </c:pt>
                <c:pt idx="1">
                  <c:v>45.998251750000001</c:v>
                </c:pt>
                <c:pt idx="2">
                  <c:v>23.637924610000002</c:v>
                </c:pt>
                <c:pt idx="3">
                  <c:v>3.2317863199999999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10927359025075403"/>
          <c:y val="0.12116397782717479"/>
          <c:w val="0.88378474542919283"/>
          <c:h val="0.2497456486638566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'4.2 критерии'!$A$1:$A$11</c:f>
              <c:strCache>
                <c:ptCount val="11"/>
                <c:pt idx="0">
                  <c:v>Енергийна ефективност</c:v>
                </c:pt>
                <c:pt idx="1">
                  <c:v>Иновации</c:v>
                </c:pt>
                <c:pt idx="2">
                  <c:v>Стандарти на ЕС</c:v>
                </c:pt>
                <c:pt idx="3">
                  <c:v>Биологични продукти</c:v>
                </c:pt>
                <c:pt idx="4">
                  <c:v>Интеграцията на земеделските стопани</c:v>
                </c:pt>
                <c:pt idx="5">
                  <c:v>Селски райони</c:v>
                </c:pt>
                <c:pt idx="6">
                  <c:v>Проекти от кандидати, които до момента на кандидатстване не са извършвали дейност</c:v>
                </c:pt>
                <c:pt idx="7">
                  <c:v>Проекти от кандидати, които към момента на кандидатстване извършват дейност</c:v>
                </c:pt>
                <c:pt idx="8">
                  <c:v>Област Плевен</c:v>
                </c:pt>
                <c:pt idx="9">
                  <c:v>Област Ловеч</c:v>
                </c:pt>
                <c:pt idx="10">
                  <c:v>област Видин, област Враца и област Монтана</c:v>
                </c:pt>
              </c:strCache>
            </c:strRef>
          </c:cat>
          <c:val>
            <c:numRef>
              <c:f>'4.2 критерии'!$B$1:$B$11</c:f>
              <c:numCache>
                <c:formatCode>General</c:formatCode>
                <c:ptCount val="11"/>
                <c:pt idx="0">
                  <c:v>135</c:v>
                </c:pt>
                <c:pt idx="1">
                  <c:v>5</c:v>
                </c:pt>
                <c:pt idx="2">
                  <c:v>2</c:v>
                </c:pt>
                <c:pt idx="3">
                  <c:v>33</c:v>
                </c:pt>
                <c:pt idx="4">
                  <c:v>68</c:v>
                </c:pt>
                <c:pt idx="5">
                  <c:v>183</c:v>
                </c:pt>
                <c:pt idx="6">
                  <c:v>61</c:v>
                </c:pt>
                <c:pt idx="7">
                  <c:v>132</c:v>
                </c:pt>
                <c:pt idx="8">
                  <c:v>3</c:v>
                </c:pt>
                <c:pt idx="9">
                  <c:v>8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951104"/>
        <c:axId val="33977472"/>
      </c:barChart>
      <c:catAx>
        <c:axId val="33951104"/>
        <c:scaling>
          <c:orientation val="minMax"/>
        </c:scaling>
        <c:delete val="0"/>
        <c:axPos val="b"/>
        <c:majorTickMark val="out"/>
        <c:minorTickMark val="none"/>
        <c:tickLblPos val="nextTo"/>
        <c:crossAx val="33977472"/>
        <c:crosses val="autoZero"/>
        <c:auto val="1"/>
        <c:lblAlgn val="ctr"/>
        <c:lblOffset val="100"/>
        <c:noMultiLvlLbl val="0"/>
      </c:catAx>
      <c:valAx>
        <c:axId val="33977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95110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Sheet2!$B$1:$C$1</c:f>
              <c:strCache>
                <c:ptCount val="2"/>
                <c:pt idx="0">
                  <c:v>Постъпили заявление</c:v>
                </c:pt>
                <c:pt idx="1">
                  <c:v>Сключени договори</c:v>
                </c:pt>
              </c:strCache>
            </c:strRef>
          </c:cat>
          <c:val>
            <c:numRef>
              <c:f>Sheet2!$B$2:$C$2</c:f>
              <c:numCache>
                <c:formatCode>General</c:formatCode>
                <c:ptCount val="2"/>
                <c:pt idx="0">
                  <c:v>2664</c:v>
                </c:pt>
                <c:pt idx="1">
                  <c:v>1368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5180928"/>
        <c:axId val="35182464"/>
        <c:axId val="0"/>
      </c:bar3DChart>
      <c:catAx>
        <c:axId val="35180928"/>
        <c:scaling>
          <c:orientation val="minMax"/>
        </c:scaling>
        <c:delete val="0"/>
        <c:axPos val="b"/>
        <c:majorTickMark val="none"/>
        <c:minorTickMark val="none"/>
        <c:tickLblPos val="nextTo"/>
        <c:crossAx val="35182464"/>
        <c:crosses val="autoZero"/>
        <c:auto val="1"/>
        <c:lblAlgn val="ctr"/>
        <c:lblOffset val="100"/>
        <c:noMultiLvlLbl val="0"/>
      </c:catAx>
      <c:valAx>
        <c:axId val="35182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18092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bg-BG" dirty="0" smtClean="0"/>
              <a:t>Сключени </a:t>
            </a:r>
            <a:r>
              <a:rPr lang="bg-BG" dirty="0"/>
              <a:t>договори</a:t>
            </a:r>
          </a:p>
        </c:rich>
      </c:tx>
      <c:layout>
        <c:manualLayout>
          <c:xMode val="edge"/>
          <c:yMode val="edge"/>
          <c:x val="0.2394355051279474"/>
          <c:y val="5.0641336090271355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499987510114312E-2"/>
          <c:y val="0.36431311933230281"/>
          <c:w val="0.72779922818501575"/>
          <c:h val="0.57228407288292393"/>
        </c:manualLayout>
      </c:layout>
      <c:pie3DChart>
        <c:varyColors val="1"/>
        <c:ser>
          <c:idx val="0"/>
          <c:order val="0"/>
          <c:tx>
            <c:strRef>
              <c:f>'6.1'!$B$1</c:f>
              <c:strCache>
                <c:ptCount val="1"/>
                <c:pt idx="0">
                  <c:v>Брой сключени договори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'6.1'!$A$2:$A$5</c:f>
              <c:strCache>
                <c:ptCount val="4"/>
                <c:pt idx="0">
                  <c:v>Проекти с инвестиции и дейности насочени в сектор „плодове и зеленчуци”  </c:v>
                </c:pt>
                <c:pt idx="1">
                  <c:v>Проекти с инвестиции и дейности насочени в сектор „животновъдство”  </c:v>
                </c:pt>
                <c:pt idx="2">
                  <c:v>Смесени проекти - комбинация между 2 приоритетни сектора</c:v>
                </c:pt>
                <c:pt idx="3">
                  <c:v>ОБЩО</c:v>
                </c:pt>
              </c:strCache>
            </c:strRef>
          </c:cat>
          <c:val>
            <c:numRef>
              <c:f>'6.1'!$B$2:$B$4</c:f>
              <c:numCache>
                <c:formatCode>General</c:formatCode>
                <c:ptCount val="3"/>
                <c:pt idx="0">
                  <c:v>682</c:v>
                </c:pt>
                <c:pt idx="1">
                  <c:v>467</c:v>
                </c:pt>
                <c:pt idx="2">
                  <c:v>219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4.8950759674815332E-2"/>
          <c:y val="0.16797970431549733"/>
          <c:w val="0.86656725383784217"/>
          <c:h val="0.12142121266606153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DDA72DEA-BBF5-4174-B8FA-39B147B3FDB2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2</a:t>
            </a:fld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5</a:t>
            </a:fld>
            <a:endParaRPr lang="bg-B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>
                <a:solidFill>
                  <a:prstClr val="black"/>
                </a:solidFill>
              </a:rPr>
              <a:pPr/>
              <a:t>18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06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2DA3D1-925D-4733-941C-A30C4DE0A2DF}" type="datetimeFigureOut">
              <a:rPr lang="bg-BG" smtClean="0"/>
              <a:pPr/>
              <a:t>2.11.2017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15.gif"/><Relationship Id="rId4" Type="http://schemas.openxmlformats.org/officeDocument/2006/relationships/image" Target="../media/image3.png"/><Relationship Id="rId9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60648"/>
            <a:ext cx="1078217" cy="110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835696" y="148478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ДЪРЖАВЕН</a:t>
            </a:r>
            <a:r>
              <a: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ФОНД</a:t>
            </a:r>
            <a:r>
              <a:rPr lang="en-US" sz="24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ЗЕМЕДЕЛИЕ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РАЗПЛАЩАТЕЛНА АГЕНЦИЯ</a:t>
            </a:r>
            <a:endParaRPr lang="en-US" sz="2400" b="1" dirty="0" smtClean="0">
              <a:ln w="50800"/>
              <a:solidFill>
                <a:srgbClr val="40802C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07704" y="2492896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 useBgFill="1">
        <p:nvSpPr>
          <p:cNvPr id="10" name="TextBox 9"/>
          <p:cNvSpPr txBox="1"/>
          <p:nvPr/>
        </p:nvSpPr>
        <p:spPr>
          <a:xfrm>
            <a:off x="395536" y="4797152"/>
            <a:ext cx="817240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напредък по обработката на заявления;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постигане на индикатори;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нивото на грешки и предприети действия.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2924944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  <a:bevelB w="82550" h="38100" prst="coolSlant"/>
            </a:sp3d>
          </a:bodyPr>
          <a:lstStyle/>
          <a:p>
            <a:pPr algn="ctr"/>
            <a:r>
              <a:rPr lang="bg-BG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НАПРЕДЪК ПО </a:t>
            </a:r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ПРОГРАМАТА ЗА РАЗВИТИЕ НА СЕЛСКИТЕ РАЙОНИ</a:t>
            </a:r>
            <a:endParaRPr lang="bg-BG" sz="36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0" grpId="1" uiExpand="1" build="allAtOnce" animBg="1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6.1. „Стартова помощ за млади земеделски стопани” от Програмата за развитие на селските райони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204864"/>
            <a:ext cx="6552728" cy="4375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6.1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Стартова помощ за млади земеделски стопани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Първи прием на заявления (2015)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5286947"/>
              </p:ext>
            </p:extLst>
          </p:nvPr>
        </p:nvGraphicFramePr>
        <p:xfrm>
          <a:off x="35496" y="2056038"/>
          <a:ext cx="8712968" cy="4613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713053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6.1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Стартова помощ за млади земеделски стопани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Първи прием на заявления (2015)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54786256"/>
              </p:ext>
            </p:extLst>
          </p:nvPr>
        </p:nvGraphicFramePr>
        <p:xfrm>
          <a:off x="0" y="1340768"/>
          <a:ext cx="5004049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300881223"/>
              </p:ext>
            </p:extLst>
          </p:nvPr>
        </p:nvGraphicFramePr>
        <p:xfrm>
          <a:off x="4572000" y="1340768"/>
          <a:ext cx="4572000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0077421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6.3. „Стартова помощ за развитието на малки стопанства”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6.3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Стартова помощ за  развитието на малки стопанства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tx1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първи прием на заявления (2016)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345500"/>
              </p:ext>
            </p:extLst>
          </p:nvPr>
        </p:nvGraphicFramePr>
        <p:xfrm>
          <a:off x="467544" y="2057400"/>
          <a:ext cx="8568952" cy="439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6982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6.3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Стартова помощ за  развитието на малки стопанства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tx1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първи прием на заявления (2016)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965682396"/>
              </p:ext>
            </p:extLst>
          </p:nvPr>
        </p:nvGraphicFramePr>
        <p:xfrm>
          <a:off x="1" y="1340768"/>
          <a:ext cx="500404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482098353"/>
              </p:ext>
            </p:extLst>
          </p:nvPr>
        </p:nvGraphicFramePr>
        <p:xfrm>
          <a:off x="4427984" y="1340768"/>
          <a:ext cx="4716016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9020219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7.6. "Проучвания и инвестиции, свързани с поддържане, възстановяване и подобряване на културното и природно наследство на селата" 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996952"/>
            <a:ext cx="6552728" cy="3678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8022797"/>
              </p:ext>
            </p:extLst>
          </p:nvPr>
        </p:nvGraphicFramePr>
        <p:xfrm>
          <a:off x="179513" y="404664"/>
          <a:ext cx="8856983" cy="6192689"/>
        </p:xfrm>
        <a:graphic>
          <a:graphicData uri="http://schemas.openxmlformats.org/drawingml/2006/table">
            <a:tbl>
              <a:tblPr/>
              <a:tblGrid>
                <a:gridCol w="5489384"/>
                <a:gridCol w="1615669"/>
                <a:gridCol w="1751930"/>
              </a:tblGrid>
              <a:tr h="9683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Критерии за подбор съгласно Наредба № 6 от 28 март 2016 г.</a:t>
                      </a: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Сключени договори за подпомагане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3453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</a:t>
                      </a:r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договори</a:t>
                      </a:r>
                      <a:endParaRPr lang="bg-BG" sz="9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Одобрена </a:t>
                      </a:r>
                      <a:r>
                        <a:rPr lang="bg-BG" sz="9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финансова </a:t>
                      </a:r>
                      <a:r>
                        <a:rPr lang="bg-BG" sz="9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помощ</a:t>
                      </a:r>
                      <a:endParaRPr lang="bg-BG" sz="9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193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обслужва население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над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 души на общини от селските райони, разположени на територията на една или повече области съгласно административно-териториалното деление на страната</a:t>
                      </a: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8229" marR="8229" marT="82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311 042.10 €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69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със статут на недвижима културна ценност с категория "световно значение" или "национално значение"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663 026.49 €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669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със статут на недвижима културна ценност с категория "местно значение"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096 783.64 €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570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"национално значение" 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262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802.79 €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534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</a:p>
                  </a:txBody>
                  <a:tcPr marL="8229" marR="8229" marT="822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022 612.92 €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496" y="32957"/>
            <a:ext cx="8892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000" i="1" dirty="0" smtClean="0">
                <a:solidFill>
                  <a:srgbClr val="000000"/>
                </a:solidFill>
              </a:rPr>
              <a:t> 7.6 </a:t>
            </a:r>
            <a:r>
              <a:rPr lang="en-US" sz="1000" i="1" dirty="0" smtClean="0">
                <a:solidFill>
                  <a:srgbClr val="000000"/>
                </a:solidFill>
              </a:rPr>
              <a:t>“</a:t>
            </a:r>
            <a:r>
              <a:rPr lang="ru-RU" sz="1000" i="1" dirty="0">
                <a:solidFill>
                  <a:srgbClr val="000000"/>
                </a:solidFill>
              </a:rPr>
              <a:t>"</a:t>
            </a:r>
            <a:r>
              <a:rPr lang="ru-RU" sz="1000" i="1" dirty="0" err="1">
                <a:solidFill>
                  <a:srgbClr val="000000"/>
                </a:solidFill>
              </a:rPr>
              <a:t>Проучвания</a:t>
            </a:r>
            <a:r>
              <a:rPr lang="ru-RU" sz="1000" i="1" dirty="0">
                <a:solidFill>
                  <a:srgbClr val="000000"/>
                </a:solidFill>
              </a:rPr>
              <a:t> и инвестиции, </a:t>
            </a:r>
            <a:r>
              <a:rPr lang="ru-RU" sz="1000" i="1" dirty="0" err="1">
                <a:solidFill>
                  <a:srgbClr val="000000"/>
                </a:solidFill>
              </a:rPr>
              <a:t>свързани</a:t>
            </a:r>
            <a:r>
              <a:rPr lang="ru-RU" sz="1000" i="1" dirty="0">
                <a:solidFill>
                  <a:srgbClr val="000000"/>
                </a:solidFill>
              </a:rPr>
              <a:t> с </a:t>
            </a:r>
            <a:r>
              <a:rPr lang="ru-RU" sz="1000" i="1" dirty="0" err="1">
                <a:solidFill>
                  <a:srgbClr val="000000"/>
                </a:solidFill>
              </a:rPr>
              <a:t>поддържане</a:t>
            </a:r>
            <a:r>
              <a:rPr lang="ru-RU" sz="1000" i="1" dirty="0">
                <a:solidFill>
                  <a:srgbClr val="000000"/>
                </a:solidFill>
              </a:rPr>
              <a:t>, </a:t>
            </a:r>
            <a:r>
              <a:rPr lang="ru-RU" sz="1000" i="1" dirty="0" err="1">
                <a:solidFill>
                  <a:srgbClr val="000000"/>
                </a:solidFill>
              </a:rPr>
              <a:t>възстановяване</a:t>
            </a:r>
            <a:r>
              <a:rPr lang="ru-RU" sz="1000" i="1" dirty="0">
                <a:solidFill>
                  <a:srgbClr val="000000"/>
                </a:solidFill>
              </a:rPr>
              <a:t> и </a:t>
            </a:r>
            <a:r>
              <a:rPr lang="ru-RU" sz="1000" i="1" dirty="0" err="1">
                <a:solidFill>
                  <a:srgbClr val="000000"/>
                </a:solidFill>
              </a:rPr>
              <a:t>подобряване</a:t>
            </a:r>
            <a:r>
              <a:rPr lang="ru-RU" sz="1000" i="1" dirty="0">
                <a:solidFill>
                  <a:srgbClr val="000000"/>
                </a:solidFill>
              </a:rPr>
              <a:t> на </a:t>
            </a:r>
            <a:r>
              <a:rPr lang="ru-RU" sz="1000" i="1" dirty="0" err="1">
                <a:solidFill>
                  <a:srgbClr val="000000"/>
                </a:solidFill>
              </a:rPr>
              <a:t>културното</a:t>
            </a:r>
            <a:r>
              <a:rPr lang="ru-RU" sz="1000" i="1" dirty="0">
                <a:solidFill>
                  <a:srgbClr val="000000"/>
                </a:solidFill>
              </a:rPr>
              <a:t> и </a:t>
            </a:r>
            <a:r>
              <a:rPr lang="ru-RU" sz="1000" i="1" dirty="0" err="1">
                <a:solidFill>
                  <a:srgbClr val="000000"/>
                </a:solidFill>
              </a:rPr>
              <a:t>природно</a:t>
            </a:r>
            <a:r>
              <a:rPr lang="ru-RU" sz="1000" i="1" dirty="0">
                <a:solidFill>
                  <a:srgbClr val="000000"/>
                </a:solidFill>
              </a:rPr>
              <a:t> наследство на </a:t>
            </a:r>
            <a:r>
              <a:rPr lang="ru-RU" sz="1000" i="1" dirty="0" err="1" smtClean="0">
                <a:solidFill>
                  <a:srgbClr val="000000"/>
                </a:solidFill>
              </a:rPr>
              <a:t>селата</a:t>
            </a:r>
            <a:r>
              <a:rPr lang="en-US" sz="1000" i="1" dirty="0" smtClean="0">
                <a:solidFill>
                  <a:srgbClr val="000000"/>
                </a:solidFill>
              </a:rPr>
              <a:t>”</a:t>
            </a:r>
            <a:endParaRPr lang="bg-BG" sz="1000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1294241" cy="110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680" y="260648"/>
            <a:ext cx="1851843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260648"/>
            <a:ext cx="1584176" cy="108012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907704" y="2492896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en-US" sz="3200" b="1" dirty="0" smtClean="0">
              <a:ln w="50800"/>
              <a:solidFill>
                <a:srgbClr val="40802C"/>
              </a:solidFill>
              <a:latin typeface="Franklin Gothic Medium"/>
            </a:endParaRPr>
          </a:p>
        </p:txBody>
      </p:sp>
      <p:sp useBgFill="1">
        <p:nvSpPr>
          <p:cNvPr id="10" name="TextBox 9"/>
          <p:cNvSpPr txBox="1"/>
          <p:nvPr/>
        </p:nvSpPr>
        <p:spPr>
          <a:xfrm>
            <a:off x="395536" y="4797152"/>
            <a:ext cx="8172400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3548" y="1806201"/>
            <a:ext cx="81369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bg-BG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7.2  </a:t>
            </a:r>
            <a:r>
              <a:rPr lang="ru-RU" altLang="bg-BG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„ИНВЕСТИЦИИ В СЪЗДАВАНЕТО, ПОДОБРЯВАНЕТО ИЛИ РАЗШИРЯВАНЕТО НА ВСИЧКИ ВИДОВЕ МАЛКА ПО МАЩАБИ ИНФРАСТРУКТУРА“</a:t>
            </a:r>
            <a:r>
              <a:rPr lang="en-US" altLang="bg-BG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altLang="bg-BG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2014-2020 Г.</a:t>
            </a:r>
          </a:p>
          <a:p>
            <a:pPr algn="ctr"/>
            <a:endParaRPr lang="bg-BG" altLang="bg-BG" b="1" dirty="0" smtClean="0">
              <a:solidFill>
                <a:srgbClr val="000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8208912" cy="3188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46947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46137" y="764704"/>
            <a:ext cx="86868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u="sng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ПОДАДЕНИ ЗАЯВЛЕНИЯ ЗА ПОДПОМАГАНЕ</a:t>
            </a:r>
            <a:r>
              <a:rPr lang="en-US" sz="20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ПОДМЯРКА 7.2 </a:t>
            </a:r>
            <a:r>
              <a:rPr lang="ru-RU" sz="20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„ИНВЕСТИЦИИ В СЪЗДАВАНЕТО, ПОДОБРЯВАНЕТО ИЛИ РАЗШИРЯВАНЕТО НА ВСИЧКИ ВИДОВЕ МАЛКА ПО МАЩАБИ ИНФРАСТРУКТУРА“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467544" y="2132856"/>
            <a:ext cx="8136904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bg-BG" sz="20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bg-BG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 Период на прием от 02.09.2016 г. до 03.10.2017г., съгласно Заповед  за  прием № РД 09-552 от  02.08.2016г.</a:t>
            </a:r>
          </a:p>
          <a:p>
            <a:pPr algn="just">
              <a:defRPr/>
            </a:pP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	► Бюджет по заповед - 341 000 000.00 </a:t>
            </a:r>
            <a:r>
              <a:rPr lang="en-US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EUR</a:t>
            </a: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defRPr/>
            </a:pP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	► Общ брой постъпили заявления за подпомагане – </a:t>
            </a:r>
            <a:r>
              <a:rPr lang="ru-RU" sz="1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925 броя;</a:t>
            </a:r>
          </a:p>
          <a:p>
            <a:pPr algn="just">
              <a:defRPr/>
            </a:pPr>
            <a:r>
              <a:rPr lang="ru-RU" sz="1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► Заявена финансова помощ – 1 080 261 539.58 </a:t>
            </a:r>
            <a:r>
              <a:rPr lang="en-US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EUR</a:t>
            </a: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defRPr/>
            </a:pP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defRPr/>
            </a:pP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	2. Период на прием от 16.01.2017г. до 16.03.2017г., съгласно Заповед за прием № РД 09-988 от 14.12.2016. за проекти, изпълнявани на територията на община Хитрино.</a:t>
            </a:r>
          </a:p>
          <a:p>
            <a:pPr algn="just">
              <a:defRPr/>
            </a:pP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	► Бюджет – 10 000 000.00 </a:t>
            </a:r>
            <a:r>
              <a:rPr lang="en-US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EUR</a:t>
            </a: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defRPr/>
            </a:pP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	► Общ брой постъпили заявления за подпомагане – 13 броя;</a:t>
            </a:r>
          </a:p>
          <a:p>
            <a:pPr algn="just">
              <a:defRPr/>
            </a:pP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	► Заявена финансова помощ  - 9 995 711.64 </a:t>
            </a:r>
            <a:r>
              <a:rPr lang="en-US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EUR</a:t>
            </a:r>
            <a:r>
              <a:rPr lang="ru-RU" sz="1700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defRPr/>
            </a:pPr>
            <a:r>
              <a:rPr lang="ru-RU" sz="1600" dirty="0" smtClean="0">
                <a:solidFill>
                  <a:prstClr val="white">
                    <a:lumMod val="10000"/>
                  </a:prstClr>
                </a:solidFill>
                <a:latin typeface="Times New Roman"/>
                <a:cs typeface="Times New Roman"/>
              </a:rPr>
              <a:t>	</a:t>
            </a:r>
            <a:endParaRPr lang="bg-BG" sz="1600" dirty="0">
              <a:solidFill>
                <a:srgbClr val="E4F4D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32957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48951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 4.1 "Инвестиции в земеделски стопанства" от мярка 4 "Инвестиции в материални активи" от Програмата за развитие на селските райони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– прием 2015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399802"/>
              </p:ext>
            </p:extLst>
          </p:nvPr>
        </p:nvGraphicFramePr>
        <p:xfrm>
          <a:off x="215008" y="1052736"/>
          <a:ext cx="8712968" cy="5633162"/>
        </p:xfrm>
        <a:graphic>
          <a:graphicData uri="http://schemas.openxmlformats.org/drawingml/2006/table">
            <a:tbl>
              <a:tblPr/>
              <a:tblGrid>
                <a:gridCol w="360040"/>
                <a:gridCol w="5193174"/>
                <a:gridCol w="1638396"/>
                <a:gridCol w="1521358"/>
              </a:tblGrid>
              <a:tr h="91410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Допустими дейности, съгласно Наредба № 12 от 25 юли 2016 г.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подадени проекти, съглазно Заповед за прием №  РД 09-552 от 02.08.2016г.</a:t>
                      </a:r>
                      <a:b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b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3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  <a:endParaRPr lang="bg-BG" sz="14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Вид на инвестицията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подадени проекти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858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УЛИЦИ и ТРОТОАРИ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204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656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001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8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ОБЩИНСКИ ПЪТИЩА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481 452 687,94 €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3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ВОДОСНАБДИТЕЛНИ СИСТЕМИ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съоръжения в агломерации с под 2 000 е.ж. в селските райони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450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422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89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14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СОЦИАЛНА ИНФРАСТРУКТУРА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16 476 318,73 €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690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обекти, свързани с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КУЛТУРНИЯ ЖИВОТ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325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54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884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425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62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-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ДЕТСКА ГРАДИНА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финансирана чрез бюджета на общината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169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656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3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–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ОСНОВНО или СРЕДНО УЧИЛИЩЕ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финансирано чрез бюджета на общината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35 172 026,11 €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8902">
                <a:tc>
                  <a:txBody>
                    <a:bodyPr/>
                    <a:lstStyle/>
                    <a:p>
                      <a:pPr algn="r" rtl="0" fontAlgn="ctr"/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925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1 </a:t>
                      </a:r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261</a:t>
                      </a:r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539</a:t>
                      </a:r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</a:tbl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03423" y="26064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Постъпили заявления за подпомагане по подмярка 7.2</a:t>
            </a:r>
            <a:endParaRPr lang="bg-BG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17690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Постъпили заявления за подпомагане по подмярка 7.2 НА ТЕРИТОРИЯТА НА ОБЩИНА ХИТРИНО</a:t>
            </a:r>
            <a:endParaRPr lang="bg-BG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740432"/>
              </p:ext>
            </p:extLst>
          </p:nvPr>
        </p:nvGraphicFramePr>
        <p:xfrm>
          <a:off x="251519" y="1397000"/>
          <a:ext cx="8640961" cy="5200351"/>
        </p:xfrm>
        <a:graphic>
          <a:graphicData uri="http://schemas.openxmlformats.org/drawingml/2006/table">
            <a:tbl>
              <a:tblPr/>
              <a:tblGrid>
                <a:gridCol w="432049"/>
                <a:gridCol w="5040560"/>
                <a:gridCol w="1296144"/>
                <a:gridCol w="1872208"/>
              </a:tblGrid>
              <a:tr h="231043">
                <a:tc>
                  <a:txBody>
                    <a:bodyPr/>
                    <a:lstStyle/>
                    <a:p>
                      <a:pPr algn="ctr" fontAlgn="b"/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Община Хитрино</a:t>
                      </a:r>
                    </a:p>
                  </a:txBody>
                  <a:tcPr marL="5311" marR="5311" marT="53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7281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  <a:endParaRPr lang="bg-BG" sz="14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Вид на инвестицията</a:t>
                      </a: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подадени проекти</a:t>
                      </a: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Заявена финансова помощ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564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УЛИЦИ и ТРОТОАРИ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kumimoji="0" lang="bg-BG" sz="14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              3 888 377,47 €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64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ОБЩИНСКИ ПЪТИЩА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1 969 987,08 €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672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ВОДОСНАБДИТЕЛНИ СИСТЕМИ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съоръжения в агломерации с под 2 000 е.ж. в селските райони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1 757 526,74 €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5163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-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ДЕТСКА ГРАДИНА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финансирана чрез бюджета на общината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321 519,57 €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15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–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ОСНОВНО или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СРЕДНО УЧИЛИЩЕ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финансирано чрез бюджета на общината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386 143,62 €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190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Реконструкция и/или ремонт на </a:t>
                      </a:r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ОБЩИНСКИ</a:t>
                      </a:r>
                      <a:r>
                        <a:rPr lang="bg-BG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СГРАДИ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които се предоставят обществени услуги, с цел подобряване на тяхната енергийна ефективност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1 473 983,08 €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984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обекти, свързани с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КУЛТУРНИЯ ЖИВОТ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5311" marR="5311" marT="53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198 174,08 €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8341">
                <a:tc>
                  <a:txBody>
                    <a:bodyPr/>
                    <a:lstStyle/>
                    <a:p>
                      <a:pPr algn="r" rtl="0" fontAlgn="ctr"/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9 995 711,64 €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94185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-2738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ПОСТЪПИЛИ </a:t>
            </a:r>
            <a:r>
              <a:rPr lang="ru-RU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bg-BG" sz="1800" b="1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ПОДПОМАГАНЕ ПО ПОДМЯРКА 7.2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800" b="1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bg-BG" sz="18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154075"/>
              </p:ext>
            </p:extLst>
          </p:nvPr>
        </p:nvGraphicFramePr>
        <p:xfrm>
          <a:off x="255469" y="798249"/>
          <a:ext cx="8781027" cy="5778625"/>
        </p:xfrm>
        <a:graphic>
          <a:graphicData uri="http://schemas.openxmlformats.org/drawingml/2006/table">
            <a:tbl>
              <a:tblPr/>
              <a:tblGrid>
                <a:gridCol w="657249"/>
                <a:gridCol w="607955"/>
                <a:gridCol w="1026953"/>
                <a:gridCol w="1018737"/>
                <a:gridCol w="1158402"/>
                <a:gridCol w="1289853"/>
                <a:gridCol w="1478810"/>
                <a:gridCol w="757889"/>
                <a:gridCol w="785179"/>
              </a:tblGrid>
              <a:tr h="136814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Област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 бр. подадени заявления за подпомагане по подмярка 7.2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Строителство, реконструкция и/или рехабилитация на нови и съществуващи улици и тротоари, и съоръженията и принадлежностите към тях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Строителство, реконструкция и/или рехабилитация на нови и съществуващи общински пътища, и съоръженията и принадлежностите към тях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Изграждане, реконструкция и/или рехабилитация на водоснабдителни системи и съоръжения в агломерации с под 2 000 е.ж. в селските райони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Изграждане, реконструкция, ремонт, оборудване и/или обзавеждане на социална инфраструктура за предоставяне на услуги, които не са част от процеса на деинституционализация на деца и възрастни, включително транспортни средства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Изграждане, реконструкция, ремонт, реставрация, закупуване на оборудване и/или обзавеждане на обекти, свързани с културния живот, включително мобилни такива, включително и дейности по вертикалната планировка и подобряване на прилежащите пространства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Социална инфраструктура - детски градини финансирани чрез бюджета на общината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Образователна инфраструктура - основно или средно училище финансирано чрез бюджета на общината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Благоевград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Бургас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Варна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Търново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Видин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Враца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Габрово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Добрич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Кърджали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Кюстендил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Ловеч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Монтана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Пазарджик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Перник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Плевен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Пловдив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Разград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Русе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Силистра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Сливен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Смолян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София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</a:t>
                      </a:r>
                      <a:r>
                        <a:rPr lang="bg-BG" sz="8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обл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Стара Загора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Търговище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Хасково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Шумен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Ямбол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51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204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325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182863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-2738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bg-BG" sz="1800" b="1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ПОДПОМАГАНЕ ПО ПОДМЯРКА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7.2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В ПРОЦЕС НА ОБРАБОТКА</a:t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1800" b="1" cap="none" dirty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bg-BG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726526"/>
              </p:ext>
            </p:extLst>
          </p:nvPr>
        </p:nvGraphicFramePr>
        <p:xfrm>
          <a:off x="107505" y="692691"/>
          <a:ext cx="9000999" cy="6157210"/>
        </p:xfrm>
        <a:graphic>
          <a:graphicData uri="http://schemas.openxmlformats.org/drawingml/2006/table">
            <a:tbl>
              <a:tblPr/>
              <a:tblGrid>
                <a:gridCol w="628522"/>
                <a:gridCol w="770688"/>
                <a:gridCol w="1578786"/>
                <a:gridCol w="1247065"/>
                <a:gridCol w="1040053"/>
                <a:gridCol w="818075"/>
                <a:gridCol w="848006"/>
                <a:gridCol w="920334"/>
                <a:gridCol w="1149470"/>
              </a:tblGrid>
              <a:tr h="225280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Област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заявления в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процес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обработка по подмярка 7.2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Строителство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реконструкция и/или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рехабилитация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нови и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съществуващи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улици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тротоари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и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съоръженията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принадлежностите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към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тях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Строителство, реконструкция и/или рехабилитация на нови и съществуващи общински пътища, и съоръженията и принадлежностите към тях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Изграждане, реконструкция и/или рехабилитация на водоснабдителни системи и съоръжения в агломерации с под 2 000 е.ж. в селските райони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Изграждане, реконструкция, ремонт, оборудване и/или обзавеждане на социална инфраструктура за предоставяне на услуги, които не са част от процеса на деинституционализация на деца и възрастни, включително транспортни средства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Изграждане, реконструкция, ремонт, реставрация, закупуване на оборудване и/или обзавеждане на обекти, свързани с културния живот, включително мобилни такива, включително и дейности по вертикалната планировка и подобряване на прилежащите пространства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Социална инфраструктура - детски градини финансирани чрез бюджета на общината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Образователна инфраструктура - основно или средно училище финансирано чрез бюджета на общината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Благоевград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Бургас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Варна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536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Велико Търново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Видин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Враца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Габрово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Добрич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Кърджали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Кюстендил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Ловеч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Монтана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Пазарджик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Перник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Плевен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Пловдив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Разград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Русе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Силистра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Сливен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Смолян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536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София (област)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Стара Загора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Търговище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Хасково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Шумен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l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Ямбол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526">
                <a:tc>
                  <a:txBody>
                    <a:bodyPr/>
                    <a:lstStyle/>
                    <a:p>
                      <a:pPr algn="r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5553" marR="5553" marT="55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5553" marR="5553" marT="55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150118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379854"/>
              </p:ext>
            </p:extLst>
          </p:nvPr>
        </p:nvGraphicFramePr>
        <p:xfrm>
          <a:off x="107505" y="1484785"/>
          <a:ext cx="8856983" cy="5356780"/>
        </p:xfrm>
        <a:graphic>
          <a:graphicData uri="http://schemas.openxmlformats.org/drawingml/2006/table">
            <a:tbl>
              <a:tblPr/>
              <a:tblGrid>
                <a:gridCol w="2708332"/>
                <a:gridCol w="878378"/>
                <a:gridCol w="878378"/>
                <a:gridCol w="938905"/>
                <a:gridCol w="1057937"/>
                <a:gridCol w="1223881"/>
                <a:gridCol w="1171172"/>
              </a:tblGrid>
              <a:tr h="344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Допустими дейности, съгласно Наредба № 12 от 25 юли 2016 г. 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Брой подедени проекти, които се изпълняват на територията на Северозападен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район, разпределени за обработка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4419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Вид на инвестицията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  <a:endParaRPr lang="bg-BG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Област Плевен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Област Ловеч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Област Видин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Област Враца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Област Монтана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138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УЛИЦИ и ТРОТОАРИ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38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ОБЩИНСКИ ПЪТИЩА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38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ВОДОСНАБДИТЕЛНИ СИСТЕМИ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 съоръжения в агломерации с под 2 000 е.ж. в селските райони 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419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</a:t>
                      </a: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СОЦИАЛНА ИНФРАСТРУКТУРА 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226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обекти, свързани с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КУЛТУРНИЯ ЖИВОТ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38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-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ДЕТСКА ГРАДИНА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финансирана чрез бюджета на общината 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4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Проекти за образователна инфраструктура –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ОСНОВНО или СРЕДНО УЧИЛИЩЕ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финансирано чрез бюджета на общината </a:t>
                      </a: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4566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ОБЩО: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5326" marR="5326" marT="53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83568" y="464227"/>
            <a:ext cx="7488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РАЗПРЕДЕЛЕНИ ПРОЕКТИ ЗА ОБРАБОТКА, КОИТО СЕ ИЗПЪЛНЯВАТ НА ТЕРИТОРИЯТА НА СЕВЕРОЗАПАДЕН РАЙОН</a:t>
            </a: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2176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833342"/>
              </p:ext>
            </p:extLst>
          </p:nvPr>
        </p:nvGraphicFramePr>
        <p:xfrm>
          <a:off x="1" y="1556792"/>
          <a:ext cx="914400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СЪОТНОШЕНИЕ МЕЖДУ ОБЩИЯ БРОЙ ПОДАДЕНИ ЗАЯВЛЕНИЯ С ТЕЗИ В ПРОЦЕС НА РАЗГЛЕЖДАНЕ 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23931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8063327"/>
              </p:ext>
            </p:extLst>
          </p:nvPr>
        </p:nvGraphicFramePr>
        <p:xfrm>
          <a:off x="1" y="1700808"/>
          <a:ext cx="9144000" cy="5162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Заглавие 1"/>
          <p:cNvSpPr txBox="1">
            <a:spLocks/>
          </p:cNvSpPr>
          <p:nvPr/>
        </p:nvSpPr>
        <p:spPr>
          <a:xfrm>
            <a:off x="157411" y="620688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СЪОТНОШЕНИЕ МЕЖДУ ОБЩИЯ БРОЙ ПОДАДЕНИ 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ДЕЙНОСТ СВЪРЗАНА С ОБЩИНСКИ УЛИЦИ И ТРОТОАРИ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С ТЕЗИ В ПРОЦЕС НА РАЗГЛЕЖДАНЕ 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sz="1800" dirty="0">
              <a:solidFill>
                <a:srgbClr val="D8D8D8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85583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2337717"/>
              </p:ext>
            </p:extLst>
          </p:nvPr>
        </p:nvGraphicFramePr>
        <p:xfrm>
          <a:off x="0" y="1458888"/>
          <a:ext cx="9144001" cy="539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лавие 1"/>
          <p:cNvSpPr txBox="1">
            <a:spLocks/>
          </p:cNvSpPr>
          <p:nvPr/>
        </p:nvSpPr>
        <p:spPr>
          <a:xfrm>
            <a:off x="179512" y="620688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СЪОТНОШЕНИЕ МЕЖДУ ОБЩИЯ БРОЙ ПОДАДЕНИ 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ДЕЙНОСТ СВЪРЗАНА С ОБЩИНСКИ ПЪТИЩА, С ТЕЗИ В ПРОЦЕС НА РАЗГЛЕЖДАНЕ 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sz="1800" dirty="0">
              <a:solidFill>
                <a:srgbClr val="D8D8D8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09458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1435926"/>
              </p:ext>
            </p:extLst>
          </p:nvPr>
        </p:nvGraphicFramePr>
        <p:xfrm>
          <a:off x="1" y="1674912"/>
          <a:ext cx="8964488" cy="5040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лавие 1"/>
          <p:cNvSpPr txBox="1">
            <a:spLocks/>
          </p:cNvSpPr>
          <p:nvPr/>
        </p:nvSpPr>
        <p:spPr>
          <a:xfrm>
            <a:off x="179512" y="836712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СЪОТНОШЕНИЕ МЕЖДУ ОБЩИЯ БРОЙ ПОДАДЕНИ 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ДЕЙНОСТ СВЪРЗАНА С ВОДОСНАБДИТЕЛНИ СИСТЕМИ, С ТЕЗИ В ПРОЦЕС НА РАЗГЛЕЖДАНЕ 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sz="1800" dirty="0">
              <a:solidFill>
                <a:srgbClr val="D8D8D8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1113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082787"/>
              </p:ext>
            </p:extLst>
          </p:nvPr>
        </p:nvGraphicFramePr>
        <p:xfrm>
          <a:off x="1" y="1844824"/>
          <a:ext cx="9144000" cy="4942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лавие 1"/>
          <p:cNvSpPr txBox="1">
            <a:spLocks/>
          </p:cNvSpPr>
          <p:nvPr/>
        </p:nvSpPr>
        <p:spPr>
          <a:xfrm>
            <a:off x="179512" y="836712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СЪОТНОШЕНИЕ МЕЖДУ ОБЩИЯ БРОЙ ПОДАДЕНИ 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ДЕЙНОСТ СВЪРЗАНА СЪС СОЦИАЛНА ИНФРАСТРУКТУРА, С ТЕЗИ В ПРОЦЕС НА РАЗГЛЕЖДАНЕ 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sz="1800" dirty="0">
              <a:solidFill>
                <a:srgbClr val="D8D8D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2106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4.</a:t>
            </a:r>
            <a:r>
              <a:rPr lang="en-US" sz="1400" i="1" dirty="0" smtClean="0">
                <a:solidFill>
                  <a:srgbClr val="000000"/>
                </a:solidFill>
              </a:rPr>
              <a:t>1</a:t>
            </a:r>
            <a:r>
              <a:rPr lang="bg-BG" sz="1400" i="1" dirty="0" smtClean="0">
                <a:solidFill>
                  <a:srgbClr val="000000"/>
                </a:solidFill>
              </a:rPr>
              <a:t>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земеделски стопанства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Първи прием на заявления (2015)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813107371"/>
              </p:ext>
            </p:extLst>
          </p:nvPr>
        </p:nvGraphicFramePr>
        <p:xfrm>
          <a:off x="-1" y="1412776"/>
          <a:ext cx="4355977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870274691"/>
              </p:ext>
            </p:extLst>
          </p:nvPr>
        </p:nvGraphicFramePr>
        <p:xfrm>
          <a:off x="4095750" y="1196752"/>
          <a:ext cx="5048250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191244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1019098"/>
              </p:ext>
            </p:extLst>
          </p:nvPr>
        </p:nvGraphicFramePr>
        <p:xfrm>
          <a:off x="0" y="1844824"/>
          <a:ext cx="9144000" cy="4931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лавие 1"/>
          <p:cNvSpPr txBox="1">
            <a:spLocks/>
          </p:cNvSpPr>
          <p:nvPr/>
        </p:nvSpPr>
        <p:spPr>
          <a:xfrm>
            <a:off x="179512" y="836712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СЪОТНОШЕНИЕ МЕЖДУ ОБЩИЯ БРОЙ ПОДАДЕНИ 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ДЕЙНОСТ СВЪРЗАНА С КУЛТУРНИЯ ЖИВОТ, С ТЕЗИ В ПРОЦЕС НА РАЗГЛЕЖДАНЕ 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sz="1800" dirty="0">
              <a:solidFill>
                <a:srgbClr val="D8D8D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2483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8541969"/>
              </p:ext>
            </p:extLst>
          </p:nvPr>
        </p:nvGraphicFramePr>
        <p:xfrm>
          <a:off x="1" y="1844824"/>
          <a:ext cx="9144000" cy="501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лавие 1"/>
          <p:cNvSpPr txBox="1">
            <a:spLocks/>
          </p:cNvSpPr>
          <p:nvPr/>
        </p:nvSpPr>
        <p:spPr>
          <a:xfrm>
            <a:off x="179512" y="836712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СЪОТНОШЕНИЕ МЕЖДУ ОБЩИЯ БРОЙ ПОДАДЕНИ 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ДЕЙНОСТ СВЪРЗАНА С ДЕТСКИ ГРАДИНИ, С ТЕЗИ В ПРОЦЕС НА РАЗГЛЕЖДАНЕ 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sz="1800" dirty="0">
              <a:solidFill>
                <a:srgbClr val="D8D8D8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53233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6683489"/>
              </p:ext>
            </p:extLst>
          </p:nvPr>
        </p:nvGraphicFramePr>
        <p:xfrm>
          <a:off x="-1" y="1412776"/>
          <a:ext cx="9144001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Заглавие 1"/>
          <p:cNvSpPr txBox="1">
            <a:spLocks/>
          </p:cNvSpPr>
          <p:nvPr/>
        </p:nvSpPr>
        <p:spPr>
          <a:xfrm>
            <a:off x="179512" y="414352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СЪОТНОШЕНИЕ МЕЖДУ ОБЩИЯ БРОЙ ПОДАДЕНИ ЗАЯВЛЕНИЯ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ДЕЙНОСТ СВЪРЗАНА С ОБРАЗОВАТЕЛНАТА ИНФРАСТРУКТУРА, С ТЕЗИ В ПРОЦЕС НА РАЗГЛЕЖДАНЕ 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ОБЛАСТИ</a:t>
            </a:r>
            <a:r>
              <a:rPr lang="en-US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sz="1800" b="1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g-BG" sz="1800" dirty="0">
              <a:solidFill>
                <a:srgbClr val="D8D8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58895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4037673"/>
              </p:ext>
            </p:extLst>
          </p:nvPr>
        </p:nvGraphicFramePr>
        <p:xfrm>
          <a:off x="107505" y="1484784"/>
          <a:ext cx="8884096" cy="5112567"/>
        </p:xfrm>
        <a:graphic>
          <a:graphicData uri="http://schemas.openxmlformats.org/drawingml/2006/table">
            <a:tbl>
              <a:tblPr/>
              <a:tblGrid>
                <a:gridCol w="2883944"/>
                <a:gridCol w="877442"/>
                <a:gridCol w="838731"/>
                <a:gridCol w="728474"/>
                <a:gridCol w="948988"/>
                <a:gridCol w="838731"/>
                <a:gridCol w="819375"/>
                <a:gridCol w="948411"/>
              </a:tblGrid>
              <a:tr h="104584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Допустими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дейности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съгласно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Наредба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№ 12 от 25 юли 2016 г.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Разпределини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 обработка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след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предварителна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оценка,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съгласно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критериите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 подбор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изчакащи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увеличение на бюджета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процес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</a:t>
                      </a:r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съгласуване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предварителните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разходи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съгласно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ЗОП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обработени проекти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17749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Вид на инвестицията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разпределени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 обработка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попадащи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в 130 %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Заявена финансова помощ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чакащи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увеличение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бюджета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Обща сума на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заявената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финансова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помощ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за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които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е необходимо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увеличаване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бюджета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731" marR="4731" marT="47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с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изготвена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заповед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Одобрена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финансова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помощ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заповед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35433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УЛИЦИ и ТРОТОАРИ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и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съоръженията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принадлежностите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към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тях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62 637 164,01 €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12 637 164,01 €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10 475 986,73 €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3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 за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ОБЩИНСКИ ПЪТИЩА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и съоръженията и принадлежностите към тях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188 476 064,98 €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38 476 064,98 €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59 910 636,89 €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3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 за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ВОДОСНАБДИТЕЛНИ СИСТЕМИ 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 съоръжения в агломерации с под 2 000 е.ж. в селските райони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140 028 559,72 €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55 028 559,72 €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39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 за </a:t>
                      </a:r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СОЦИАЛНА ИНФРАСТРУКТУРА </a:t>
                      </a:r>
                      <a:endParaRPr lang="bg-BG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10 629 416,11 €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6 629 416,11 €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88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 за обекти, свързани с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КУЛТУРНИЯ ЖИВОТ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11 286 368,00 €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1 286 368,00 €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7 372 721,30 €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3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 за образователна инфраструктура -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ДЕТСКА ГРАДИНА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финансирана чрез бюджета на общината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17 940 307,28 €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4 110 540,36 €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3 689 230,76 €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3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Проекти за образователна инфраструктура –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ОСНОВНО или СРЕДНО УЧИЛИЩЕ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финансирано чрез бюджета на общината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29 110 540,36 €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2 940 307,28 €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8 349 942,16 €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39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460 108 420,47 €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121 108 420,47 € 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89 798 517,84 €</a:t>
                      </a:r>
                    </a:p>
                  </a:txBody>
                  <a:tcPr marL="4731" marR="4731" marT="47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/>
          </a:bodyPr>
          <a:lstStyle/>
          <a:p>
            <a:pPr algn="ctr"/>
            <a:r>
              <a:rPr lang="bg-BG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Състояние на Проектите по подмярка 7.2. към 25.10.2017 г.</a:t>
            </a:r>
            <a:endParaRPr lang="bg-BG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29907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/>
          </a:bodyPr>
          <a:lstStyle/>
          <a:p>
            <a:pPr algn="ctr"/>
            <a:r>
              <a:rPr lang="bg-BG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Състояние на Проектите за дейностите по водоснабдителни системи и социална инфраструктура </a:t>
            </a:r>
            <a:endParaRPr lang="bg-BG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371656" cy="4525963"/>
          </a:xfrm>
        </p:spPr>
        <p:txBody>
          <a:bodyPr>
            <a:normAutofit lnSpcReduction="10000"/>
          </a:bodyPr>
          <a:lstStyle/>
          <a:p>
            <a:pPr algn="just"/>
            <a:endParaRPr lang="bg-BG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g-BG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Към настоящия момент проектите за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водоснабдителни системи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съоръжения са в процес на обработка, но за тях няма изготвени заповеди за одобрение, тъй като все още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няма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яснота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дали отпусканата финансова помощ е държавна помощ. </a:t>
            </a:r>
          </a:p>
          <a:p>
            <a:pPr algn="just"/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Проектите ще се одобрят след получаване на уведомление от Управляващия орган на ПРСР 2014-2020.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2. За проектите за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социална инфраструктура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заповеди за одобрение ще се изготвят след произнасяне на Европейската комисия по подадено уведомление за индивидуална инвестиционна помощ в съответствие с изискванията на Насоките на Европейския съюз за държавната помощ в сектора на селското и горско стопанство и в селските райони за периода 2014 – 2020 г. (ОВ С 204 от 1.07.2014 г.).</a:t>
            </a:r>
            <a:endParaRPr lang="bg-BG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7.2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8252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128792" cy="504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Усвояване на бюджета на ПРСР 2014-2020</a:t>
            </a:r>
            <a:endParaRPr lang="bg-BG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338453"/>
              </p:ext>
            </p:extLst>
          </p:nvPr>
        </p:nvGraphicFramePr>
        <p:xfrm>
          <a:off x="971600" y="1268760"/>
          <a:ext cx="7128793" cy="5475580"/>
        </p:xfrm>
        <a:graphic>
          <a:graphicData uri="http://schemas.openxmlformats.org/drawingml/2006/table">
            <a:tbl>
              <a:tblPr/>
              <a:tblGrid>
                <a:gridCol w="879218">
                  <a:extLst>
                    <a:ext uri="{9D8B030D-6E8A-4147-A177-3AD203B41FA5}">
                      <a16:colId xmlns:a16="http://schemas.microsoft.com/office/drawing/2014/main" xmlns="" val="1644550986"/>
                    </a:ext>
                  </a:extLst>
                </a:gridCol>
                <a:gridCol w="1188133">
                  <a:extLst>
                    <a:ext uri="{9D8B030D-6E8A-4147-A177-3AD203B41FA5}">
                      <a16:colId xmlns:a16="http://schemas.microsoft.com/office/drawing/2014/main" xmlns="" val="1705708689"/>
                    </a:ext>
                  </a:extLst>
                </a:gridCol>
                <a:gridCol w="1734673">
                  <a:extLst>
                    <a:ext uri="{9D8B030D-6E8A-4147-A177-3AD203B41FA5}">
                      <a16:colId xmlns:a16="http://schemas.microsoft.com/office/drawing/2014/main" xmlns="" val="3165797188"/>
                    </a:ext>
                  </a:extLst>
                </a:gridCol>
                <a:gridCol w="1734673">
                  <a:extLst>
                    <a:ext uri="{9D8B030D-6E8A-4147-A177-3AD203B41FA5}">
                      <a16:colId xmlns:a16="http://schemas.microsoft.com/office/drawing/2014/main" xmlns="" val="3850835922"/>
                    </a:ext>
                  </a:extLst>
                </a:gridCol>
                <a:gridCol w="1592096">
                  <a:extLst>
                    <a:ext uri="{9D8B030D-6E8A-4147-A177-3AD203B41FA5}">
                      <a16:colId xmlns:a16="http://schemas.microsoft.com/office/drawing/2014/main" xmlns="" val="2138813222"/>
                    </a:ext>
                  </a:extLst>
                </a:gridCol>
              </a:tblGrid>
              <a:tr h="194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Мярка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Под-мярка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Общо 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ЕС 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НБ 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1030002"/>
                  </a:ext>
                </a:extLst>
              </a:tr>
              <a:tr h="12192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2.1.1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943 448.22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801 930.98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141 517.24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19947026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2.1.2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2 255 903.13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1 917 517.64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338 385.49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3740741"/>
                  </a:ext>
                </a:extLst>
              </a:tr>
              <a:tr h="12192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64 589 442.98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54 710 240.41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9 879 202.57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3330271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20 516 757.22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17 331 238.52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3 185 518.70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532571"/>
                  </a:ext>
                </a:extLst>
              </a:tr>
              <a:tr h="12192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33 473 799.25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30 126 423.12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3 347 376.13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41516502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22 035 221.52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18 729 935.76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3 305 285.76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4760161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2 252 201.83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1 914 371.64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337 830.19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5962600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400 339.31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300 254.47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100 084.84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196280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42 599.62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38 339.66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4 259.96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204621"/>
                  </a:ext>
                </a:extLst>
              </a:tr>
              <a:tr h="121920">
                <a:tc rowSpan="1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M10AK1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3 999 052.20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2 999 288.49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999 763.71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05637765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M10AK2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15 840 083.72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11 880 061.81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3 960 021.91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29531794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M10AK3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4 359.04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3 269.28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1 089.76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99380519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M10AK4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11 552 564.02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8 664 422.59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2 888 141.43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61564203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M10AK5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3 372 380.26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2 529 284.93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843 095.33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6718609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M10AK6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7 567 804.93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5 675 852.87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1 891 952.06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3460872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M10AK7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1 991 182.85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1 493 386.58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497 796.27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2231243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M214AK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8 816 141.78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6 611 442.09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2 204 699.69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3043798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M214AK1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1 870 071.05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1 402 553.20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467 517.85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3115974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M214AK2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1 264 883.01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948 662.20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316 220.81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9775476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M214AK4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11 092 732.10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8 319 549.01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2 773 183.09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0833253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M214AK6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2 473 774.02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1 855 330.02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618 444.00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4921545"/>
                  </a:ext>
                </a:extLst>
              </a:tr>
              <a:tr h="121920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M11BZ1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39 621 119.45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29 715 838.31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9 905 281.14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35540277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M11BZ2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4 864 787.38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3 648 590.53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1 216 196.85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2992846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M11BZ3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652 316.70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489 237.48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163 079.22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6347499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M214BZ1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4 378 984.13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3 284 237.74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1 094 746.39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3194868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M214BZ2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498 482.49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373 861.87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124 620.62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4314698"/>
                  </a:ext>
                </a:extLst>
              </a:tr>
              <a:tr h="12192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M12NAT1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46 783 756.50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35 087 805.30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11 695 951.20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5331010"/>
                  </a:ext>
                </a:extLst>
              </a:tr>
              <a:tr h="121920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M213NAT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64 095.27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48 071.42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16 023.85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83942429"/>
                  </a:ext>
                </a:extLst>
              </a:tr>
              <a:tr h="114659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M13NR1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66 943 636.27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50 207 695.49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16 735 940.78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75967053"/>
                  </a:ext>
                </a:extLst>
              </a:tr>
              <a:tr h="114659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M13NR2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20 781 568.58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15 586 163.40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5 195 405.18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22089292"/>
                  </a:ext>
                </a:extLst>
              </a:tr>
              <a:tr h="114659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M211NR1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211 698.15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158 773.59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52 924.56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26867667"/>
                  </a:ext>
                </a:extLst>
              </a:tr>
              <a:tr h="114659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M212NR2</a:t>
                      </a: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31 491.09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23 618.27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7 872.82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26643639"/>
                  </a:ext>
                </a:extLst>
              </a:tr>
              <a:tr h="11465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1 530 885.02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1 377 796.77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153 088.25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06739279"/>
                  </a:ext>
                </a:extLst>
              </a:tr>
              <a:tr h="114659">
                <a:tc vMerge="1">
                  <a:txBody>
                    <a:bodyPr/>
                    <a:lstStyle/>
                    <a:p>
                      <a:pPr algn="ctr" rtl="0" fontAlgn="ctr"/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1 150 600.47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1 035 540.43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115 060.04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7115231"/>
                  </a:ext>
                </a:extLst>
              </a:tr>
              <a:tr h="1146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33" marR="5733" marT="57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6 716 432.66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5 708 967.76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1 007 464.90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42289240"/>
                  </a:ext>
                </a:extLst>
              </a:tr>
              <a:tr h="114659"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33" marR="5733" marT="57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33" marR="5733" marT="57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410 584 596.22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324 999 553.63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85 585 042.59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0487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669652"/>
      </p:ext>
    </p:extLst>
  </p:cSld>
  <p:clrMapOvr>
    <a:masterClrMapping/>
  </p:clrMapOvr>
  <p:transition spd="slow">
    <p:spli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128792" cy="504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Усвояване на бюджета на ПРСР 2014-2020</a:t>
            </a:r>
            <a:endParaRPr lang="bg-BG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554858"/>
              </p:ext>
            </p:extLst>
          </p:nvPr>
        </p:nvGraphicFramePr>
        <p:xfrm>
          <a:off x="304800" y="1962930"/>
          <a:ext cx="8371655" cy="3690449"/>
        </p:xfrm>
        <a:graphic>
          <a:graphicData uri="http://schemas.openxmlformats.org/drawingml/2006/table">
            <a:tbl>
              <a:tblPr/>
              <a:tblGrid>
                <a:gridCol w="564381">
                  <a:extLst>
                    <a:ext uri="{9D8B030D-6E8A-4147-A177-3AD203B41FA5}">
                      <a16:colId xmlns:a16="http://schemas.microsoft.com/office/drawing/2014/main" xmlns="" val="1086463780"/>
                    </a:ext>
                  </a:extLst>
                </a:gridCol>
                <a:gridCol w="606475">
                  <a:extLst>
                    <a:ext uri="{9D8B030D-6E8A-4147-A177-3AD203B41FA5}">
                      <a16:colId xmlns:a16="http://schemas.microsoft.com/office/drawing/2014/main" xmlns="" val="907644241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xmlns="" val="485195277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161555711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196522992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xmlns="" val="2094250674"/>
                    </a:ext>
                  </a:extLst>
                </a:gridCol>
              </a:tblGrid>
              <a:tr h="44837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ЕЗФРСР 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Изплатени средства ЕЗФРСР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усвояване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7247393"/>
                  </a:ext>
                </a:extLst>
              </a:tr>
              <a:tr h="18300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2.1.1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Консултантски услуги за земеделски и горски стопани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2 766 352.00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801 930.98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28.99%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61566728"/>
                  </a:ext>
                </a:extLst>
              </a:tr>
              <a:tr h="183008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2.1.2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Консултантски услуги за малки земеделски стопани(TПП)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8 191 922.00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1 917 517.64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23.41%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35430902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Подкрепа за инвестиции в земеделски стопанства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313 768 928.00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54 710 240.41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17.44%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424187286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Подкрепа за инвестиции в развитието на селскостопански продукти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218 374 000.00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17 331 238.52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7.94%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69124819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Помощ при стартиране за млади земеделски стопани.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68 861 719.00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30 126 423.12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43.75%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75889365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Помощ при стартиране за развитието на малки стопанства.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51 803 500.00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18 729 935.76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36.16%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65623475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7-Основни услуги и обновяване на селата в селските райони.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34 000 000.00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1 914 371.64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5.63%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60835580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8.1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8-Инвестиции в развитието на горските площи и горите.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6 913 334.00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300 254.47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4.34%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56461234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9-Учреждяване на групи и организации на производителите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7 016 352.00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38 339.66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0.55%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92658044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М10 - АЕП - 59(3)(a) - 59(4)(b)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52 383 103.07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31.27%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663692827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М11 - Биологично земеделие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37 511 765.93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32.99%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853070785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М12 - Натура-2000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35 135 876.72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33.54%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34742641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Плащания за райони, изправени пред природни или други специфични ограничения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65 976 250.75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31.92%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855023349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19.1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Помощ за подготвителни дейности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4 289 798.00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1 377 796.77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32.12%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079670070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Подпомагане за текущи разходи и разходи за съживяване на района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27 048 563.00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1 035 540.43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3.83%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30186189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20-Техническа помощ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5 708 967.76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15.23%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43536764"/>
                  </a:ext>
                </a:extLst>
              </a:tr>
              <a:tr h="183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1 373 193 357.00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324 999 553.63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24%</a:t>
                      </a:r>
                    </a:p>
                  </a:txBody>
                  <a:tcPr marL="9150" marR="9150" marT="9150" marB="0" anchor="ctr">
                    <a:lnL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7508976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971600" y="6381328"/>
            <a:ext cx="7128792" cy="36226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dk1"/>
                </a:solidFill>
                <a:effectLst>
                  <a:reflection blurRad="12700" stA="48000" endA="300" endPos="55000" dir="5400000" sy="-90000" algn="bl" rotWithShape="0"/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g-BG" sz="1800" cap="none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Усвояване спрямо обявените приеми</a:t>
            </a:r>
            <a:r>
              <a:rPr lang="bg-BG" sz="2000" cap="none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bg-BG" sz="2000" cap="none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583356"/>
      </p:ext>
    </p:extLst>
  </p:cSld>
  <p:clrMapOvr>
    <a:masterClrMapping/>
  </p:clrMapOvr>
  <p:transition spd="slow">
    <p:spli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128792" cy="504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Усвояване на бюджета на ПРСР 2014-2020</a:t>
            </a:r>
            <a:endParaRPr lang="bg-BG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979127"/>
              </p:ext>
            </p:extLst>
          </p:nvPr>
        </p:nvGraphicFramePr>
        <p:xfrm>
          <a:off x="971600" y="1652588"/>
          <a:ext cx="7128793" cy="3429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9938">
                  <a:extLst>
                    <a:ext uri="{9D8B030D-6E8A-4147-A177-3AD203B41FA5}">
                      <a16:colId xmlns:a16="http://schemas.microsoft.com/office/drawing/2014/main" xmlns="" val="4093222787"/>
                    </a:ext>
                  </a:extLst>
                </a:gridCol>
                <a:gridCol w="2236966">
                  <a:extLst>
                    <a:ext uri="{9D8B030D-6E8A-4147-A177-3AD203B41FA5}">
                      <a16:colId xmlns:a16="http://schemas.microsoft.com/office/drawing/2014/main" xmlns="" val="1562472377"/>
                    </a:ext>
                  </a:extLst>
                </a:gridCol>
                <a:gridCol w="1769907">
                  <a:extLst>
                    <a:ext uri="{9D8B030D-6E8A-4147-A177-3AD203B41FA5}">
                      <a16:colId xmlns:a16="http://schemas.microsoft.com/office/drawing/2014/main" xmlns="" val="1385970004"/>
                    </a:ext>
                  </a:extLst>
                </a:gridCol>
                <a:gridCol w="1941982">
                  <a:extLst>
                    <a:ext uri="{9D8B030D-6E8A-4147-A177-3AD203B41FA5}">
                      <a16:colId xmlns:a16="http://schemas.microsoft.com/office/drawing/2014/main" xmlns="" val="339765582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Мярка</a:t>
                      </a:r>
                      <a:endParaRPr lang="bg-BG" sz="10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Бюджет ЕС</a:t>
                      </a:r>
                      <a:endParaRPr lang="bg-BG" sz="10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Изплатени ЕС</a:t>
                      </a:r>
                      <a:endParaRPr lang="bg-BG" sz="10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% на усвояване</a:t>
                      </a:r>
                      <a:endParaRPr lang="bg-BG" sz="11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81853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01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22 855 136.00</a:t>
                      </a:r>
                      <a:endParaRPr lang="bg-BG" sz="10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650351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02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16 908 274.00</a:t>
                      </a:r>
                      <a:endParaRPr lang="bg-BG" sz="10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2 719 448.62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16.08%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079478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04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668 401 926.00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72 041 478.93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10.78%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567447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06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233 887 590.00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48 856 358.88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20.89%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69709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07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531 867 024.00</a:t>
                      </a:r>
                      <a:endParaRPr lang="bg-BG" sz="10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1 914 371.64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0.36%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903694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08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53 076 491.00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300 254.47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0.57%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348995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09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7 016 352.00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38 339.66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0.55%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978340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167 510 002.00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52 383 103.07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31.27%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130158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11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113 695 079.00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37 511 765.93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32.99%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744886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12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104 757 028.00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35 135 876.72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33.54%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149909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13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206 703 506.00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65 976 250.75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31.92%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54774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14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48 330 584.00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86543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15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6 562 500.00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300783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16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29 316 351.00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33410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19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118 335 849.00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2 413 337.20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2.04%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173584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37 493 274.00</a:t>
                      </a:r>
                      <a:endParaRPr lang="bg-BG" sz="10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5 708 967.76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15.23%</a:t>
                      </a:r>
                      <a:endParaRPr lang="bg-BG" sz="11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973145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ОБЩО</a:t>
                      </a:r>
                      <a:endParaRPr lang="bg-BG" sz="10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2 366 716 966.00</a:t>
                      </a:r>
                      <a:endParaRPr lang="bg-BG" sz="10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324 999 553.63</a:t>
                      </a:r>
                      <a:endParaRPr lang="bg-BG" sz="10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13.73%</a:t>
                      </a:r>
                      <a:endParaRPr lang="bg-BG" sz="10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9589544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971600" y="6381328"/>
            <a:ext cx="7128792" cy="36226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dk1"/>
                </a:solidFill>
                <a:effectLst>
                  <a:reflection blurRad="12700" stA="48000" endA="300" endPos="55000" dir="5400000" sy="-90000" algn="bl" rotWithShape="0"/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g-BG" sz="1800" cap="none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Усвояване спрямо целия бюджет на ПРСР 2014 – 2020.</a:t>
            </a:r>
            <a:endParaRPr lang="bg-BG" sz="2000" cap="none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278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71600" y="332656"/>
            <a:ext cx="7128792" cy="5040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0" i="0" u="none" strike="noStrike" kern="1200" cap="all" spc="0" normalizeH="0" baseline="0" noProof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Показатели по бюджетен код, фокус и под-мярка</a:t>
            </a:r>
            <a:endParaRPr kumimoji="0" lang="bg-BG" sz="2000" b="0" i="0" u="none" strike="noStrike" kern="1200" cap="all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979548"/>
              </p:ext>
            </p:extLst>
          </p:nvPr>
        </p:nvGraphicFramePr>
        <p:xfrm>
          <a:off x="1028699" y="980749"/>
          <a:ext cx="7071693" cy="56891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8044">
                  <a:extLst>
                    <a:ext uri="{9D8B030D-6E8A-4147-A177-3AD203B41FA5}">
                      <a16:colId xmlns:a16="http://schemas.microsoft.com/office/drawing/2014/main" xmlns="" val="2670353916"/>
                    </a:ext>
                  </a:extLst>
                </a:gridCol>
                <a:gridCol w="912477">
                  <a:extLst>
                    <a:ext uri="{9D8B030D-6E8A-4147-A177-3AD203B41FA5}">
                      <a16:colId xmlns:a16="http://schemas.microsoft.com/office/drawing/2014/main" xmlns="" val="921079463"/>
                    </a:ext>
                  </a:extLst>
                </a:gridCol>
                <a:gridCol w="1319833">
                  <a:extLst>
                    <a:ext uri="{9D8B030D-6E8A-4147-A177-3AD203B41FA5}">
                      <a16:colId xmlns:a16="http://schemas.microsoft.com/office/drawing/2014/main" xmlns="" val="1750305089"/>
                    </a:ext>
                  </a:extLst>
                </a:gridCol>
                <a:gridCol w="1147113">
                  <a:extLst>
                    <a:ext uri="{9D8B030D-6E8A-4147-A177-3AD203B41FA5}">
                      <a16:colId xmlns:a16="http://schemas.microsoft.com/office/drawing/2014/main" xmlns="" val="16847873"/>
                    </a:ext>
                  </a:extLst>
                </a:gridCol>
                <a:gridCol w="1147113">
                  <a:extLst>
                    <a:ext uri="{9D8B030D-6E8A-4147-A177-3AD203B41FA5}">
                      <a16:colId xmlns:a16="http://schemas.microsoft.com/office/drawing/2014/main" xmlns="" val="453046237"/>
                    </a:ext>
                  </a:extLst>
                </a:gridCol>
                <a:gridCol w="1147113">
                  <a:extLst>
                    <a:ext uri="{9D8B030D-6E8A-4147-A177-3AD203B41FA5}">
                      <a16:colId xmlns:a16="http://schemas.microsoft.com/office/drawing/2014/main" xmlns="" val="2802351555"/>
                    </a:ext>
                  </a:extLst>
                </a:gridCol>
              </a:tblGrid>
              <a:tr h="1113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 АББ </a:t>
                      </a:r>
                      <a:endParaRPr lang="bg-BG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 Фокус </a:t>
                      </a:r>
                      <a:endParaRPr lang="bg-BG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 Под-мярка </a:t>
                      </a:r>
                      <a:endParaRPr lang="bg-BG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 Общо </a:t>
                      </a:r>
                      <a:endParaRPr lang="bg-BG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18" marR="4618" marT="4618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 ЕС </a:t>
                      </a:r>
                      <a:endParaRPr lang="bg-BG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18" marR="4618" marT="4618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 НБ </a:t>
                      </a:r>
                      <a:endParaRPr lang="bg-BG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18" marR="4618" marT="4618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18833677"/>
                  </a:ext>
                </a:extLst>
              </a:tr>
              <a:tr h="111331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050460010211100</a:t>
                      </a:r>
                      <a:endParaRPr lang="bg-BG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2A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780 014.94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663 012.70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117 002.24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84442031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2B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2.1.1</a:t>
                      </a:r>
                      <a:endParaRPr lang="bg-BG" sz="7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943 448.22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801 930.98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141 517.24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11330505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3A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6 376.29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5 419.85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956.44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17286850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3B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6 376.29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5 419.85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956.44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49689372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5A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70 786.99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60 168.94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10 618.05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5324790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5B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229 953.23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195 460.24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34 492.99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58804018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5C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229 953.23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195 460.24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34 492.99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40218448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5D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229 953.23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195 460.24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34 492.99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4524738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5E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229 953.23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195 460.24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34 492.99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04578289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P4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2.1.2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472 535.70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401 655.34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70 880.36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81387265"/>
                  </a:ext>
                </a:extLst>
              </a:tr>
              <a:tr h="11133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050460010411100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2A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4.1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45 815 423.23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38 943 110.01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6 872 313.22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47828717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2B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4.1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16 866 153.95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14 336 231.05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2 529 922.90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7528487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3A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4.2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19 436 703.26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16 521 198.00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2 915 505.26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86402547"/>
                  </a:ext>
                </a:extLst>
              </a:tr>
              <a:tr h="11133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050460010413100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5B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4.1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1 571 561.75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1 178 671.32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392 890.43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46607327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 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4.2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1 080 053.96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810 040.52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270 013.44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2571224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5C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4.1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215 157.61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161 368.20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53 789.41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9869653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5D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4.1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121 146.44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90 859.83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30 286.61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47173864"/>
                  </a:ext>
                </a:extLst>
              </a:tr>
              <a:tr h="11133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050460010611100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2A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6.3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22 035 221.52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18 729 935.76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3 305 285.76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03197706"/>
                  </a:ext>
                </a:extLst>
              </a:tr>
              <a:tr h="11133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050460010612100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2B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6.1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33 473 799.25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30 126 423.12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3 347 376.13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04333951"/>
                  </a:ext>
                </a:extLst>
              </a:tr>
              <a:tr h="11133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050460010711100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6B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7.6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2 252 201.83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1 914 371.64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337 830.19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78938074"/>
                  </a:ext>
                </a:extLst>
              </a:tr>
              <a:tr h="11133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050460010813100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5E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8.1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400 339.31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300 254.47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100 084.84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50728794"/>
                  </a:ext>
                </a:extLst>
              </a:tr>
              <a:tr h="11133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050460010912100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3A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9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42 599.62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38 339.66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4 259.96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75275499"/>
                  </a:ext>
                </a:extLst>
              </a:tr>
              <a:tr h="111331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050460011013100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5D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M10AK4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11 552 564.02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8 664 422.59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2 888 141.43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19625121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P4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M10AK1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3 999 052.20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2 999 288.49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999 763.71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38156478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M10AK2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15 840 083.72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11 880 061.81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3 960 021.91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7445144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M10AK3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4 359.04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3 269.28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1 089.76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84152632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M10AK5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3 372 380.26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2 529 284.93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843 095.33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09077238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M10AK6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7 567 804.93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5 675 852.87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1 891 952.06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14039740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M10AK7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1 991 182.85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1 493 386.58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497 796.27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46881775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M214AK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8 816 141.78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6 611 442.09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2 204 699.69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81136129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M214AK1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1 870 071.05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1 402 553.20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467 517.85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45926616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M214AK2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1 264 883.01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948 662.20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316 220.81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24480614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M214AK4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11 092 732.10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8 319 549.01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2 773 183.09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34982744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M214AK6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2 473 774.02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1 855 330.02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618 444.00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69718966"/>
                  </a:ext>
                </a:extLst>
              </a:tr>
              <a:tr h="111331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050460011113100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P4</a:t>
                      </a:r>
                      <a:endParaRPr lang="en-US" sz="700" b="1" i="0" u="none" strike="noStrik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M11BZ1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39 621 119.45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29 715 838.31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9 905 281.14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6442591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M11BZ2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4 864 787.38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3 648 590.53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1 216 196.85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47394114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M11BZ3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652 316.70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489 237.48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163 079.22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08144371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M214BZ1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4 378 984.13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3 284 237.74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1 094 746.39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12623785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M214BZ2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498 482.49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373 861.87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124 620.62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55837004"/>
                  </a:ext>
                </a:extLst>
              </a:tr>
              <a:tr h="1113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050460011213100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P4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M12NAT1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46 783 756.50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35 087 805.30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11 695 951.20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44707188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M213NAT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64 095.27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48 071.42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16 023.85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7600328"/>
                  </a:ext>
                </a:extLst>
              </a:tr>
              <a:tr h="11133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050460011313100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P4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M13NR1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66 943 636.27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50 207 695.49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16 735 940.78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83507947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M13NR2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20 781 568.58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15 586 163.40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5 195 405.18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9394012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M211NR1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211 698.15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158 773.59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52 924.56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60765581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M212NR2</a:t>
                      </a:r>
                      <a:endParaRPr lang="en-US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31 491.09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23 618.27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7 872.82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70124586"/>
                  </a:ext>
                </a:extLst>
              </a:tr>
              <a:tr h="1113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050460011912100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6B</a:t>
                      </a:r>
                      <a:endParaRPr lang="en-US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19.1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1 530 885.02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1 377 796.77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153 088.25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29271334"/>
                  </a:ext>
                </a:extLst>
              </a:tr>
              <a:tr h="111331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19.4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1 150 600.47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1 035 540.43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115 060.04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21442781"/>
                  </a:ext>
                </a:extLst>
              </a:tr>
              <a:tr h="11133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050460012011100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ТП</a:t>
                      </a:r>
                      <a:endParaRPr lang="bg-BG" sz="700" b="1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u="none" strike="noStrik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</a:rPr>
                        <a:t>20</a:t>
                      </a:r>
                      <a:endParaRPr lang="bg-BG" sz="700" b="0" i="0" u="none" strike="noStrik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18" marR="4618" marT="4618" marB="0" anchor="ctr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6 716 432.66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5 708 967.76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1 007 464.90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0925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59624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128792" cy="504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Усвояване на бюджета на ПРСР 2014-2020</a:t>
            </a:r>
            <a:endParaRPr lang="bg-BG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867186"/>
              </p:ext>
            </p:extLst>
          </p:nvPr>
        </p:nvGraphicFramePr>
        <p:xfrm>
          <a:off x="971600" y="2492896"/>
          <a:ext cx="7128792" cy="2592288"/>
        </p:xfrm>
        <a:graphic>
          <a:graphicData uri="http://schemas.openxmlformats.org/drawingml/2006/table">
            <a:tbl>
              <a:tblPr/>
              <a:tblGrid>
                <a:gridCol w="46562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725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807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Преглед на бюджета на ПРСР 2014-2020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Бюджет по ПРСР 2014-2020 (ЕС)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2 366 716 966.00 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€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Изплатена субсидия до 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момента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b="1" u="none" strike="noStrike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324 999 553.63</a:t>
                      </a:r>
                      <a:r>
                        <a:rPr lang="en-US" sz="1800" b="1" i="0" u="none" strike="noStrike" baseline="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 fontAlgn="ctr"/>
                      <a:r>
                        <a:rPr lang="bg-BG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Процент на 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усвояване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800" b="1" u="none" strike="noStrike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13.73</a:t>
                      </a:r>
                      <a:r>
                        <a:rPr lang="en-US" sz="1800" b="1" u="none" strike="noStrike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bg-BG" sz="1800" b="1" u="none" strike="noStrike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68478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000000"/>
                </a:solidFill>
              </a:rPr>
              <a:t>Подмярка</a:t>
            </a:r>
            <a:r>
              <a:rPr lang="bg-BG" sz="1400" i="1" dirty="0" smtClean="0">
                <a:solidFill>
                  <a:srgbClr val="000000"/>
                </a:solidFill>
              </a:rPr>
              <a:t> 4.</a:t>
            </a:r>
            <a:r>
              <a:rPr lang="en-US" sz="1400" i="1" dirty="0" smtClean="0">
                <a:solidFill>
                  <a:srgbClr val="000000"/>
                </a:solidFill>
              </a:rPr>
              <a:t>1</a:t>
            </a:r>
            <a:r>
              <a:rPr lang="bg-BG" sz="1400" i="1" dirty="0" smtClean="0">
                <a:solidFill>
                  <a:srgbClr val="000000"/>
                </a:solidFill>
              </a:rPr>
              <a:t> </a:t>
            </a:r>
            <a:r>
              <a:rPr lang="en-US" sz="1400" i="1" dirty="0" smtClean="0">
                <a:solidFill>
                  <a:srgbClr val="000000"/>
                </a:solidFill>
              </a:rPr>
              <a:t>“</a:t>
            </a:r>
            <a:r>
              <a:rPr lang="bg-BG" sz="1400" i="1" dirty="0" smtClean="0">
                <a:solidFill>
                  <a:srgbClr val="000000"/>
                </a:solidFill>
              </a:rPr>
              <a:t>Инвестиции в земеделски стопанства</a:t>
            </a:r>
            <a:r>
              <a:rPr lang="en-US" sz="1400" i="1" dirty="0" smtClean="0">
                <a:solidFill>
                  <a:srgbClr val="000000"/>
                </a:solidFill>
              </a:rPr>
              <a:t>”</a:t>
            </a:r>
            <a:endParaRPr lang="bg-BG" sz="1400" i="1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Първи прием на заявления (2015)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054535617"/>
              </p:ext>
            </p:extLst>
          </p:nvPr>
        </p:nvGraphicFramePr>
        <p:xfrm>
          <a:off x="-1" y="1772816"/>
          <a:ext cx="9144001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5780" y="1341724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prstClr val="black"/>
                </a:solidFill>
                <a:latin typeface="Calibri"/>
              </a:rPr>
              <a:t>Съответствие на сключени договори (946) с критерии за подбор на проекти </a:t>
            </a:r>
            <a:endParaRPr lang="bg-BG" sz="20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787266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835696" y="1484784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ДЪРЖАВЕН</a:t>
            </a:r>
            <a:r>
              <a:rPr lang="en-US" sz="32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ЗЕМЕДЕЛИЕ</a:t>
            </a: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95536" y="4365104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rgbClr val="40802C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dirty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г</a:t>
            </a:r>
            <a:r>
              <a:rPr lang="bg-BG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р. София 201</a:t>
            </a:r>
            <a:r>
              <a:rPr lang="en-US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7</a:t>
            </a:r>
            <a:r>
              <a:rPr lang="bg-BG" sz="1400" dirty="0" smtClean="0">
                <a:ln w="50800"/>
                <a:solidFill>
                  <a:srgbClr val="40802C"/>
                </a:solidFill>
                <a:latin typeface="Arial" pitchFamily="34" charset="0"/>
                <a:ea typeface="+mj-ea"/>
                <a:cs typeface="Arial" pitchFamily="34" charset="0"/>
              </a:rPr>
              <a:t> г.</a:t>
            </a:r>
            <a:endParaRPr kumimoji="0" lang="bg-BG" sz="1400" i="0" u="none" strike="noStrike" kern="1200" normalizeH="0" baseline="0" noProof="0" dirty="0">
              <a:ln w="50800"/>
              <a:solidFill>
                <a:srgbClr val="40802C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07704" y="1988840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РАЗПЛАЩАТЕЛНА</a:t>
            </a:r>
            <a:r>
              <a:rPr kumimoji="0" lang="bg-BG" sz="3200" b="1" i="0" u="none" strike="noStrike" kern="1200" normalizeH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 АГЕНЦИЯ</a:t>
            </a: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Picture 15" descr="baner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04048" y="5445224"/>
            <a:ext cx="1913086" cy="1073588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 4.1 "Инвестиции в земеделски стопанства" от мярка 4 "Инвестиции в материални активи" от Програмата за развитие на селските райони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– прием 2016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Подмярка</a:t>
            </a:r>
            <a:r>
              <a:rPr lang="bg-BG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 4.</a:t>
            </a:r>
            <a:r>
              <a:rPr lang="en-US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1</a:t>
            </a:r>
            <a:r>
              <a:rPr lang="bg-BG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 </a:t>
            </a:r>
            <a:r>
              <a:rPr lang="en-US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“</a:t>
            </a:r>
            <a:r>
              <a:rPr lang="bg-BG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Инвестиции в земеделски стопанства</a:t>
            </a:r>
            <a:r>
              <a:rPr lang="en-US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”</a:t>
            </a:r>
            <a:endParaRPr lang="bg-BG" sz="1400" i="1" dirty="0">
              <a:solidFill>
                <a:srgbClr val="1F497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tx1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втори прием на заявления (2016)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461771832"/>
              </p:ext>
            </p:extLst>
          </p:nvPr>
        </p:nvGraphicFramePr>
        <p:xfrm>
          <a:off x="755576" y="1556792"/>
          <a:ext cx="7419975" cy="4076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362559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 4.2 „Инвестиции в преработка/маркетинг на селскостопански продукти”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564904"/>
            <a:ext cx="6768752" cy="4110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435350" y="3356992"/>
          <a:ext cx="2273300" cy="344805"/>
        </p:xfrm>
        <a:graphic>
          <a:graphicData uri="http://schemas.openxmlformats.org/drawingml/2006/table">
            <a:tbl>
              <a:tblPr/>
              <a:tblGrid>
                <a:gridCol w="1066800"/>
                <a:gridCol w="1206500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25 669 163.95 €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Подмярка</a:t>
            </a:r>
            <a:r>
              <a:rPr lang="bg-BG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 4.2 </a:t>
            </a:r>
            <a:r>
              <a:rPr lang="en-US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“</a:t>
            </a:r>
            <a:r>
              <a:rPr lang="bg-BG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Инвестиции в преработка/маркетинг на селскостопански продукти</a:t>
            </a:r>
            <a:r>
              <a:rPr lang="en-US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”</a:t>
            </a:r>
            <a:endParaRPr lang="bg-BG" sz="1400" i="1" dirty="0">
              <a:solidFill>
                <a:srgbClr val="1F497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първи прием на заявления (2015)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451703790"/>
              </p:ext>
            </p:extLst>
          </p:nvPr>
        </p:nvGraphicFramePr>
        <p:xfrm>
          <a:off x="-161925" y="1340768"/>
          <a:ext cx="4877941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671987610"/>
              </p:ext>
            </p:extLst>
          </p:nvPr>
        </p:nvGraphicFramePr>
        <p:xfrm>
          <a:off x="4427984" y="1412776"/>
          <a:ext cx="4716016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221208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2957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err="1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Подмярка</a:t>
            </a:r>
            <a:r>
              <a:rPr lang="bg-BG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 4.2 </a:t>
            </a:r>
            <a:r>
              <a:rPr lang="en-US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“</a:t>
            </a:r>
            <a:r>
              <a:rPr lang="bg-BG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Инвестиции в преработка/маркетинг на селскостопански продукти</a:t>
            </a:r>
            <a:r>
              <a:rPr lang="en-US" sz="1400" i="1" dirty="0" smtClean="0">
                <a:solidFill>
                  <a:srgbClr val="1F497D">
                    <a:lumMod val="50000"/>
                  </a:srgbClr>
                </a:solidFill>
                <a:latin typeface="Calibri"/>
              </a:rPr>
              <a:t>”</a:t>
            </a:r>
            <a:endParaRPr lang="bg-BG" sz="1400" i="1" dirty="0">
              <a:solidFill>
                <a:srgbClr val="1F497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46646"/>
            <a:ext cx="9144000" cy="99412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1" i="0" u="none" strike="noStrike" kern="1200" cap="all" spc="0" normalizeH="0" baseline="0" noProof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alibri"/>
                <a:ea typeface="+mj-ea"/>
                <a:cs typeface="+mj-cs"/>
              </a:rPr>
              <a:t>Резултати от първи прием на заявления (2015) </a:t>
            </a:r>
            <a:endParaRPr kumimoji="0" lang="bg-BG" sz="2800" b="1" i="0" u="none" strike="noStrike" kern="1200" cap="all" spc="0" normalizeH="0" baseline="0" noProof="0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209660651"/>
              </p:ext>
            </p:extLst>
          </p:nvPr>
        </p:nvGraphicFramePr>
        <p:xfrm>
          <a:off x="0" y="1844824"/>
          <a:ext cx="914400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42854" y="1468249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prstClr val="black"/>
                </a:solidFill>
                <a:latin typeface="Calibri"/>
              </a:rPr>
              <a:t>Съответствие на сключени договори (193) с критерии за подбор на проекти </a:t>
            </a:r>
            <a:endParaRPr lang="bg-BG" sz="20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132774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1791</TotalTime>
  <Words>4200</Words>
  <Application>Microsoft Office PowerPoint</Application>
  <PresentationFormat>On-screen Show (4:3)</PresentationFormat>
  <Paragraphs>1450</Paragraphs>
  <Slides>40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Trek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ПОДАДЕНИ ЗАЯВЛЕНИЯ ЗА ПОДПОМАГАНЕ ПО ПОДМЯРКА 7.2 „ИНВЕСТИЦИИ В СЪЗДАВАНЕТО, ПОДОБРЯВАНЕТО ИЛИ РАЗШИРЯВАНЕТО НА ВСИЧКИ ВИДОВЕ МАЛКА ПО МАЩАБИ ИНФРАСТРУКТУРА“  </vt:lpstr>
      <vt:lpstr>Постъпили заявления за подпомагане по подмярка 7.2</vt:lpstr>
      <vt:lpstr>Постъпили заявления за подпомагане по подмярка 7.2 НА ТЕРИТОРИЯТА НА ОБЩИНА ХИТРИНО</vt:lpstr>
      <vt:lpstr>ПОСТЪПИЛИ ЗАЯВЛЕНИЯ ЗА ПОДПОМАГАНЕ ПО ПОДМЯРКА 7.2  (ПО ОБЛАСТИ) </vt:lpstr>
      <vt:lpstr>ЗАЯВЛЕНИЯ ЗА ПОДПОМАГАНЕ ПО ПОДМЯРКА 7.2 В ПРОЦЕС НА ОБРАБОТКА (ПО ОБЛАСТИ) </vt:lpstr>
      <vt:lpstr>PowerPoint Presentation</vt:lpstr>
      <vt:lpstr>СЪОТНОШЕНИЕ МЕЖДУ ОБЩИЯ БРОЙ ПОДАДЕНИ ЗАЯВЛЕНИЯ С ТЕЗИ В ПРОЦЕС НА РАЗГЛЕЖДАНЕ (ПО ОБЛАСТИ)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Състояние на Проектите по подмярка 7.2. към 25.10.2017 г.</vt:lpstr>
      <vt:lpstr>Състояние на Проектите за дейностите по водоснабдителни системи и социална инфраструктура </vt:lpstr>
      <vt:lpstr>Усвояване на бюджета на ПРСР 2014-2020</vt:lpstr>
      <vt:lpstr>Усвояване на бюджета на ПРСР 2014-2020</vt:lpstr>
      <vt:lpstr>Усвояване на бюджета на ПРСР 2014-2020</vt:lpstr>
      <vt:lpstr>PowerPoint Presentation</vt:lpstr>
      <vt:lpstr>Усвояване на бюджета на ПРСР 2014-2020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Snezhana Grigorova</cp:lastModifiedBy>
  <cp:revision>294</cp:revision>
  <cp:lastPrinted>2017-10-24T17:35:35Z</cp:lastPrinted>
  <dcterms:created xsi:type="dcterms:W3CDTF">2016-08-10T06:42:10Z</dcterms:created>
  <dcterms:modified xsi:type="dcterms:W3CDTF">2017-11-02T14:07:54Z</dcterms:modified>
</cp:coreProperties>
</file>