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10"/>
  </p:notesMasterIdLst>
  <p:sldIdLst>
    <p:sldId id="261" r:id="rId2"/>
    <p:sldId id="289" r:id="rId3"/>
    <p:sldId id="282" r:id="rId4"/>
    <p:sldId id="284" r:id="rId5"/>
    <p:sldId id="285" r:id="rId6"/>
    <p:sldId id="290" r:id="rId7"/>
    <p:sldId id="287" r:id="rId8"/>
    <p:sldId id="288" r:id="rId9"/>
  </p:sldIdLst>
  <p:sldSz cx="9144000" cy="6858000" type="screen4x3"/>
  <p:notesSz cx="6797675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2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587A0-2959-4AB3-8280-34A1C4317277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102CC-AFBE-4E15-84EE-0F70A1C0FE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590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Представените данни са на база договори с плащания, но не са приключили.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2112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8B0710-F6F1-4312-B9CB-3014A76BAE6D}" type="datetimeFigureOut">
              <a:rPr lang="bg-BG" smtClean="0"/>
              <a:t>8.8.2017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81209" y="900009"/>
            <a:ext cx="3790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ПРОГРАМА ЗА РАЗВИТИЕ НА СЕЛСКИТЕ РАЙОНИ 2014-2020 </a:t>
            </a:r>
            <a:endParaRPr lang="bg-BG" sz="1600" b="1" dirty="0">
              <a:solidFill>
                <a:schemeClr val="bg1">
                  <a:lumMod val="6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433" y="253877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bg-BG" sz="3600" b="1" dirty="0">
                <a:solidFill>
                  <a:schemeClr val="tx1">
                    <a:lumMod val="95000"/>
                  </a:schemeClr>
                </a:solidFill>
              </a:rPr>
              <a:t>Информация за </a:t>
            </a:r>
            <a:r>
              <a:rPr lang="bg-BG" sz="3600" b="1" dirty="0" smtClean="0">
                <a:solidFill>
                  <a:schemeClr val="tx1">
                    <a:lumMod val="95000"/>
                  </a:schemeClr>
                </a:solidFill>
              </a:rPr>
              <a:t>напредъка по постигане на междинните цели по ПРСР 2014-2020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394" y="137764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________________________________________________________________________</a:t>
            </a:r>
          </a:p>
          <a:p>
            <a:pPr algn="ctr"/>
            <a:r>
              <a:rPr lang="bg-BG" dirty="0" smtClean="0"/>
              <a:t>Европейски земеделски фонд за развитие на селските райони</a:t>
            </a:r>
            <a:endParaRPr lang="bg-BG" dirty="0"/>
          </a:p>
        </p:txBody>
      </p:sp>
      <p:pic>
        <p:nvPicPr>
          <p:cNvPr id="10" name="Picture 4" descr="http://www.fahs.surrey.ac.uk/stress_impact/images/european-union-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01931"/>
            <a:ext cx="1614961" cy="106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157192"/>
            <a:ext cx="3744416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63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1"/>
            <a:ext cx="7774632" cy="93640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 smtClean="0"/>
              <a:t>от </a:t>
            </a:r>
            <a:r>
              <a:rPr lang="bg-BG" altLang="bg-BG" sz="3200" b="1" dirty="0"/>
              <a:t>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294309"/>
            <a:ext cx="76328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Съгл. Регламент 1303 за програмите се определят междинни цели (</a:t>
            </a:r>
            <a:r>
              <a:rPr lang="en-US" altLang="bg-BG" sz="2400" dirty="0">
                <a:latin typeface="Arial" charset="0"/>
              </a:rPr>
              <a:t>performance framework), </a:t>
            </a:r>
            <a:r>
              <a:rPr lang="bg-BG" altLang="bg-BG" sz="2400" dirty="0">
                <a:latin typeface="Arial" charset="0"/>
              </a:rPr>
              <a:t>които трябва да бъдат изпълнени към края на 2018 г.</a:t>
            </a:r>
          </a:p>
          <a:p>
            <a:endParaRPr lang="bg-BG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3022501"/>
            <a:ext cx="82089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всеки приоритет по програмата се определя резерв от средства, които може да бъде използван за съответните мерки само ако се достигнат междинните цели към 2018 г</a:t>
            </a:r>
          </a:p>
          <a:p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4797152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Съгласно чл. 22 от Регламент 1303/2013, при сериозно непостигане </a:t>
            </a:r>
            <a:r>
              <a:rPr lang="bg-BG" altLang="bg-BG" sz="2400" dirty="0" smtClean="0">
                <a:latin typeface="Arial" charset="0"/>
              </a:rPr>
              <a:t>на </a:t>
            </a:r>
            <a:r>
              <a:rPr lang="bg-BG" altLang="bg-BG" sz="2400" dirty="0">
                <a:latin typeface="Arial" charset="0"/>
              </a:rPr>
              <a:t>междинните цели</a:t>
            </a:r>
            <a:r>
              <a:rPr lang="bg-BG" altLang="bg-BG" sz="2400" dirty="0" smtClean="0">
                <a:latin typeface="Arial" charset="0"/>
              </a:rPr>
              <a:t>, ЕК може </a:t>
            </a:r>
            <a:r>
              <a:rPr lang="bg-BG" altLang="bg-BG" sz="2400" dirty="0">
                <a:latin typeface="Arial" charset="0"/>
              </a:rPr>
              <a:t>да спре междинните </a:t>
            </a:r>
            <a:r>
              <a:rPr lang="bg-BG" altLang="bg-BG" sz="2400" dirty="0" smtClean="0">
                <a:latin typeface="Arial" charset="0"/>
              </a:rPr>
              <a:t>плащания по ПРСР.</a:t>
            </a:r>
            <a:endParaRPr lang="bg-BG" altLang="bg-BG" sz="2400" dirty="0">
              <a:latin typeface="Arial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067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2414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/>
              <a:t>от 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1628800"/>
            <a:ext cx="80626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сериозно неизпълнение се счита показател под 65% от заложената целева стойност. </a:t>
            </a:r>
          </a:p>
          <a:p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2852936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постигането на целите по инвестиционните мерки се зачитат само приключени проекти </a:t>
            </a:r>
            <a:r>
              <a:rPr lang="bg-BG" altLang="bg-BG" sz="2400" dirty="0" smtClean="0">
                <a:latin typeface="Arial" charset="0"/>
              </a:rPr>
              <a:t>(с </a:t>
            </a:r>
            <a:r>
              <a:rPr lang="bg-BG" altLang="bg-BG" sz="2400" dirty="0">
                <a:latin typeface="Arial" charset="0"/>
              </a:rPr>
              <a:t>финално </a:t>
            </a:r>
            <a:r>
              <a:rPr lang="bg-BG" altLang="bg-BG" sz="2400" dirty="0" smtClean="0">
                <a:latin typeface="Arial" charset="0"/>
              </a:rPr>
              <a:t>плащане)</a:t>
            </a:r>
            <a:endParaRPr lang="bg-BG" sz="2400" dirty="0">
              <a:latin typeface="Arial" charset="0"/>
            </a:endParaRPr>
          </a:p>
        </p:txBody>
      </p:sp>
      <p:pic>
        <p:nvPicPr>
          <p:cNvPr id="1026" name="Picture 2" descr="D:\itso\budget\JuLLi2017\Update PF kum 1.17\goal-achiev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132" y="4149080"/>
            <a:ext cx="3407867" cy="231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4335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980430"/>
            <a:ext cx="7848600" cy="15124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П2: </a:t>
            </a:r>
            <a:r>
              <a:rPr lang="ru-RU" sz="3200" b="1" dirty="0" err="1"/>
              <a:t>Подобряване</a:t>
            </a:r>
            <a:r>
              <a:rPr lang="ru-RU" sz="3200" b="1" dirty="0"/>
              <a:t> на </a:t>
            </a:r>
            <a:r>
              <a:rPr lang="ru-RU" sz="3200" b="1" dirty="0" err="1"/>
              <a:t>жизнеспособността</a:t>
            </a:r>
            <a:r>
              <a:rPr lang="ru-RU" sz="3200" b="1" dirty="0"/>
              <a:t> </a:t>
            </a:r>
            <a:r>
              <a:rPr lang="ru-RU" sz="3200" b="1" dirty="0" smtClean="0"/>
              <a:t>и </a:t>
            </a:r>
            <a:r>
              <a:rPr lang="ru-RU" sz="3200" b="1" dirty="0" err="1"/>
              <a:t>конкурентоспособността</a:t>
            </a:r>
            <a:r>
              <a:rPr lang="ru-RU" sz="3200" b="1" dirty="0"/>
              <a:t> на </a:t>
            </a:r>
            <a:r>
              <a:rPr lang="ru-RU" sz="3200" b="1" dirty="0" err="1" smtClean="0"/>
              <a:t>стопанствата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5" y="2478757"/>
            <a:ext cx="8969251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2653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620390"/>
            <a:ext cx="7848600" cy="13684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П3: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 smtClean="0"/>
              <a:t>организацията</a:t>
            </a:r>
            <a:r>
              <a:rPr lang="ru-RU" sz="3200" b="1" dirty="0" smtClean="0"/>
              <a:t> на </a:t>
            </a:r>
            <a:r>
              <a:rPr lang="ru-RU" sz="3200" b="1" dirty="0" err="1"/>
              <a:t>хранителната</a:t>
            </a:r>
            <a:r>
              <a:rPr lang="ru-RU" sz="3200" b="1" dirty="0"/>
              <a:t> </a:t>
            </a:r>
            <a:r>
              <a:rPr lang="ru-RU" sz="3200" b="1" dirty="0" smtClean="0"/>
              <a:t>верига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28986"/>
            <a:ext cx="8969251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3645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80049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П4: </a:t>
            </a:r>
            <a:r>
              <a:rPr lang="ru-RU" sz="3200" b="1" dirty="0" err="1"/>
              <a:t>Възстановяване</a:t>
            </a:r>
            <a:r>
              <a:rPr lang="ru-RU" sz="3200" b="1" dirty="0"/>
              <a:t>, </a:t>
            </a:r>
            <a:r>
              <a:rPr lang="ru-RU" sz="3200" b="1" dirty="0" err="1"/>
              <a:t>опазване</a:t>
            </a:r>
            <a:r>
              <a:rPr lang="ru-RU" sz="3200" b="1" dirty="0"/>
              <a:t> и </a:t>
            </a:r>
            <a:r>
              <a:rPr lang="ru-RU" sz="3200" b="1" dirty="0" err="1"/>
              <a:t>укрепване</a:t>
            </a:r>
            <a:r>
              <a:rPr lang="ru-RU" sz="3200" b="1" dirty="0"/>
              <a:t> на </a:t>
            </a:r>
            <a:r>
              <a:rPr lang="ru-RU" sz="3200" b="1" dirty="0" err="1"/>
              <a:t>екосистемите</a:t>
            </a:r>
            <a:r>
              <a:rPr lang="ru-RU" sz="3200" b="1" dirty="0"/>
              <a:t>, </a:t>
            </a:r>
            <a:r>
              <a:rPr lang="ru-RU" sz="3200" b="1" dirty="0" err="1"/>
              <a:t>свързани</a:t>
            </a:r>
            <a:r>
              <a:rPr lang="ru-RU" sz="3200" b="1" dirty="0"/>
              <a:t> </a:t>
            </a:r>
            <a:r>
              <a:rPr lang="ru-RU" sz="3200" b="1" dirty="0" err="1"/>
              <a:t>със</a:t>
            </a:r>
            <a:r>
              <a:rPr lang="ru-RU" sz="3200" b="1" dirty="0"/>
              <a:t> </a:t>
            </a:r>
            <a:r>
              <a:rPr lang="ru-RU" sz="3200" b="1" dirty="0" err="1"/>
              <a:t>селското</a:t>
            </a:r>
            <a:r>
              <a:rPr lang="ru-RU" sz="3200" b="1" dirty="0"/>
              <a:t> и </a:t>
            </a:r>
            <a:r>
              <a:rPr lang="ru-RU" sz="3200" b="1" dirty="0" err="1"/>
              <a:t>горското</a:t>
            </a:r>
            <a:r>
              <a:rPr lang="ru-RU" sz="3200" b="1" dirty="0"/>
              <a:t> </a:t>
            </a:r>
            <a:r>
              <a:rPr lang="ru-RU" sz="3200" b="1" dirty="0" err="1"/>
              <a:t>стопанство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21024"/>
            <a:ext cx="8969251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7337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36845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П5: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/>
              <a:t>ефективното</a:t>
            </a:r>
            <a:r>
              <a:rPr lang="ru-RU" sz="3200" b="1" dirty="0"/>
              <a:t> </a:t>
            </a:r>
            <a:r>
              <a:rPr lang="ru-RU" sz="3200" b="1" dirty="0" err="1"/>
              <a:t>използване</a:t>
            </a:r>
            <a:r>
              <a:rPr lang="ru-RU" sz="3200" b="1" dirty="0"/>
              <a:t> на </a:t>
            </a:r>
            <a:r>
              <a:rPr lang="ru-RU" sz="3200" b="1" dirty="0" err="1"/>
              <a:t>ресурсите</a:t>
            </a:r>
            <a:r>
              <a:rPr lang="ru-RU" sz="3200" b="1" dirty="0"/>
              <a:t> </a:t>
            </a:r>
            <a:r>
              <a:rPr lang="ru-RU" sz="3200" b="1" dirty="0" smtClean="0"/>
              <a:t>и </a:t>
            </a:r>
            <a:r>
              <a:rPr lang="ru-RU" sz="3200" b="1" dirty="0" err="1" smtClean="0"/>
              <a:t>преход</a:t>
            </a:r>
            <a:r>
              <a:rPr lang="ru-RU" sz="3200" b="1" dirty="0" smtClean="0"/>
              <a:t> </a:t>
            </a:r>
            <a:r>
              <a:rPr lang="ru-RU" sz="3200" b="1" dirty="0" err="1"/>
              <a:t>към</a:t>
            </a:r>
            <a:r>
              <a:rPr lang="ru-RU" sz="3200" b="1" dirty="0"/>
              <a:t> </a:t>
            </a:r>
            <a:r>
              <a:rPr lang="ru-RU" sz="3200" b="1" dirty="0" err="1"/>
              <a:t>нисковъглеродна</a:t>
            </a:r>
            <a:r>
              <a:rPr lang="ru-RU" sz="3200" b="1" dirty="0"/>
              <a:t> </a:t>
            </a:r>
            <a:r>
              <a:rPr lang="ru-RU" sz="3200" b="1" dirty="0" err="1" smtClean="0"/>
              <a:t>икономика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" y="1700808"/>
            <a:ext cx="8969251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6163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6564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П6: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/>
              <a:t>социалното</a:t>
            </a:r>
            <a:r>
              <a:rPr lang="ru-RU" sz="3200" b="1" dirty="0"/>
              <a:t> </a:t>
            </a:r>
            <a:r>
              <a:rPr lang="ru-RU" sz="3200" b="1" dirty="0" err="1"/>
              <a:t>приобщаване</a:t>
            </a:r>
            <a:r>
              <a:rPr lang="ru-RU" sz="3200" b="1" dirty="0"/>
              <a:t>, </a:t>
            </a:r>
            <a:r>
              <a:rPr lang="ru-RU" sz="3200" b="1" dirty="0" err="1"/>
              <a:t>намаляването</a:t>
            </a:r>
            <a:r>
              <a:rPr lang="ru-RU" sz="3200" b="1" dirty="0"/>
              <a:t> на </a:t>
            </a:r>
            <a:r>
              <a:rPr lang="ru-RU" sz="3200" b="1" dirty="0" err="1"/>
              <a:t>бедността</a:t>
            </a:r>
            <a:r>
              <a:rPr lang="ru-RU" sz="3200" b="1" dirty="0"/>
              <a:t> и </a:t>
            </a:r>
            <a:r>
              <a:rPr lang="ru-RU" sz="3200" b="1" dirty="0" err="1"/>
              <a:t>икономическото</a:t>
            </a:r>
            <a:r>
              <a:rPr lang="ru-RU" sz="3200" b="1" dirty="0"/>
              <a:t> развитие в </a:t>
            </a:r>
            <a:r>
              <a:rPr lang="ru-RU" sz="3200" b="1" dirty="0" err="1"/>
              <a:t>селските</a:t>
            </a:r>
            <a:r>
              <a:rPr lang="ru-RU" sz="3200" b="1" dirty="0"/>
              <a:t> </a:t>
            </a:r>
            <a:r>
              <a:rPr lang="ru-RU" sz="3200" b="1" dirty="0" err="1"/>
              <a:t>райони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276872"/>
            <a:ext cx="9041259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7739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2454</TotalTime>
  <Words>224</Words>
  <Application>Microsoft Office PowerPoint</Application>
  <PresentationFormat>On-screen Show (4:3)</PresentationFormat>
  <Paragraphs>20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8 000 €</dc:title>
  <dc:creator>Milen M. Krastev</dc:creator>
  <cp:lastModifiedBy>Snezhana Grigorova</cp:lastModifiedBy>
  <cp:revision>180</cp:revision>
  <cp:lastPrinted>2015-05-07T07:42:20Z</cp:lastPrinted>
  <dcterms:created xsi:type="dcterms:W3CDTF">2015-01-24T14:46:58Z</dcterms:created>
  <dcterms:modified xsi:type="dcterms:W3CDTF">2017-08-08T11:32:35Z</dcterms:modified>
</cp:coreProperties>
</file>