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39"/>
  </p:notesMasterIdLst>
  <p:sldIdLst>
    <p:sldId id="256" r:id="rId2"/>
    <p:sldId id="271" r:id="rId3"/>
    <p:sldId id="274" r:id="rId4"/>
    <p:sldId id="276" r:id="rId5"/>
    <p:sldId id="275" r:id="rId6"/>
    <p:sldId id="277" r:id="rId7"/>
    <p:sldId id="305" r:id="rId8"/>
    <p:sldId id="304" r:id="rId9"/>
    <p:sldId id="303" r:id="rId10"/>
    <p:sldId id="302" r:id="rId11"/>
    <p:sldId id="301" r:id="rId12"/>
    <p:sldId id="307" r:id="rId13"/>
    <p:sldId id="308" r:id="rId14"/>
    <p:sldId id="283" r:id="rId15"/>
    <p:sldId id="282" r:id="rId16"/>
    <p:sldId id="285" r:id="rId17"/>
    <p:sldId id="284" r:id="rId18"/>
    <p:sldId id="281" r:id="rId19"/>
    <p:sldId id="278" r:id="rId20"/>
    <p:sldId id="279" r:id="rId21"/>
    <p:sldId id="280" r:id="rId22"/>
    <p:sldId id="288" r:id="rId23"/>
    <p:sldId id="287" r:id="rId24"/>
    <p:sldId id="292" r:id="rId25"/>
    <p:sldId id="291" r:id="rId26"/>
    <p:sldId id="290" r:id="rId27"/>
    <p:sldId id="289" r:id="rId28"/>
    <p:sldId id="286" r:id="rId29"/>
    <p:sldId id="299" r:id="rId30"/>
    <p:sldId id="296" r:id="rId31"/>
    <p:sldId id="297" r:id="rId32"/>
    <p:sldId id="298" r:id="rId33"/>
    <p:sldId id="293" r:id="rId34"/>
    <p:sldId id="309" r:id="rId35"/>
    <p:sldId id="294" r:id="rId36"/>
    <p:sldId id="295" r:id="rId37"/>
    <p:sldId id="273" r:id="rId38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EDC9"/>
    <a:srgbClr val="000000"/>
    <a:srgbClr val="40802C"/>
    <a:srgbClr val="DBF0D4"/>
    <a:srgbClr val="6AC473"/>
    <a:srgbClr val="B0DFA1"/>
    <a:srgbClr val="96D482"/>
    <a:srgbClr val="81CC6A"/>
    <a:srgbClr val="79C860"/>
    <a:srgbClr val="78CA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89" autoAdjust="0"/>
    <p:restoredTop sz="96667" autoAdjust="0"/>
  </p:normalViewPr>
  <p:slideViewPr>
    <p:cSldViewPr>
      <p:cViewPr>
        <p:scale>
          <a:sx n="90" d="100"/>
          <a:sy n="90" d="100"/>
        </p:scale>
        <p:origin x="27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72DEA-BBF5-4174-B8FA-39B147B3FDB2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2</a:t>
            </a:fld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3</a:t>
            </a:fld>
            <a:endParaRPr lang="bg-B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4</a:t>
            </a:fld>
            <a:endParaRPr lang="bg-BG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6</a:t>
            </a:fld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7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2DA3D1-925D-4733-941C-A30C4DE0A2DF}" type="datetimeFigureOut">
              <a:rPr lang="bg-BG" smtClean="0"/>
              <a:pPr/>
              <a:t>8.8.2017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15.gif"/><Relationship Id="rId4" Type="http://schemas.openxmlformats.org/officeDocument/2006/relationships/image" Target="../media/image3.png"/><Relationship Id="rId9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60648"/>
            <a:ext cx="1078217" cy="110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835696" y="148478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ДЪРЖАВЕН</a:t>
            </a:r>
            <a:r>
              <a: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ФОНД</a:t>
            </a:r>
            <a:r>
              <a:rPr lang="en-US" sz="24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ЗЕМЕДЕЛИЕ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РАЗПЛАЩАТЕЛНА АГЕНЦИЯ</a:t>
            </a:r>
            <a:endParaRPr lang="en-US" sz="2400" b="1" dirty="0" smtClean="0">
              <a:ln w="50800"/>
              <a:solidFill>
                <a:srgbClr val="40802C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07704" y="2492896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 useBgFill="1">
        <p:nvSpPr>
          <p:cNvPr id="10" name="TextBox 9"/>
          <p:cNvSpPr txBox="1"/>
          <p:nvPr/>
        </p:nvSpPr>
        <p:spPr>
          <a:xfrm>
            <a:off x="395536" y="4797152"/>
            <a:ext cx="817240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напредък по обработката на заявления;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постигане на индикатори;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нивото на грешки и предприети действия.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2924944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  <a:bevelB w="82550" h="38100" prst="coolSlant"/>
            </a:sp3d>
          </a:bodyPr>
          <a:lstStyle/>
          <a:p>
            <a:pPr algn="ctr"/>
            <a:r>
              <a:rPr lang="bg-BG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НАПРЕДЪК ПО </a:t>
            </a:r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ПРОГРАМАТА ЗА РАЗВИТИЕ НА СЕЛСКИТЕ РАЙОНИ</a:t>
            </a:r>
            <a:endParaRPr lang="bg-BG" sz="36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0" grpId="1" uiExpand="1" build="allAtOnce" animBg="1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7544" y="287892"/>
          <a:ext cx="8208912" cy="6254338"/>
        </p:xfrm>
        <a:graphic>
          <a:graphicData uri="http://schemas.openxmlformats.org/drawingml/2006/table">
            <a:tbl>
              <a:tblPr/>
              <a:tblGrid>
                <a:gridCol w="2253503"/>
                <a:gridCol w="677979"/>
                <a:gridCol w="1232684"/>
                <a:gridCol w="774281"/>
                <a:gridCol w="1309727"/>
                <a:gridCol w="728054"/>
                <a:gridCol w="1232684"/>
              </a:tblGrid>
              <a:tr h="7976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подмярка 4.1 от ПРСР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кандидати с проекти на територията на Северозападен район и/или райони с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689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№9/21.03.2015 г.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на територията на Северозападен район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на територията на НР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на територята на НАТУРА 2000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79823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0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„плодове и зеленчуци” 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11 708 477.77 €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76 455 795.90 €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18 832 048.69 €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„животновъдство” 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18 996 394.61 €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85 419 104.47 €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22 913 992.02 €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19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„етерично - маслени и медицински култури” 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669 755.30 €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12 203 687.84 €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2 985 660.28 €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или 3 приоритетни сектора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248 506.60 €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3 328 025.85 €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263 769.55 €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25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посочените по - горе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196 992.60 €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1 612 164.72 €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3 496 822.15 €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54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31 820 126.87 €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448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179 018 778.78 €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48 492 292.67 € </a:t>
                      </a:r>
                    </a:p>
                  </a:txBody>
                  <a:tcPr marL="9847" marR="9847" marT="9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95537" y="454527"/>
          <a:ext cx="8352926" cy="5998810"/>
        </p:xfrm>
        <a:graphic>
          <a:graphicData uri="http://schemas.openxmlformats.org/drawingml/2006/table">
            <a:tbl>
              <a:tblPr/>
              <a:tblGrid>
                <a:gridCol w="1872208"/>
                <a:gridCol w="806490"/>
                <a:gridCol w="1254539"/>
                <a:gridCol w="652873"/>
                <a:gridCol w="1126525"/>
                <a:gridCol w="563262"/>
                <a:gridCol w="563262"/>
                <a:gridCol w="563262"/>
                <a:gridCol w="950505"/>
              </a:tblGrid>
              <a:tr h="730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подмярка 4.1 от ПРСР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проекти с инвестиции за повишаване на енергийната ефективност и/или иновации в стопанствата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проекти с интегриран подход и допринасящи за насърчаване на кооперирането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8750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№9/21.03.2015 г.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за повишаване на ЕЕ в стопанствата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 за иновации в стопанствата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дейности, осигуряващи изпълнението на интегриран проект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за колективни инвестиции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68688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600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„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плодове и зеленчуци” 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269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113 658 484.69 €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1 795 698.26 €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-  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699 803.72 €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00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дейности насочени в сектор „животновъдство” 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256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113 190 654.91 €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704 945.58 €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-  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34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„етерично - маслени и медицински култури” 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13 600 124.90 €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-  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699 415.11 €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00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2 957 347.64 €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-  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2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извън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посочените по - горе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5 671 772.39 €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-  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62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599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249 078 384.54 €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2 500 643.84 €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 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1 399 218.83 € </a:t>
                      </a:r>
                    </a:p>
                  </a:txBody>
                  <a:tcPr marL="9021" marR="9021" marT="90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3568" y="404664"/>
          <a:ext cx="7776864" cy="5719314"/>
        </p:xfrm>
        <a:graphic>
          <a:graphicData uri="http://schemas.openxmlformats.org/drawingml/2006/table">
            <a:tbl>
              <a:tblPr/>
              <a:tblGrid>
                <a:gridCol w="1987535"/>
                <a:gridCol w="820778"/>
                <a:gridCol w="1108998"/>
                <a:gridCol w="619194"/>
                <a:gridCol w="1093144"/>
                <a:gridCol w="1005657"/>
                <a:gridCol w="1141558"/>
              </a:tblGrid>
              <a:tr h="13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текста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подмярка 4.1 от ПРСР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проекти с инвестиции, свързани с опазване на околната среда (включително технологии, водещи до намаляване на емисиите) и/или постигане на стандартите на ЕС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Проекти, представени от кандидати, които извършват земеделска дейност от най-малко три години към момента на кандидатстване 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Проекти с инвестиции за строителство или обновяване на сгради, помещения и на друга недвижима собственост пряко свързани с производството, съхранението и подготовката на продукцията за продажба, включително съоръжения, оборудване и машини различни от земеделска техника, които са монтирани в тях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772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№9/21.03.2015 г.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27711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класирани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предварителен ранкинг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</a:p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</a:p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50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„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плодове и зеленчуци” 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599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815.70 €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479 936.69 €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218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771 019.66 €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0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„животновъдство” 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331 998.29 €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44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003 667.58 €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290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129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316 553.59 €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09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„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етерично - маслени и медицински култури” 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246 372.41 €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071 787.38 €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0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834.11 €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583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202.30 €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30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извън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посочените по - горе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499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803.87 €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679 814.55 €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747 634.73 €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2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431 617.86 €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238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83 484 625.34 €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537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239 490 197.67 € </a:t>
                      </a:r>
                    </a:p>
                  </a:txBody>
                  <a:tcPr marL="8836" marR="8836" marT="88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97644" y="260648"/>
          <a:ext cx="8034796" cy="6192687"/>
        </p:xfrm>
        <a:graphic>
          <a:graphicData uri="http://schemas.openxmlformats.org/drawingml/2006/table">
            <a:tbl>
              <a:tblPr/>
              <a:tblGrid>
                <a:gridCol w="2799464"/>
                <a:gridCol w="977606"/>
                <a:gridCol w="1269171"/>
                <a:gridCol w="866155"/>
                <a:gridCol w="2122400"/>
              </a:tblGrid>
              <a:tr h="1474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подмярка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4.1 от ПРСР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Проекти с включени инвестиции за напояване в рамките на земеделското стопанство, представени от кандидати земеделски стопани, членове на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Сдружение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 напояване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Проекти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инвестиции за напояване, при които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се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използва вода от инфраструктура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– малки загуби и по – висока ефективност при използване на водните ресурси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212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Наредба №9/21.03.2015 г.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28578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класирали се на предварителен ранкинг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класирали се на предварителен ранкинг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07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„плодове и зеленчуци” 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4 248 556.06 €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536 917.71 €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2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598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848.36 €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098 426.61 €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64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„етерично - маслени и медицински култури” 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476.79 €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797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736.10 €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23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30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посочените по - горе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101.46 €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59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5 057 881.21 €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780 181.88 € </a:t>
                      </a:r>
                    </a:p>
                  </a:txBody>
                  <a:tcPr marL="9652" marR="9652" marT="9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4.2 „Инвестиции в преработка/маркетинг на селскостопански продукти”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564904"/>
            <a:ext cx="6768752" cy="4110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260649"/>
          <a:ext cx="8568953" cy="6336704"/>
        </p:xfrm>
        <a:graphic>
          <a:graphicData uri="http://schemas.openxmlformats.org/drawingml/2006/table">
            <a:tbl>
              <a:tblPr/>
              <a:tblGrid>
                <a:gridCol w="1993057"/>
                <a:gridCol w="847348"/>
                <a:gridCol w="1205382"/>
                <a:gridCol w="1217318"/>
                <a:gridCol w="1276989"/>
                <a:gridCol w="876730"/>
                <a:gridCol w="1152129"/>
              </a:tblGrid>
              <a:tr h="6546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подмярка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4.2 от ПРСР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 2 Проекти за въвеждане на нови и енергоспестяващи технологии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иновации в преработвателната промишленост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677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№20/27.10.2015 г.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договори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  <a:endParaRPr lang="en-US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 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 2.1 Инвестициите по проекта водят до повишаване на енергийната ефективност с минимум 10 % за предприятието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 2.2 Над 30 % от допустимите инвестиционни разходи по проекта са свързани с иновации в предприятието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10063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договори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договори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172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дейности насочени в сектор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„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плодове и зеленчуци”  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703 075.81 €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341 171.40 €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730 963.15 €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13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инвестиции</a:t>
                      </a: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дейности насочени в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сектор</a:t>
                      </a: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„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животновъдство”  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46 165 937.03 €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552 001.43 €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563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„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етерично - маслени и медицински култури”  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559 715.54 €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843 855.78 €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998 131.18 €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13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между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 или 3 приоритетни сектора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231 786.32 €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231 786.32 €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86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извън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посочените по - горе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53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140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660 514.69 €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112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968 814.92 €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5 729 094.33 €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5537" y="260649"/>
          <a:ext cx="8352926" cy="6408710"/>
        </p:xfrm>
        <a:graphic>
          <a:graphicData uri="http://schemas.openxmlformats.org/drawingml/2006/table">
            <a:tbl>
              <a:tblPr/>
              <a:tblGrid>
                <a:gridCol w="1452304"/>
                <a:gridCol w="1191412"/>
                <a:gridCol w="1167496"/>
                <a:gridCol w="1191412"/>
                <a:gridCol w="984872"/>
                <a:gridCol w="1191412"/>
                <a:gridCol w="1174018"/>
              </a:tblGrid>
              <a:tr h="7489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подмярка 4.2 от ПРСР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 3 Проекти с инвестиции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за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постигане стандартите на ЕС, подпомагани по мярката, включително такива за намаляване на емисиите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при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производство на енергия от биомаса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 4 Проекти за преработка на биологични суровини и производство на биологични продукти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5 Проекти с инвестиции за насърчаване на кооперирането и интеграцията между земеделските стопани и предприятия от преработвателната промишленост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363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№20/27.10.2015 г.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 3.1 Проекти с инвестиции за постигане на стандартите на ЕС, свързани с минимални стандарти за защита и хуманно отношение към животните и намаляване до минимум на страданията им по време на клане, подпомагани по мярката и/или инвестиции, водещи до намаляване на емисиите.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4.1 Проекти с инвестиции за преработка и производство на сертифицирани биологични продукти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5.1 Проекти, насърчаващи интеграцията на земеделските стопани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82718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</a:p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 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 </a:t>
                      </a:r>
                    </a:p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bg-BG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 </a:t>
                      </a:r>
                    </a:p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090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„плодове и зеленчуци”  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875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695.60 €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956 934.57 €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320 067.01 €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08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172 766.83 €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942 693.43 €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300 544.41 €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453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„етерично - маслени и медицински култури”  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462 687.34 €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905 668.49 €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08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583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798.61 €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5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посочените по - горе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54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4211" marR="4211" marT="4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048 462.42 €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19 946 113.95 €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47 526 279.91 € </a:t>
                      </a:r>
                    </a:p>
                  </a:txBody>
                  <a:tcPr marL="9041" marR="9041" marT="90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332656"/>
          <a:ext cx="8568951" cy="6192688"/>
        </p:xfrm>
        <a:graphic>
          <a:graphicData uri="http://schemas.openxmlformats.org/drawingml/2006/table">
            <a:tbl>
              <a:tblPr/>
              <a:tblGrid>
                <a:gridCol w="1563950"/>
                <a:gridCol w="1100346"/>
                <a:gridCol w="1175343"/>
                <a:gridCol w="1273636"/>
                <a:gridCol w="1020783"/>
                <a:gridCol w="1273636"/>
                <a:gridCol w="1161257"/>
              </a:tblGrid>
              <a:tr h="730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подмярка 4.2 от ПРСР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6 Проекти, чието изпълнение води до осигуряване на устойчива заетост на територията на селските райони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0794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№20/27.10.2015 г.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6.1 Проекти, които се изпълняват на територията на селските райони в страната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6.2 Проекти от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кандидати,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които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 момента на кандидатстване не са извършвали дейност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6.3 Проекти от кандидати,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които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към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момента на кандидатстване извършват дейност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3343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 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 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 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132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„плодове и зеленчуци”  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184 016.14 €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335 608.45 €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367 467.36 €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347 642.75 €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296 681.56 €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869 255.47 €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54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„етерично - маслени и медицински култури”  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059 906.53 €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265 900.86 €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293 814.68 €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– </a:t>
                      </a: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комбинация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между 2 или 3 приоритетни сектора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231 786.32 €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357 700.10 €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874 086.22 €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посочените по - горе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129 823 351.74 €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255 890.97 €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92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404 623.73 €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332656"/>
          <a:ext cx="8640959" cy="6120680"/>
        </p:xfrm>
        <a:graphic>
          <a:graphicData uri="http://schemas.openxmlformats.org/drawingml/2006/table">
            <a:tbl>
              <a:tblPr/>
              <a:tblGrid>
                <a:gridCol w="1654862"/>
                <a:gridCol w="1357582"/>
                <a:gridCol w="971117"/>
                <a:gridCol w="1357582"/>
                <a:gridCol w="971117"/>
                <a:gridCol w="1357582"/>
                <a:gridCol w="971117"/>
              </a:tblGrid>
              <a:tr h="7134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подмярка 4.2 от ПРСР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7 Проекти, изпълнявани в Северозападния район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054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№20/27.10.2015 г.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7.1 Проекти, които се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изпълняват</a:t>
                      </a:r>
                      <a:endParaRPr lang="en-US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територията на Северозападен район на страната - област Плевен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7.1 Проекти, които се изпълняват </a:t>
                      </a:r>
                      <a:endParaRPr lang="en-US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територията на Северозападен район на страната - област Ловеч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7.3 Проекти, които се изпълняват </a:t>
                      </a:r>
                      <a:endParaRPr lang="en-US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територията на Северозападен район на страната - област Видин, област Враца и област Монтана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1197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 </a:t>
                      </a:r>
                    </a:p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</a:t>
                      </a:r>
                    </a:p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финансова</a:t>
                      </a:r>
                    </a:p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816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„плодове и зеленчуци”  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999.30 €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844 255.92 €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459 709.49 €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1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586.02 €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659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092.68 €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699 410.47 €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411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„етерично - маслени и медицински култури”  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499 809.00 €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931 110.22 €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28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1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посочените по - горе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33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4437" marR="4437" marT="44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664 394.33 €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4 503 348.60 €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090 230.18 €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6.1. „Стартова помощ за млади земеделски стопани” от Програмата за развитие на селските райони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204864"/>
            <a:ext cx="6552728" cy="4375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 4.1 "Инвестиции в земеделски стопанства" от мярка 4 "Инвестиции в материални активи" от Програмата за развитие на селските райони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– прием 2015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51520" y="476672"/>
          <a:ext cx="8640959" cy="5976666"/>
        </p:xfrm>
        <a:graphic>
          <a:graphicData uri="http://schemas.openxmlformats.org/drawingml/2006/table">
            <a:tbl>
              <a:tblPr/>
              <a:tblGrid>
                <a:gridCol w="1945614"/>
                <a:gridCol w="1031175"/>
                <a:gridCol w="1772942"/>
                <a:gridCol w="1945614"/>
                <a:gridCol w="1945614"/>
              </a:tblGrid>
              <a:tr h="12614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подмярка 6.1 от ПРСР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9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Сключени договори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900" b="1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Проекти, които се изпълняват от бенефициенти, които имат завършено средно и/или висше образование в областта на селското стопанство, ветеринарната медицина или икономическо образование със земеделска насоченост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23174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№14/2015 г.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900" b="1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Брой сключени договори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9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Одобрена финансова помощ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9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Кандидатът има завършено средно и/или висше образование в </a:t>
                      </a:r>
                      <a:endParaRPr kumimoji="0" lang="en-US" sz="900" b="1" i="0" u="none" strike="noStrike" kern="1200" dirty="0" smtClean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algn="ctr" rtl="0" eaLnBrk="1" fontAlgn="ctr" latinLnBrk="0" hangingPunct="1"/>
                      <a:r>
                        <a:rPr kumimoji="0" lang="ru-RU" sz="9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съответната </a:t>
                      </a:r>
                      <a:r>
                        <a:rPr kumimoji="0" lang="ru-RU" sz="9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област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03484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9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Бр. сключени договори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900" b="1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Одобрена финансова помощ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897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„плодове и зеленчуци” 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682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050 000.00 €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250 000.00 €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97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467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675 000.00 €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025 000.00 €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97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приоритетни сектора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219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475 000.00 €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825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000.00 €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97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посочените по - горе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972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1368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200 000.00 €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244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100 000.00 € </a:t>
                      </a:r>
                    </a:p>
                  </a:txBody>
                  <a:tcPr marL="5149" marR="5149" marT="51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51522" y="404665"/>
          <a:ext cx="8640957" cy="6264695"/>
        </p:xfrm>
        <a:graphic>
          <a:graphicData uri="http://schemas.openxmlformats.org/drawingml/2006/table">
            <a:tbl>
              <a:tblPr/>
              <a:tblGrid>
                <a:gridCol w="1698886"/>
                <a:gridCol w="900408"/>
                <a:gridCol w="1548110"/>
                <a:gridCol w="965162"/>
                <a:gridCol w="1296144"/>
                <a:gridCol w="1008112"/>
                <a:gridCol w="1224135"/>
              </a:tblGrid>
              <a:tr h="160633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подмярка 6.1 от ПРСР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Проекти, подадени от кандидати, чиито стопанства са в процес на преход към биологично производство или са преминали към биологично производство на земеделски продукти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Проекти, при изпълнението на които се създават заетост и нови работни места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63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№14/2015 г.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Преход към биологично производство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Сертифицирано биологично производство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включено създаване на нови работни места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63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договори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Бр. сключени договори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42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„плодове и зеленчуци” 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529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225 000.00 €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589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725 000.00 €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„животновъдство” 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158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950 000.00 €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449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225 000.00 €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2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приоритетни сектора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181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525 000.00 €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212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300 000.00 €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15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посочените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 - горе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158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868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700 000.00 €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 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1250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31 250 000.00 € </a:t>
                      </a:r>
                    </a:p>
                  </a:txBody>
                  <a:tcPr marL="4496" marR="4496" marT="44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6.3. „Стартова помощ за развитието на малки стопанства”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95535" y="404666"/>
          <a:ext cx="8496945" cy="5976664"/>
        </p:xfrm>
        <a:graphic>
          <a:graphicData uri="http://schemas.openxmlformats.org/drawingml/2006/table">
            <a:tbl>
              <a:tblPr/>
              <a:tblGrid>
                <a:gridCol w="1699389"/>
                <a:gridCol w="1699389"/>
                <a:gridCol w="1699389"/>
                <a:gridCol w="1699389"/>
                <a:gridCol w="1699389"/>
              </a:tblGrid>
              <a:tr h="647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подмярка 6.3 от ПРСР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 2 Проекти на кандидати, чиито стопанства са сертифицирани за биологично производство на земеделски продукти и храни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6743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№10/10.06.2016 г.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сключени договори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 2.1 Проекти на кандидати, чиито стопанства са сертифицирани за биологично производство на земеделски продукти и храни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4957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Брой сключени договори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89914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„плодове и зеленчуци” 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670 000.00 €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43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„животновъдство” 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 </a:t>
                      </a:r>
                      <a:r>
                        <a:rPr lang="bg-BG" sz="9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000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2393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„етерично - маслени и медицински култури” 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43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485 000.00 €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53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извън</a:t>
                      </a:r>
                    </a:p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посочените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 - горе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 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 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7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1302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530 000.00 €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690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000.00 €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9553" y="404666"/>
          <a:ext cx="8064894" cy="6192686"/>
        </p:xfrm>
        <a:graphic>
          <a:graphicData uri="http://schemas.openxmlformats.org/drawingml/2006/table">
            <a:tbl>
              <a:tblPr/>
              <a:tblGrid>
                <a:gridCol w="2688298"/>
                <a:gridCol w="2688298"/>
                <a:gridCol w="2688298"/>
              </a:tblGrid>
              <a:tr h="56441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подмярка 6.3 от ПРСР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 3 Проекти на земеделски стопанства в планински райони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3169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№10/10.06.2016 г.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 3.1 Проекти на кандидати, чиито земеделски стопанства (животновъдният обект/обекти и използваните земеделски площи) изцяло са разположени в планински район съгласно Наредбата за определяне на критериите за необлагодетелстваните райони и териториалния им обхват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7627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Брой сключени договори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525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сектор „плодове и зеленчуци” 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226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390 000.00 €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25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сектор „животновъдство” 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515 000.00 €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406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„етерично - маслени и медицински култури” 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000.00 €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25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340 000.00 €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 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813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посочените по - горе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4156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497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455 000.00 € </a:t>
                      </a:r>
                    </a:p>
                  </a:txBody>
                  <a:tcPr marL="6320" marR="6320" marT="63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7.6. "Проучвания и инвестиции, свързани с поддържане, възстановяване и подобряване на културното и природно наследство на селата" 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996952"/>
            <a:ext cx="6552728" cy="3678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79513" y="404664"/>
          <a:ext cx="8712966" cy="6192689"/>
        </p:xfrm>
        <a:graphic>
          <a:graphicData uri="http://schemas.openxmlformats.org/drawingml/2006/table">
            <a:tbl>
              <a:tblPr/>
              <a:tblGrid>
                <a:gridCol w="3704570"/>
                <a:gridCol w="1090352"/>
                <a:gridCol w="1182309"/>
                <a:gridCol w="1366226"/>
                <a:gridCol w="1369509"/>
              </a:tblGrid>
              <a:tr h="9683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подбор съгласно Наредба № 6 от 28 март 2016 г.</a:t>
                      </a: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 за подпомагане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Инвестицията се изпълнява на територията на населено място с общо население до 500 души</a:t>
                      </a: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345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</a:t>
                      </a:r>
                      <a:r>
                        <a:rPr lang="bg-BG" sz="9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bg-BG" sz="9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</a:t>
                      </a:r>
                      <a:r>
                        <a:rPr lang="bg-BG" sz="9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финансова </a:t>
                      </a:r>
                      <a:r>
                        <a:rPr lang="bg-BG" sz="9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</a:t>
                      </a:r>
                      <a:r>
                        <a:rPr lang="bg-BG" sz="9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bg-BG" sz="9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</a:t>
                      </a:r>
                      <a:r>
                        <a:rPr lang="bg-BG" sz="9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финансова </a:t>
                      </a:r>
                      <a:r>
                        <a:rPr lang="bg-BG" sz="9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1934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обслужва население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над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 души на общини от селските райони, разположени на територията на една или повече области съгласно административно-териториалното деление на страната</a:t>
                      </a: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311 042.10 €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8669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със статут на недвижима културна ценност с категория "световно значение" или "национално значение"</a:t>
                      </a: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663 026.49 €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1 048 938.65 €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669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със статут на недвижима културна ценност с категория "местно значение"</a:t>
                      </a: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096 783.64 €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237 362.92 €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570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"национално значение" </a:t>
                      </a: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802.79 €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534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022 612.92 €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286 301.57 €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332655"/>
          <a:ext cx="8568952" cy="6264696"/>
        </p:xfrm>
        <a:graphic>
          <a:graphicData uri="http://schemas.openxmlformats.org/drawingml/2006/table">
            <a:tbl>
              <a:tblPr/>
              <a:tblGrid>
                <a:gridCol w="3163920"/>
                <a:gridCol w="1312691"/>
                <a:gridCol w="1312691"/>
                <a:gridCol w="1391228"/>
                <a:gridCol w="1388422"/>
              </a:tblGrid>
              <a:tr h="9603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подбор съгласно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Наредба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№ 6 от 28 март 2016 г.</a:t>
                      </a:r>
                    </a:p>
                  </a:txBody>
                  <a:tcPr marL="8068" marR="8068" marT="80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Инвестицията се изпълнява на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територията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населено място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 население от 501 до 2000 души</a:t>
                      </a:r>
                    </a:p>
                  </a:txBody>
                  <a:tcPr marL="8068" marR="8068" marT="80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Инвестицията се изпълнява на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територията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населено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място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 население от 2001 до 5000 души</a:t>
                      </a:r>
                    </a:p>
                  </a:txBody>
                  <a:tcPr marL="8068" marR="8068" marT="80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268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финансова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финансова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2976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обслужва население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над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30 000 души на общини от селските райони,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разположени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територията на една или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повече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области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съгласно административно-териториалното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деление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страната</a:t>
                      </a:r>
                    </a:p>
                  </a:txBody>
                  <a:tcPr marL="8068" marR="8068" marT="80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68" marR="8068" marT="80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8687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със статут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недвижима културна ценност с категория "световно значение" или "национално значение"</a:t>
                      </a:r>
                    </a:p>
                  </a:txBody>
                  <a:tcPr marL="8068" marR="8068" marT="80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125 398.38 €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828.52 €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598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със статут на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недвижима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културна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ценност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категория "местно значение"</a:t>
                      </a:r>
                    </a:p>
                  </a:txBody>
                  <a:tcPr marL="8068" marR="8068" marT="80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669 928.92 €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634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225.63 €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491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"национално значение" </a:t>
                      </a:r>
                    </a:p>
                  </a:txBody>
                  <a:tcPr marL="8068" marR="8068" marT="80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802.79 €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01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8068" marR="8068" marT="80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795 327.30 €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402 856.93 €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23528" y="260648"/>
          <a:ext cx="8640962" cy="6408711"/>
        </p:xfrm>
        <a:graphic>
          <a:graphicData uri="http://schemas.openxmlformats.org/drawingml/2006/table">
            <a:tbl>
              <a:tblPr/>
              <a:tblGrid>
                <a:gridCol w="2200909"/>
                <a:gridCol w="937779"/>
                <a:gridCol w="932995"/>
                <a:gridCol w="1033471"/>
                <a:gridCol w="1033471"/>
                <a:gridCol w="1253561"/>
                <a:gridCol w="1248776"/>
              </a:tblGrid>
              <a:tr h="116242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подбор съгласно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Наредба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№ 6 от 28 март 2016 г.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Инвестицията се изпълнява на територията на населено място с общо население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5001 до 10 000 души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Инвестицията се изпълнява на територията на населено място с общо население над 10 001 души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обслужва население над 30 000 души на общини от селските райони, разположени на територията на една или повече области съгласно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административно-териториалното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деление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страната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81369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</a:t>
                      </a:r>
                    </a:p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0" marR="7000" marT="7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</a:t>
                      </a:r>
                    </a:p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0" marR="7000" marT="7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</a:t>
                      </a:r>
                    </a:p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000" marR="7000" marT="7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3545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обслужва население над 30 000 души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общини от селските райони, разположени на територията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една или повече области съгласно административно-териториалното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деление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страната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5 311 042.10 €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999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със статут на недвижима културна ценност с категория "световно значение" или "национално значение"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1 304 266.59 €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126 811.78 €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3 551 782.58 €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48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със статут на недвижима културна ценност с категория "местно значение"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3 141 295.02 €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654 711.64 €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1 759 259.52 €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703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"национално значение" 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292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7000" marR="7000" marT="70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4 445 561.61 €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781 523.41 €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5 311 042.10 €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043808"/>
          </a:xfrm>
        </p:spPr>
        <p:txBody>
          <a:bodyPr>
            <a:normAutofit fontScale="90000"/>
          </a:bodyPr>
          <a:lstStyle/>
          <a:p>
            <a:pPr algn="ctr"/>
            <a:r>
              <a:rPr lang="bg-BG" altLang="bg-BG" sz="3100" b="1" dirty="0" err="1">
                <a:solidFill>
                  <a:srgbClr val="171717"/>
                </a:solidFill>
              </a:rPr>
              <a:t>Подмярка</a:t>
            </a:r>
            <a:r>
              <a:rPr lang="bg-BG" altLang="bg-BG" sz="3100" b="1" dirty="0">
                <a:solidFill>
                  <a:srgbClr val="171717"/>
                </a:solidFill>
              </a:rPr>
              <a:t> 7.2 </a:t>
            </a:r>
            <a:r>
              <a:rPr lang="bg-BG" altLang="bg-BG" sz="3100" b="1" dirty="0"/>
              <a:t> </a:t>
            </a:r>
            <a:r>
              <a:rPr lang="ru-RU" altLang="bg-BG" sz="3100" b="1" dirty="0">
                <a:solidFill>
                  <a:srgbClr val="171717"/>
                </a:solidFill>
              </a:rPr>
              <a:t>„Инвестиции в </a:t>
            </a:r>
            <a:r>
              <a:rPr lang="ru-RU" altLang="bg-BG" sz="3100" b="1" dirty="0" err="1">
                <a:solidFill>
                  <a:srgbClr val="171717"/>
                </a:solidFill>
              </a:rPr>
              <a:t>създаването</a:t>
            </a:r>
            <a:r>
              <a:rPr lang="ru-RU" altLang="bg-BG" sz="3100" b="1" dirty="0">
                <a:solidFill>
                  <a:srgbClr val="171717"/>
                </a:solidFill>
              </a:rPr>
              <a:t>, </a:t>
            </a:r>
            <a:r>
              <a:rPr lang="ru-RU" altLang="bg-BG" sz="3100" b="1" dirty="0" err="1">
                <a:solidFill>
                  <a:srgbClr val="171717"/>
                </a:solidFill>
              </a:rPr>
              <a:t>подобряването</a:t>
            </a:r>
            <a:r>
              <a:rPr lang="ru-RU" altLang="bg-BG" sz="3100" b="1" dirty="0">
                <a:solidFill>
                  <a:srgbClr val="171717"/>
                </a:solidFill>
              </a:rPr>
              <a:t> или </a:t>
            </a:r>
            <a:r>
              <a:rPr lang="ru-RU" altLang="bg-BG" sz="3100" b="1" dirty="0" err="1">
                <a:solidFill>
                  <a:srgbClr val="171717"/>
                </a:solidFill>
              </a:rPr>
              <a:t>разширяването</a:t>
            </a:r>
            <a:r>
              <a:rPr lang="ru-RU" altLang="bg-BG" sz="3100" b="1" dirty="0">
                <a:solidFill>
                  <a:srgbClr val="171717"/>
                </a:solidFill>
              </a:rPr>
              <a:t> на </a:t>
            </a:r>
            <a:r>
              <a:rPr lang="ru-RU" altLang="bg-BG" sz="3100" b="1" dirty="0" err="1">
                <a:solidFill>
                  <a:srgbClr val="171717"/>
                </a:solidFill>
              </a:rPr>
              <a:t>всички</a:t>
            </a:r>
            <a:r>
              <a:rPr lang="ru-RU" altLang="bg-BG" sz="3100" b="1" dirty="0">
                <a:solidFill>
                  <a:srgbClr val="171717"/>
                </a:solidFill>
              </a:rPr>
              <a:t> </a:t>
            </a:r>
            <a:r>
              <a:rPr lang="ru-RU" altLang="bg-BG" sz="3100" b="1" dirty="0" err="1">
                <a:solidFill>
                  <a:srgbClr val="171717"/>
                </a:solidFill>
              </a:rPr>
              <a:t>видове</a:t>
            </a:r>
            <a:r>
              <a:rPr lang="ru-RU" altLang="bg-BG" sz="3100" b="1" dirty="0">
                <a:solidFill>
                  <a:srgbClr val="171717"/>
                </a:solidFill>
              </a:rPr>
              <a:t> малка по </a:t>
            </a:r>
            <a:r>
              <a:rPr lang="ru-RU" altLang="bg-BG" sz="3100" b="1" dirty="0" err="1">
                <a:solidFill>
                  <a:srgbClr val="171717"/>
                </a:solidFill>
              </a:rPr>
              <a:t>мащаби</a:t>
            </a:r>
            <a:r>
              <a:rPr lang="ru-RU" altLang="bg-BG" sz="3100" b="1" dirty="0">
                <a:solidFill>
                  <a:srgbClr val="171717"/>
                </a:solidFill>
              </a:rPr>
              <a:t> </a:t>
            </a:r>
            <a:r>
              <a:rPr lang="ru-RU" altLang="bg-BG" sz="3100" b="1" dirty="0" smtClean="0">
                <a:solidFill>
                  <a:srgbClr val="171717"/>
                </a:solidFill>
              </a:rPr>
              <a:t>инфраструктура“</a:t>
            </a:r>
            <a:br>
              <a:rPr lang="ru-RU" altLang="bg-BG" sz="3100" b="1" dirty="0" smtClean="0">
                <a:solidFill>
                  <a:srgbClr val="171717"/>
                </a:solidFill>
              </a:rPr>
            </a:br>
            <a:r>
              <a:rPr lang="bg-BG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от </a:t>
            </a:r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Програмата за развитие на селските райони</a:t>
            </a:r>
            <a:b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</a:br>
            <a:r>
              <a:rPr lang="ru-RU" altLang="bg-BG" sz="3100" dirty="0" smtClean="0">
                <a:solidFill>
                  <a:srgbClr val="171717"/>
                </a:solidFill>
                <a:latin typeface="Times New Roman" pitchFamily="18" charset="0"/>
              </a:rPr>
              <a:t> </a:t>
            </a:r>
            <a:r>
              <a:rPr lang="ru-RU" altLang="bg-BG" dirty="0">
                <a:solidFill>
                  <a:srgbClr val="171717"/>
                </a:solidFill>
                <a:latin typeface="Times New Roman" pitchFamily="18" charset="0"/>
              </a:rPr>
              <a:t/>
            </a:r>
            <a:br>
              <a:rPr lang="ru-RU" altLang="bg-BG" dirty="0">
                <a:solidFill>
                  <a:srgbClr val="171717"/>
                </a:solidFill>
                <a:latin typeface="Times New Roman" pitchFamily="18" charset="0"/>
              </a:rPr>
            </a:br>
            <a:endParaRPr lang="bg-BG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92896"/>
            <a:ext cx="6696744" cy="3908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49583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23526" y="332655"/>
          <a:ext cx="8496945" cy="6336704"/>
        </p:xfrm>
        <a:graphic>
          <a:graphicData uri="http://schemas.openxmlformats.org/drawingml/2006/table">
            <a:tbl>
              <a:tblPr/>
              <a:tblGrid>
                <a:gridCol w="2088234"/>
                <a:gridCol w="648072"/>
                <a:gridCol w="936104"/>
                <a:gridCol w="562646"/>
                <a:gridCol w="637271"/>
                <a:gridCol w="717769"/>
                <a:gridCol w="1064354"/>
                <a:gridCol w="778141"/>
                <a:gridCol w="1064354"/>
              </a:tblGrid>
              <a:tr h="8217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подмярка 4.1 от ПРСР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bg-BG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Диверсификация на тютюнопроизводството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биологичното производство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2199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№9/21.03.2015 г.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</a:t>
                      </a:r>
                    </a:p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Проекти на тютюнопроизводители </a:t>
                      </a:r>
                    </a:p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за инвестиции, които не са свързани с производство на тютюн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Подкрепа на биологично сертифицирани продукти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Продукти в преход </a:t>
                      </a:r>
                    </a:p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към биологично сертифициране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5728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116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</a:p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насочени в сектор </a:t>
                      </a:r>
                    </a:p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„плодове и зеленчуци”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sz="900" b="0" i="0" u="none" strike="noStrike" kern="120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395</a:t>
                      </a:r>
                      <a:endParaRPr kumimoji="0" lang="bg-BG" sz="9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900" b="0" i="0" u="none" strike="noStrike" kern="120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70 054 944.43 € </a:t>
                      </a:r>
                      <a:endParaRPr kumimoji="0" lang="bg-BG" sz="900" b="0" i="0" u="none" strike="noStrike" kern="1200" dirty="0" smtClean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31 030.29 €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</a:t>
                      </a:r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 4 955 827.14 €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223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 33 783 068.65 €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3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„животновъдство”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78 066 679.35 €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14 956.35 €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 2 096 987.85 €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8 015 760.64 €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89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</a:t>
                      </a:r>
                    </a:p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и дейности насочени в сектор </a:t>
                      </a:r>
                    </a:p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„етерично - маслени и медицински култури”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83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12 024 534.44 €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   1 609 464.74 €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</a:t>
                      </a:r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6 446 973.33 €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3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или 3 приоритетни сектора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1 887 082.15 €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389 866.88 €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</a:t>
                      </a:r>
                      <a:endParaRPr lang="en-US" sz="9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1 415 578.61 €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51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посочените</a:t>
                      </a:r>
                    </a:p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по - горе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114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25 472 445.95 €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2 035 011.50 €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29</a:t>
                      </a:r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7 154 053.00 €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14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946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187 505 686.32 €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 45 986.63 €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11 087 158.11 €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345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56 815 434.23 €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838200"/>
          </a:xfrm>
        </p:spPr>
        <p:txBody>
          <a:bodyPr/>
          <a:lstStyle/>
          <a:p>
            <a:pPr algn="ctr"/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Програма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за развитие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селските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райони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(2014-2020) </a:t>
            </a:r>
            <a:b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Подадени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заявления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подпомагане</a:t>
            </a:r>
            <a:r>
              <a:rPr lang="en-US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Мярка 7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услуги и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обновяване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селата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селските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райони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видове дейности</a:t>
            </a:r>
            <a:endParaRPr lang="bg-BG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67544" y="980728"/>
          <a:ext cx="8136903" cy="5667504"/>
        </p:xfrm>
        <a:graphic>
          <a:graphicData uri="http://schemas.openxmlformats.org/drawingml/2006/table">
            <a:tbl>
              <a:tblPr/>
              <a:tblGrid>
                <a:gridCol w="1152128"/>
                <a:gridCol w="288032"/>
                <a:gridCol w="3269380"/>
                <a:gridCol w="1068483"/>
                <a:gridCol w="986291"/>
                <a:gridCol w="1372589"/>
              </a:tblGrid>
              <a:tr h="950619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Подмярка 7.2 „Инвестиции в създаването, подобряването или разширяването на всички видове малка по мащаби инфраструктура“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№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Дейност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 бр. постъпили заявления за кандидатстване за финансова помощ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Бюджет по Заповед за прием на МЗХ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 бюджет по дейноста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54886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Строителство, реконструкция и/или рехабилитация на нови и съществуващи улици и тротоари, и съоръженията и принадлежностите към тях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204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790 000.00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752 407.05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886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Строителство, реконструкция и/или рехабилитация на нови и съществуващи общински пътища, и съоръженията и принадлежностите към тях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188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293 370 000.00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941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625 167.08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886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Изграждане, реконструкция и/или рехабилитация на водоснабдителни системи и съоръжения в агломерации с под 2 000 е.ж. в селските райони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166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243 000.00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546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549 137.09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7479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Изграждане, реконструкция, ремонт, оборудване и/или обзавеждане на социална инфраструктура за предоставяне на услуги, които не са част от процеса на деинституционализация на деца и възрастни, включително транспортни средства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734 800.00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224 384.18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344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Изграждане, реконструкция, ремонт, реставрация, закупуване на оборудване и/или обзавеждане на обекти, свързани с културния живот, включително мобилни такива, включително и дейности по вертикалната планировка и подобряване на прилежащите пространства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325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558 000.00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342 959.95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022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„Реконструкция, ремонт, оборудване и/или обзавеждане на детска градина, финансирана чрез бюджета на общината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337 000.00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492 015.09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886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„Реконструкция, ремонт, оборудване и/или обзавеждане на основно или средно училище, финансирано чрез бюджета на общината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895 000.00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789 448.67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2943">
                <a:tc gridSpan="3">
                  <a:txBody>
                    <a:bodyPr/>
                    <a:lstStyle/>
                    <a:p>
                      <a:pPr algn="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ОБЩО: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925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666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927 800.00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112 775 519.11 лв. </a:t>
                      </a:r>
                    </a:p>
                  </a:txBody>
                  <a:tcPr marL="5660" marR="5660" marT="56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37277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-27384"/>
            <a:ext cx="8686800" cy="838200"/>
          </a:xfrm>
        </p:spPr>
        <p:txBody>
          <a:bodyPr/>
          <a:lstStyle/>
          <a:p>
            <a:pPr algn="ctr"/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Програма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за развитие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селските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райони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(2014-2020) </a:t>
            </a:r>
            <a:b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Постъпили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заявления</a:t>
            </a:r>
            <a:r>
              <a:rPr lang="en-US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 подпомагане по области по </a:t>
            </a:r>
            <a:r>
              <a:rPr lang="bg-BG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подмярка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7.2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„Инвестиции в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създаването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подобряването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разширяването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всички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видове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малка по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мащаби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инфраструктура’’</a:t>
            </a:r>
            <a:endParaRPr lang="bg-BG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55469" y="798249"/>
          <a:ext cx="8685961" cy="5778625"/>
        </p:xfrm>
        <a:graphic>
          <a:graphicData uri="http://schemas.openxmlformats.org/drawingml/2006/table">
            <a:tbl>
              <a:tblPr/>
              <a:tblGrid>
                <a:gridCol w="657249"/>
                <a:gridCol w="607955"/>
                <a:gridCol w="1026953"/>
                <a:gridCol w="1018737"/>
                <a:gridCol w="1158402"/>
                <a:gridCol w="1289853"/>
                <a:gridCol w="1478810"/>
                <a:gridCol w="757889"/>
                <a:gridCol w="690113"/>
              </a:tblGrid>
              <a:tr h="136814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Област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 бр. подадени заявления за подпомагане по подмярка 7.2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Строителство, реконструкция и/или рехабилитация на нови и съществуващи улици и тротоари, и съоръженията и принадлежностите към тях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Строителство, реконструкция и/или рехабилитация на нови и съществуващи общински пътища, и съоръженията и принадлежностите към тях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Изграждане, реконструкция и/или рехабилитация на водоснабдителни системи и съоръжения в агломерации с под 2 000 е.ж. в селските райони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Изграждане, реконструкция, ремонт, оборудване и/или обзавеждане на социална инфраструктура за предоставяне на услуги, които не са част от процеса на деинституционализация на деца и възрастни, включително транспортни средства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Изграждане, реконструкция, ремонт, реставрация, закупуване на оборудване и/или обзавеждане на обекти, свързани с културния живот, включително мобилни такива, включително и дейности по вертикалната планировка и подобряване на прилежащите пространства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Социална инфраструктура - детски градини финансирани чрез бюджета на общината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Образователна инфраструктура - основно или средно училище финансирано чрез бюджета на общината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Благоевград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Бургас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Варна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Търново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Видин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Враца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Габрово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Добрич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Кърджали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Кюстендил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Ловеч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Монтана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Пазарджик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Перник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Плевен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Пловдив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Разград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Русе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Силистра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Сливен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Смолян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София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</a:t>
                      </a:r>
                      <a:r>
                        <a:rPr lang="bg-BG" sz="8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обл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Стара Загора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Търговище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Хасково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Шумен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Ямбол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49701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531640"/>
          </a:xfrm>
        </p:spPr>
        <p:txBody>
          <a:bodyPr/>
          <a:lstStyle/>
          <a:p>
            <a:pPr algn="ctr"/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Програма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за развитие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селските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райони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(2014-2020) </a:t>
            </a:r>
            <a:b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Заявления</a:t>
            </a:r>
            <a:r>
              <a:rPr lang="en-US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 подпомагане 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bg-BG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подмярка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7.2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„Инвестиции в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създаването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подобряването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разширяването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всички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видове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малка по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мащаби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инфраструктура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’’ </a:t>
            </a: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разглеждани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същество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Държавен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фонд </a:t>
            </a:r>
            <a:r>
              <a:rPr lang="en-US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Земеделие</a:t>
            </a:r>
            <a:r>
              <a:rPr lang="en-US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”</a:t>
            </a:r>
            <a:endParaRPr lang="bg-BG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849942"/>
          <a:ext cx="8686799" cy="4531385"/>
        </p:xfrm>
        <a:graphic>
          <a:graphicData uri="http://schemas.openxmlformats.org/drawingml/2006/table">
            <a:tbl>
              <a:tblPr/>
              <a:tblGrid>
                <a:gridCol w="594792"/>
                <a:gridCol w="5125048"/>
                <a:gridCol w="1181959"/>
                <a:gridCol w="1785000"/>
              </a:tblGrid>
              <a:tr h="56069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№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ВИД ДЕЙНОСТ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разглеждани по същество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Обща сума на заявената финансова помощ /лева/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 и/или рехабилитация на нови и съществуващи улици и тротоари и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съоръженията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принадлежностите към тях;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122 505 765.38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 и/или рехабилитация на нови и съществуващи общински пътища и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съоръженията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принадлежностите към тях;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368 621 487.88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Изграждане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 и/или рехабилитация на водоснабдителни системи и съоръжения в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агломерации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под 2000 е.ж. в селските райони;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273 867 857.11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530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Изграждане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реконструкция, ремонт, оборудване и/или обзавеждане на социална инфраструктура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за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предоставяне на услуги, които не са част от процеса на деинституционализация на деца и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възрастни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включително транспортни средства.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20 789 012.02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33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Изграждане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реконструкция, ремонт, реставрация, закупуване на оборудване и/или обзавеждане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обекти, свързани с културния живот, включително мобилни такива, включително и дейности по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вертикалната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планировка и подобряване на прилежащите пространства.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22 073 878.54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Реконструкция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ремонт, оборудване и/или обзавеждане на общинска образователна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инфраструктура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местно значение в селските райони- УЧИЛИЩА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56 934 394.84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Реконструкция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ремонт, оборудване и/или обзавеждане на общинска образователна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инфраструктура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местно значение в селските райони - ДЕТСКИ ГРАДИНИ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35 087 652.98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3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Целеви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прием за община ХИТРИНО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19 549 612.83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885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ОБЩО: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331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919 429 661.58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76286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128792" cy="5040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bg-BG" sz="2000" dirty="0" smtClean="0">
                <a:solidFill>
                  <a:schemeClr val="accent2">
                    <a:lumMod val="50000"/>
                  </a:schemeClr>
                </a:solidFill>
              </a:rPr>
              <a:t>Усвояване на бюджета на ПРСР 2014-2020</a:t>
            </a:r>
            <a:endParaRPr lang="bg-BG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41817" y="1484777"/>
          <a:ext cx="8488107" cy="4968552"/>
        </p:xfrm>
        <a:graphic>
          <a:graphicData uri="http://schemas.openxmlformats.org/drawingml/2006/table">
            <a:tbl>
              <a:tblPr/>
              <a:tblGrid>
                <a:gridCol w="556408"/>
                <a:gridCol w="1054855"/>
                <a:gridCol w="1054855"/>
                <a:gridCol w="1054855"/>
                <a:gridCol w="1054855"/>
                <a:gridCol w="880978"/>
                <a:gridCol w="880978"/>
                <a:gridCol w="1069345"/>
                <a:gridCol w="880978"/>
              </a:tblGrid>
              <a:tr h="216567"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Финансов преглед към 06.07.2017 г.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1250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Мярка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Под-мярка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Изплатена </a:t>
                      </a:r>
                      <a:endParaRPr lang="bg-BG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субсидия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Изплатена </a:t>
                      </a:r>
                      <a:endParaRPr lang="bg-BG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субсидия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ЕС 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Изплатена </a:t>
                      </a:r>
                      <a:endParaRPr lang="bg-BG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субсидия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НБ 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Редукции 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Ниво на грешка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Бюджет ЕС 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% на усвояване 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08115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2.1.1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943 448.21 €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801 930.97 €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141 517.23 €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16 908 274.00 €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16.08%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11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2 255 903.14 €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1 917 517.67 €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338 385.47 €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119 059.29 €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5.28%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0811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3 199 351.34 €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2 719 448.65 €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479 902.70 €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119 059.29 €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3.72%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0591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50 755 574.17 €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43 092 229.69 €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7 663 344.48 €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1 786 248.50 €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3.52%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532 142 928.00 €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10.25%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11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13 549 453.00 €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11 436 728.88 €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2 112 724.12 €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0591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64 305 027.17 €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54 528 958.57 €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9 776 068.60 €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1 786 248.50 €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2.78%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08115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17 066 757.67 €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15 360 081.90 €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1 706 675.77 €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233 887 590.00 €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18.16%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11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6.1-112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12 916 984.76 €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11 625 286.29 €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1 291 698.47 €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151 982.88 €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1.18%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0811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11 690 000.00 €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9 936 500.00 €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1 753 500.00 €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0811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6.3-141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6 527 215.46 €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5 548 133.14 €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979 082.32 €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0811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48 200 957.89 €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42 470 001.33 €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5 730 956.55 €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151 982.88 €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0.32%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0811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8.1-223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316 044.96 €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237 033.72 €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79 011.24 €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37 844.68 €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11.97%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53 076 491.00 €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0.45%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11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316 044.96 €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237 033.72 €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79 011.24 €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37 844.68 €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11.97%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0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42 599.62 €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38 339.66 €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4 259.96 €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520.84 €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1.22%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7 016 352.00 €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0.55%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11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19.1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1 253 480.43 €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1 128 132.59 €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125 347.84 €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58 956.55 €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4.70%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118 335 849.00 €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0.95%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811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1 253 480.43 €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1 128 132.59 €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125 347.84 €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58 956.55 €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4.70%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0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5 303 666.34 €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4 508 116.40 €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795 549.94 €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783.54 €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37 493 274.00 €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12.02%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591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122 621 127.75 €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105 630 030.91 €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16 991 096.84 €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2 155 396.27 €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1.76%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998 860 758.00 €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267" marR="9267" marT="92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95535" y="1182628"/>
          <a:ext cx="8352927" cy="5356564"/>
        </p:xfrm>
        <a:graphic>
          <a:graphicData uri="http://schemas.openxmlformats.org/drawingml/2006/table">
            <a:tbl>
              <a:tblPr/>
              <a:tblGrid>
                <a:gridCol w="695776"/>
                <a:gridCol w="1319074"/>
                <a:gridCol w="1319074"/>
                <a:gridCol w="1319074"/>
                <a:gridCol w="1319074"/>
                <a:gridCol w="1337194"/>
                <a:gridCol w="1043661"/>
              </a:tblGrid>
              <a:tr h="210107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Финансов преглед към 06.07.2017 г.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60546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Мярка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Под-мярка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Изплатена субсидия 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Изплатена субсидия ЕС 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Изплатена субсидия НБ 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Бюджет ЕС 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% на усвояване 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273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214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21 330 210.31 €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15 997 647.58 €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5 332 562.73 €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167 510 002.00 €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26.24%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37 284 764.12 €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27 963 568.92 €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9 321 195.20 €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58 614 974.43 €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43 961 216.49 €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14 653 757.94 €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214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4 614 479.82 €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3 460 859.33 €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1 153 620.49 €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113 695 079.00 €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32.23%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44 249 029.79 €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33 186 768.83 €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11 062 260.96 €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48 863 509.61 €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36 647 628.16 €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12 215 881.46 €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213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49 617.38 €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37 213.02 €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12 404.36 €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104 757 028.00 €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17.63%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24 579 689.53 €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18 434 759.70 €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6 144 929.83 €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24 629 306.91 €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18 471 972.72 €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6 157 334.19 €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211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130 350.50 €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97 762.84 €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32 587.66 €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206 703 506.00 €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31.87%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212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29 017.58 €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21 763.15 €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7 254.43 €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13.1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66 904 988.93 €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50 178 709.94 €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16 726 278.98 €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13.2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20 762 364.74 €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15 571 760.14 €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5 190 604.60 €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87 826 721.74 €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65 869 996.07 €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21 956 725.66 €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0273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219 934 512.69 €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164 950 813.45 €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54 983 699.24 €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592 665 615.00 €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69" marR="10869" marT="10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971600" y="404664"/>
            <a:ext cx="7128792" cy="5040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0" i="0" u="none" strike="noStrike" kern="1200" cap="all" spc="0" normalizeH="0" baseline="0" noProof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Усвояване на бюджета на ПРСР 2014-2020</a:t>
            </a:r>
            <a:endParaRPr kumimoji="0" lang="bg-BG" sz="2000" b="0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128792" cy="5040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bg-BG" sz="2000" dirty="0" smtClean="0">
                <a:solidFill>
                  <a:schemeClr val="accent2">
                    <a:lumMod val="50000"/>
                  </a:schemeClr>
                </a:solidFill>
              </a:rPr>
              <a:t>Усвояване на бюджета на ПРСР 2014-2020</a:t>
            </a:r>
            <a:endParaRPr lang="bg-BG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6453336"/>
            <a:ext cx="6768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*-Данните не включват ИСАК базирани схеми и мерки</a:t>
            </a:r>
            <a:endParaRPr lang="bg-BG" sz="12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03717" y="2475034"/>
          <a:ext cx="7879502" cy="2635748"/>
        </p:xfrm>
        <a:graphic>
          <a:graphicData uri="http://schemas.openxmlformats.org/drawingml/2006/table">
            <a:tbl>
              <a:tblPr/>
              <a:tblGrid>
                <a:gridCol w="2760286"/>
                <a:gridCol w="5119216"/>
              </a:tblGrid>
              <a:tr h="52191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2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Преглед на бюджета на ПРСР 2014-2020</a:t>
                      </a:r>
                    </a:p>
                  </a:txBody>
                  <a:tcPr marL="11364" marR="11364" marT="11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7046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Бюджет по ПРСР 2014-2020 (ЕС)</a:t>
                      </a:r>
                    </a:p>
                  </a:txBody>
                  <a:tcPr marL="11364" marR="11364" marT="11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2 366 716 966.00 €</a:t>
                      </a:r>
                    </a:p>
                  </a:txBody>
                  <a:tcPr marL="11364" marR="11364" marT="11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0461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Изплатена субсидия до момента*</a:t>
                      </a:r>
                    </a:p>
                  </a:txBody>
                  <a:tcPr marL="11364" marR="11364" marT="11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5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270 580 844.36 €</a:t>
                      </a:r>
                    </a:p>
                  </a:txBody>
                  <a:tcPr marL="11364" marR="11364" marT="11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0461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Процент на усвояване*</a:t>
                      </a:r>
                    </a:p>
                  </a:txBody>
                  <a:tcPr marL="11364" marR="11364" marT="11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11.43%</a:t>
                      </a:r>
                    </a:p>
                  </a:txBody>
                  <a:tcPr marL="11364" marR="11364" marT="113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128792" cy="5040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bg-BG" sz="2000" dirty="0" smtClean="0">
                <a:solidFill>
                  <a:schemeClr val="accent2">
                    <a:lumMod val="50000"/>
                  </a:schemeClr>
                </a:solidFill>
              </a:rPr>
              <a:t>Показатели по бюджетен код, фокус и под-мярка</a:t>
            </a:r>
            <a:endParaRPr lang="bg-BG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7545" y="1340768"/>
          <a:ext cx="8208911" cy="5328589"/>
        </p:xfrm>
        <a:graphic>
          <a:graphicData uri="http://schemas.openxmlformats.org/drawingml/2006/table">
            <a:tbl>
              <a:tblPr/>
              <a:tblGrid>
                <a:gridCol w="1084700"/>
                <a:gridCol w="1071310"/>
                <a:gridCol w="1071310"/>
                <a:gridCol w="1205224"/>
                <a:gridCol w="1232007"/>
                <a:gridCol w="1248216"/>
                <a:gridCol w="1296144"/>
              </a:tblGrid>
              <a:tr h="3103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АББ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Фокус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Под-мярка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операции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Изплатена субсидия 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Изплатена субсидия ЕС 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Изплатена субсидия НБ 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46562">
                <a:tc rowSpan="11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50460010211100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2B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2.1.1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943 448.21 €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801 930.97 €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141 517.23 €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2A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780 014.95 €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663 012.71 €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117 002.24 €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3A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6 376.29 €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5 419.85 €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956.44 €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3B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6 376.29 €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5 419.85 €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956.44 €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5A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70 787.00 €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60 168.94 €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10 618.05 €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5B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229 953.23 €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195 460.25 €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34 492.98 €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5C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229 953.23 €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195 460.25 €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34 492.98 €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5D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229 953.23 €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195 460.25 €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34 492.98 €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5E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229 953.23 €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195 460.25 €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34 492.98 €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P4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472 535.69 €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401 655.34 €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70 880.35 €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3 199 351.34 €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2 719 448.65 €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479 902.70 €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50460010411100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2A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36 636 577.52 €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31 141 091.23 €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5 495 486.30 €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2B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124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13 618 908.58 €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11 576 072.41 €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2 042 836.17 €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3A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12 746 389.59 €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10 834 431.28 €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1 911 958.31 €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63 001 875.69 €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53 551 594.91 €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9 450 280.78 €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50460010413100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5B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229 991.90 €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172 493.94 €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57 497.97 €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5B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803 063.41 €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602 297.60 €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200 765.81 €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5C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157 193.97 €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117 895.48 €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39 298.49 €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5D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112 902.19 €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84 676.64 €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28 225.55 €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1 303 151.48 €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977 363.66 €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325 787.82 €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50460010611100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2A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1174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11 690 000.00 €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9 936 500.00 €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1 753 500.00 €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2A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6.3-141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3921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6 527 215.46 €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5 548 133.14 €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979 082.32 €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5095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18 217 215.46 €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15 484 633.14 €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2 732 582.32 €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50460010612100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2B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1374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17 066 757.67 €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15 360 081.90 €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1 706 675.77 €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2B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6.1-112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1058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12 916 984.76 €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11 625 286.29 €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1 291 698.47 €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2432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29 983 742.43 €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26 985 368.19 €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2 998 374.24 €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27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50460010813100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5E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8.1-223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316 044.96 €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237 033.72 €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79 011.24 €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27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50460010912100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3A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42 599.62 €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38 339.66 €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4 259.96 €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27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50460011912100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6B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19.1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1 253 480.43 €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1 128 132.59 €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125 347.84 €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27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50460012011100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5 303 666.34 €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4 508 116.40 €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795 549.94 €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562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8142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122 621 127.75 €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105 630 030.91 €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16 991 096.84 €</a:t>
                      </a:r>
                    </a:p>
                  </a:txBody>
                  <a:tcPr marL="5883" marR="5883" marT="58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835696" y="1484784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ДЪРЖАВЕН</a:t>
            </a:r>
            <a:r>
              <a:rPr lang="en-US" sz="32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ЗЕМЕДЕЛИЕ</a:t>
            </a: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95536" y="4365104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rgbClr val="40802C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dirty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г</a:t>
            </a:r>
            <a:r>
              <a:rPr lang="bg-BG" sz="140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р. София 201</a:t>
            </a:r>
            <a:r>
              <a:rPr lang="en-US" sz="140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7</a:t>
            </a:r>
            <a:r>
              <a:rPr lang="bg-BG" sz="140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 г.</a:t>
            </a:r>
            <a:endParaRPr kumimoji="0" lang="bg-BG" sz="1400" i="0" u="none" strike="noStrike" kern="1200" normalizeH="0" baseline="0" noProof="0" dirty="0">
              <a:ln w="50800"/>
              <a:solidFill>
                <a:srgbClr val="40802C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07704" y="1988840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РАЗПЛАЩАТЕЛНА</a:t>
            </a:r>
            <a:r>
              <a:rPr kumimoji="0" lang="bg-BG" sz="3200" b="1" i="0" u="none" strike="noStrike" kern="1200" normalizeH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 АГЕНЦИЯ</a:t>
            </a: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Picture 15" descr="baner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04048" y="5445224"/>
            <a:ext cx="1913086" cy="1073588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51520" y="332656"/>
          <a:ext cx="8640960" cy="6332320"/>
        </p:xfrm>
        <a:graphic>
          <a:graphicData uri="http://schemas.openxmlformats.org/drawingml/2006/table">
            <a:tbl>
              <a:tblPr/>
              <a:tblGrid>
                <a:gridCol w="2232248"/>
                <a:gridCol w="576064"/>
                <a:gridCol w="1489924"/>
                <a:gridCol w="657056"/>
                <a:gridCol w="1385976"/>
                <a:gridCol w="670744"/>
                <a:gridCol w="1628948"/>
              </a:tblGrid>
              <a:tr h="693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Приоритет съглсно текста на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подмярка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4.1 от ПРСР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Подпомагане на проекти,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осигуряващи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допълнителна заетост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Подпомагане на проекти,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представени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от млади земеделски стопани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Подпомагане на кандидати с проекти на територията на селските райони в страната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1068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за осигуряване на допълнителна заетост в земеделските стопанства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на земеделски стопани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 години, одобрени за подпомагане по мерки 112 или 141 от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ПРСР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2007 - 2013 и подмерки 6.1 и 6.3 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на територията на селски район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80777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Приоритетни сектори/Показатели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договори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Одобрена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финансова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помощ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договори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Одобрена финансова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договори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Одобрена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финансова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291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насочени в сектор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„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плодове и зеленчуци”  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66 693 293.12 €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4 235 677.33 €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61 164 683.51 €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06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с инвестиции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и</a:t>
                      </a: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насочени в сектор „животновъдство”  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76 812 935.63 €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3 066 750.86 €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69 370 788.07 €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72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насочени в сектор „етерично - маслени и медицински култури”  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11 205 556.70 €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293 255.66 €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10 645 806.84 €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76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Смесени проекти - комбинация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между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или 3 приоритетни сектора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1 666 437.48 €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29 610.13 €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1 716 026.61 €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2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 - сектори извън посочените по - горе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25 336 288.83 €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447 698.55 €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24 681 693.47 €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45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ОБЩО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181 714 511.77 €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8 072 992.54 €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167 578 998.49 €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260647"/>
          <a:ext cx="8856985" cy="6408712"/>
        </p:xfrm>
        <a:graphic>
          <a:graphicData uri="http://schemas.openxmlformats.org/drawingml/2006/table">
            <a:tbl>
              <a:tblPr/>
              <a:tblGrid>
                <a:gridCol w="1451964"/>
                <a:gridCol w="580786"/>
                <a:gridCol w="871179"/>
                <a:gridCol w="653384"/>
                <a:gridCol w="943777"/>
                <a:gridCol w="653384"/>
                <a:gridCol w="871179"/>
                <a:gridCol w="508188"/>
                <a:gridCol w="943777"/>
                <a:gridCol w="580786"/>
                <a:gridCol w="798581"/>
              </a:tblGrid>
              <a:tr h="8310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Приоритет съглсно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текста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подмярка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4.1 от ПРСР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Подпомагане на кандидати с проекти на територията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Северозападен район и/или райони с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ограничения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Подпомагане на проекти с инвестиции за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повишаване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 енергийната ефективност и/или иновации в стопанствата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2337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на територията на Северозападен район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на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територията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НР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на територята на НАТУРА 2000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за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повишаване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 ЕЕ в стопанствата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 за иновации в стопанствата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6816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Приоритетни сектори/Показатели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договори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Одобрена финансова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договори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Одобрена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финансова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договори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Одобрена финансова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договори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Одобрена финансова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договори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Одобрена финансова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196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с инвестиции и дейности насочени в сектор „плодове и зеленчуци”  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7 142 678.88 €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29 275 690.53 €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8 437 794.14 €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14 153 411.72 €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218 333.26 €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7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17 904 656.42 €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42 787 839.58 €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16 658 886.14 €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19 630 720.56 €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96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Проекти с инвестиции и дейности насочени в сектор „етерично - маслени и медицински култури”  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1 398 925.97 €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5 219 851.38 €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1 277 812.10 €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1 691 306.24 €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7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1 605 057.95 €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336 994.98 €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98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 - сектори извън посочените по - горе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10 529 328.61 €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14 570 707.41 €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9 441 671.11 €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14 659 835.40 €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03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ОБЩО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36 975 589.87 €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93 459 146.85 €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36 153 158.48 €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50 135 273.92 €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218 333.26 €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5" y="188640"/>
          <a:ext cx="8784974" cy="6480720"/>
        </p:xfrm>
        <a:graphic>
          <a:graphicData uri="http://schemas.openxmlformats.org/drawingml/2006/table">
            <a:tbl>
              <a:tblPr/>
              <a:tblGrid>
                <a:gridCol w="2177727"/>
                <a:gridCol w="651835"/>
                <a:gridCol w="651835"/>
                <a:gridCol w="651835"/>
                <a:gridCol w="651835"/>
                <a:gridCol w="562950"/>
                <a:gridCol w="1185157"/>
                <a:gridCol w="562950"/>
                <a:gridCol w="562950"/>
                <a:gridCol w="562950"/>
                <a:gridCol w="562950"/>
              </a:tblGrid>
              <a:tr h="8404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на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подмярка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4.1 от ПРСР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проекти с интегриран подход и допринасящи за насърчаване на кооперирането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проекти с инвестиции, свързани с опазване на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околната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среда (включително технологии, водещи до намаляване на емисиите) и/или постигане на стандартите на ЕС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247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включен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Наредба №9/21.03.2015 г.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дейности, осигуряващи изпълнението на интегриран проект 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за колективни инвестиции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Инвестиции за опазване на околната среда 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за намаляване на емисиите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за постигане на стандартите на ЕС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7903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договори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помощ 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Одобрена финансова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277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насочени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сектор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„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плодове и зеленчуци”  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58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„животновъдство”  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4 416 511.55 €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097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„етерично - маслени и медицински култури”  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58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4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посочените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 - горе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2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6051" marR="6051" marT="6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4 416 511.55 €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 4.1 "Инвестиции в земеделски стопанства" от мярка 4 "Инвестиции в материални активи" от Програмата за развитие на селските райони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– прием 2016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23528" y="466186"/>
          <a:ext cx="8424936" cy="5948246"/>
        </p:xfrm>
        <a:graphic>
          <a:graphicData uri="http://schemas.openxmlformats.org/drawingml/2006/table">
            <a:tbl>
              <a:tblPr/>
              <a:tblGrid>
                <a:gridCol w="2245370"/>
                <a:gridCol w="922982"/>
                <a:gridCol w="1195728"/>
                <a:gridCol w="1047837"/>
                <a:gridCol w="1093898"/>
                <a:gridCol w="839001"/>
                <a:gridCol w="1080120"/>
              </a:tblGrid>
              <a:tr h="7423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подмярка 4.1 от ПРСР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Проекти класирани на предварителен ранкинг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Диверсификация на тютюнопроизводството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Подкрепа на биологично сертифицирани продукти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7423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в Наредба №9/21.03.2015 г.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(евро)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на тютюнопроизводители за инвестиции, които не са свързани с производство на тютюн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71390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674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„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плодове и зеленчуци” 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339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137 567 294.05 €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121 063.05 €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4 531 286.08 €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74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„животновъдство” 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369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155 090 126.47 €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679 624.54 €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4 227 204.91 €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3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„етерично - маслени и медицински култури” 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16 037 992.31 €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1 750 054.88 €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74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или 3 приоритетни сектора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3 746 911.52 €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550 413.14 €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9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посочените по - горе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5 855 173.54 €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1 029 084.47 €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495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803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318 297 497.89 €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800 687.59 €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12 088 043.47 € </a:t>
                      </a:r>
                    </a:p>
                  </a:txBody>
                  <a:tcPr marL="9165" marR="9165" marT="9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3529" y="352569"/>
          <a:ext cx="8424936" cy="6026932"/>
        </p:xfrm>
        <a:graphic>
          <a:graphicData uri="http://schemas.openxmlformats.org/drawingml/2006/table">
            <a:tbl>
              <a:tblPr/>
              <a:tblGrid>
                <a:gridCol w="2293434"/>
                <a:gridCol w="875581"/>
                <a:gridCol w="1210070"/>
                <a:gridCol w="876840"/>
                <a:gridCol w="1083360"/>
                <a:gridCol w="752717"/>
                <a:gridCol w="1332934"/>
              </a:tblGrid>
              <a:tr h="7727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 съглсно текста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подмярка 4.1 от ПРСР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проекти, осигуряващи допълнителна заетост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проекти, представени от млади земеделски стопани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Подпомагане на кандидати с проекти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територията на селските райони в страната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253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оценка включен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Наредба №9/21.03.2015 г.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Проекти за осигуряване на допълнителна заетост в земеделските стопанства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на земеделски стопани до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години, одобрени за подпомагане по мерки 112 или 141 от ПРСР 2007 - 2013 и подмерки 6.1 и 6.3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на територията </a:t>
                      </a:r>
                      <a:endParaRPr lang="ru-RU" sz="9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селски район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46855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Приоритетни сектори/Показатели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класирани на предварителен ранкинг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 в евро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865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дейности насочени в сектор „плодове и зеленчуци” 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332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134 419 714.07 €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6 286 772.94 €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324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130 447 855.17 €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65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„животновъдство” 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363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154 027 996.53 €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7 782 954.52 €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337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142 642 519.94 €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с инвестиции и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дейности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насочени в сектор „етерично - маслени и медицински култури” 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15 075 350.39 €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386 085.53 €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15 519 443.85 €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65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Смесени проекти - комбинация между 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или 3 приоритетни сектора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3 746 911.52 €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918 026.64 €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3 746 911.52 €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5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 - сектори извън посочените по - горе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5 855 173.54 €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5 855 173.54 €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0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787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313 125 146.05 €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15 373 839.63 €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753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298 211 904.02 € </a:t>
                      </a:r>
                    </a:p>
                  </a:txBody>
                  <a:tcPr marL="9051" marR="9051" marT="90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1463</TotalTime>
  <Words>7023</Words>
  <Application>Microsoft Office PowerPoint</Application>
  <PresentationFormat>On-screen Show (4:3)</PresentationFormat>
  <Paragraphs>1995</Paragraphs>
  <Slides>37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Trek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Подмярка 7.2  „Инвестиции в създаването, подобряването или разширяването на всички видове малка по мащаби инфраструктура“ от Програмата за развитие на селските райони   </vt:lpstr>
      <vt:lpstr>Програма за развитие на селските райони (2014-2020)  Подадени заявления за подпомагане по Мярка 7 „Основни услуги и обновяване на селата в селските райони“ по видове дейности</vt:lpstr>
      <vt:lpstr>Програма за развитие на селските райони (2014-2020)  Постъпили заявления за подпомагане по области по подмярка 7.2 „Инвестиции в създаването, подобряването или разширяването на всички видове малка по мащаби инфраструктура’’</vt:lpstr>
      <vt:lpstr>Програма за развитие на селските райони (2014-2020)  Заявления за подпомагане по подмярка 7.2 „Инвестиции в създаването, подобряването или разширяването на всички видове малка по мащаби инфраструктура’’ разглеждани по същество от Държавен фонд “Земеделие”</vt:lpstr>
      <vt:lpstr>Усвояване на бюджета на ПРСР 2014-2020</vt:lpstr>
      <vt:lpstr>PowerPoint Presentation</vt:lpstr>
      <vt:lpstr>Усвояване на бюджета на ПРСР 2014-2020</vt:lpstr>
      <vt:lpstr>Показатели по бюджетен код, фокус и под-мярка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Snezhana Grigorova</cp:lastModifiedBy>
  <cp:revision>252</cp:revision>
  <cp:lastPrinted>2016-08-10T13:20:20Z</cp:lastPrinted>
  <dcterms:created xsi:type="dcterms:W3CDTF">2016-08-10T06:42:10Z</dcterms:created>
  <dcterms:modified xsi:type="dcterms:W3CDTF">2017-08-08T11:32:04Z</dcterms:modified>
</cp:coreProperties>
</file>