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8"/>
  </p:notesMasterIdLst>
  <p:handoutMasterIdLst>
    <p:handoutMasterId r:id="rId9"/>
  </p:handoutMasterIdLst>
  <p:sldIdLst>
    <p:sldId id="256" r:id="rId2"/>
    <p:sldId id="337" r:id="rId3"/>
    <p:sldId id="342" r:id="rId4"/>
    <p:sldId id="341" r:id="rId5"/>
    <p:sldId id="343" r:id="rId6"/>
    <p:sldId id="270" r:id="rId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22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326AF2-2EA4-4683-9EBF-53EA4AA5D7DA}" type="datetimeFigureOut">
              <a:rPr lang="bg-BG"/>
              <a:pPr>
                <a:defRPr/>
              </a:pPr>
              <a:t>13.12.2016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7BA715F-4C5F-4FE6-AE22-8C6D2CD8715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74236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4236BE-A42D-4158-A250-3527232AFB2A}" type="datetimeFigureOut">
              <a:rPr lang="bg-BG"/>
              <a:pPr>
                <a:defRPr/>
              </a:pPr>
              <a:t>13.12.2016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bg-BG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bg-BG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B17C124-0F5C-4F6F-940A-BAF8D028C8F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996421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bg-BG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5A7321-CAB2-4E7E-94E7-6A39F1F450BE}" type="slidenum">
              <a:rPr lang="bg-BG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bg-B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</a:defRPr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</a:defRPr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</a:defRPr>
            </a:lvl1pPr>
            <a:extLst/>
          </a:lstStyle>
          <a:p>
            <a:pPr>
              <a:defRPr/>
            </a:pPr>
            <a:fld id="{D68BD763-3660-4A6E-803F-88A75B8E704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fld id="{A690069A-1EE3-43DE-B34A-5C80780619D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fld id="{9A45158D-39B8-4B0D-9231-8EA4FDE8E90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fld id="{A181CC54-23AA-4E02-9920-451289BAEA5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fld id="{08156176-E51D-4630-ADC4-DCCE7F572AF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fld id="{4FCA2D80-D678-425D-A2A2-FEB99F5FB2A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fld id="{F65465B4-19AC-44DC-99ED-7D396A601DD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fld id="{1B28099B-814A-484F-990D-98046A90497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fld id="{BB1332ED-A193-4886-8F92-EFF68AAA0CE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  <a:extLst/>
          </a:lstStyle>
          <a:p>
            <a:pPr>
              <a:defRPr/>
            </a:pPr>
            <a:fld id="{AF137FD6-4867-42DC-99A7-0F53FB21284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</a:defRPr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</a:defRPr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</a:defRPr>
            </a:lvl1pPr>
            <a:extLst/>
          </a:lstStyle>
          <a:p>
            <a:pPr>
              <a:defRPr/>
            </a:pPr>
            <a:fld id="{7B8A9FF0-38AD-467E-8371-302C34FC056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rgbClr val="000000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rgbClr val="000000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bg-B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rgbClr val="000000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4A11C6E-C750-4C8A-A84F-11C9CE087EE4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g-BG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 от общностите местно развитие</a:t>
            </a:r>
            <a:br>
              <a:rPr lang="bg-BG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Мярка 19.1 Помощ за подготвителни дейности</a:t>
            </a:r>
            <a:endParaRPr lang="bg-BG" sz="2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900113" y="3886200"/>
            <a:ext cx="7127875" cy="2279650"/>
          </a:xfrm>
        </p:spPr>
        <p:txBody>
          <a:bodyPr/>
          <a:lstStyle/>
          <a:p>
            <a:pPr marR="0" algn="ctr" eaLnBrk="1" hangingPunct="1">
              <a:lnSpc>
                <a:spcPct val="80000"/>
              </a:lnSpc>
            </a:pPr>
            <a:endParaRPr lang="bg-BG" sz="2100" smtClean="0">
              <a:latin typeface="Arial" charset="0"/>
              <a:cs typeface="Arial" charset="0"/>
            </a:endParaRPr>
          </a:p>
          <a:p>
            <a:pPr marR="0" algn="ctr" eaLnBrk="1" hangingPunct="1">
              <a:lnSpc>
                <a:spcPct val="80000"/>
              </a:lnSpc>
            </a:pPr>
            <a:r>
              <a:rPr lang="bg-BG" sz="2100" smtClean="0">
                <a:latin typeface="Arial" charset="0"/>
                <a:cs typeface="Arial" charset="0"/>
              </a:rPr>
              <a:t>Гр. София</a:t>
            </a:r>
          </a:p>
          <a:p>
            <a:pPr marR="0" algn="ctr" eaLnBrk="1" hangingPunct="1">
              <a:lnSpc>
                <a:spcPct val="80000"/>
              </a:lnSpc>
            </a:pPr>
            <a:r>
              <a:rPr lang="en-US" sz="2100" smtClean="0">
                <a:latin typeface="Arial" charset="0"/>
                <a:cs typeface="Arial" charset="0"/>
              </a:rPr>
              <a:t>16</a:t>
            </a:r>
            <a:r>
              <a:rPr lang="bg-BG" sz="2100" smtClean="0">
                <a:latin typeface="Arial" charset="0"/>
                <a:cs typeface="Arial" charset="0"/>
              </a:rPr>
              <a:t>.0</a:t>
            </a:r>
            <a:r>
              <a:rPr lang="en-US" sz="2100" smtClean="0">
                <a:latin typeface="Arial" charset="0"/>
                <a:cs typeface="Arial" charset="0"/>
              </a:rPr>
              <a:t>3</a:t>
            </a:r>
            <a:r>
              <a:rPr lang="bg-BG" sz="2100" smtClean="0">
                <a:latin typeface="Arial" charset="0"/>
                <a:cs typeface="Arial" charset="0"/>
              </a:rPr>
              <a:t>.2015 г.</a:t>
            </a:r>
          </a:p>
          <a:p>
            <a:pPr marR="0" eaLnBrk="1" hangingPunct="1">
              <a:lnSpc>
                <a:spcPct val="80000"/>
              </a:lnSpc>
            </a:pPr>
            <a:endParaRPr lang="bg-BG" sz="2100" smtClean="0">
              <a:latin typeface="Arial" charset="0"/>
              <a:cs typeface="Arial" charset="0"/>
            </a:endParaRPr>
          </a:p>
          <a:p>
            <a:pPr marR="0" eaLnBrk="1" hangingPunct="1">
              <a:lnSpc>
                <a:spcPct val="80000"/>
              </a:lnSpc>
            </a:pPr>
            <a:endParaRPr lang="bg-BG" sz="2100" smtClean="0">
              <a:latin typeface="Arial" charset="0"/>
              <a:cs typeface="Arial" charset="0"/>
            </a:endParaRPr>
          </a:p>
          <a:p>
            <a:pPr marR="0" eaLnBrk="1" hangingPunct="1">
              <a:lnSpc>
                <a:spcPct val="80000"/>
              </a:lnSpc>
            </a:pPr>
            <a:endParaRPr lang="bg-BG" sz="2100" smtClean="0">
              <a:latin typeface="Arial" charset="0"/>
              <a:cs typeface="Arial" charset="0"/>
            </a:endParaRPr>
          </a:p>
          <a:p>
            <a:pPr marR="0" algn="ctr" eaLnBrk="1" hangingPunct="1">
              <a:lnSpc>
                <a:spcPct val="80000"/>
              </a:lnSpc>
            </a:pPr>
            <a:r>
              <a:rPr lang="bg-BG" sz="2100" smtClean="0">
                <a:latin typeface="Arial" charset="0"/>
                <a:cs typeface="Arial" charset="0"/>
              </a:rPr>
              <a:t>Министерство на земеделието и храните</a:t>
            </a:r>
            <a:endParaRPr lang="en-US" sz="2100" smtClean="0">
              <a:latin typeface="Arial" charset="0"/>
              <a:cs typeface="Arial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24EC3F-91CB-481B-9331-BE147EA42DF7}" type="slidenum">
              <a:rPr lang="bg-BG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bg-BG"/>
          </a:p>
        </p:txBody>
      </p:sp>
      <p:pic>
        <p:nvPicPr>
          <p:cNvPr id="15364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76250"/>
            <a:ext cx="38163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23050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6D9D34-E93B-428C-BCCB-A7B1F3293C7D}" type="slidenum">
              <a:rPr lang="bg-BG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19.1 –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Помощ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подготвителни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дейности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750" y="1844675"/>
            <a:ext cx="8208963" cy="3887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Критерии за избор на проекти за подготвителни дейности: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bg-BG" dirty="0">
                <a:solidFill>
                  <a:prstClr val="black"/>
                </a:solidFill>
              </a:rPr>
              <a:t>Брой общини в състава на партньорството;</a:t>
            </a:r>
          </a:p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bg-BG" dirty="0">
              <a:solidFill>
                <a:prstClr val="black"/>
              </a:solidFill>
            </a:endParaRPr>
          </a:p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bg-BG" dirty="0">
                <a:solidFill>
                  <a:prstClr val="black"/>
                </a:solidFill>
              </a:rPr>
              <a:t>Население на територията на партньорството;</a:t>
            </a:r>
          </a:p>
          <a:p>
            <a:pPr marL="109728" algn="just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bg-BG" dirty="0">
              <a:solidFill>
                <a:prstClr val="black"/>
              </a:solidFill>
            </a:endParaRPr>
          </a:p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bg-BG" dirty="0">
                <a:solidFill>
                  <a:prstClr val="black"/>
                </a:solidFill>
              </a:rPr>
              <a:t>Опит на партньорите в изпълнението на проекти, финансирани със средства на ЕС.</a:t>
            </a:r>
          </a:p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bg-BG" dirty="0">
              <a:solidFill>
                <a:prstClr val="black"/>
              </a:solidFill>
            </a:endParaRPr>
          </a:p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bg-BG" dirty="0">
              <a:solidFill>
                <a:prstClr val="black"/>
              </a:solidFill>
            </a:endParaRPr>
          </a:p>
          <a:p>
            <a:pPr marL="109728" algn="just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bg-BG" u="sng" dirty="0">
                <a:solidFill>
                  <a:prstClr val="black"/>
                </a:solidFill>
              </a:rPr>
              <a:t>Предложение за гласуване:</a:t>
            </a:r>
            <a:r>
              <a:rPr lang="bg-BG" dirty="0">
                <a:solidFill>
                  <a:prstClr val="black"/>
                </a:solidFill>
              </a:rPr>
              <a:t> да няма минимален праг, под който проектът да е недопустим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23050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04E72A-ABB9-4C26-AEC9-70BE0F334D1C}" type="slidenum">
              <a:rPr lang="bg-BG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19.1 –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Помощ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подготвителни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дейности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6" name="TextBox 2"/>
          <p:cNvSpPr txBox="1">
            <a:spLocks noChangeArrowheads="1"/>
          </p:cNvSpPr>
          <p:nvPr/>
        </p:nvSpPr>
        <p:spPr bwMode="auto">
          <a:xfrm>
            <a:off x="539750" y="1844675"/>
            <a:ext cx="82089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bg-BG" sz="2000" b="1" u="sng">
                <a:cs typeface="Arial" charset="0"/>
              </a:rPr>
              <a:t>Критерии за избор на проекти за подготвителни дейности:</a:t>
            </a:r>
          </a:p>
          <a:p>
            <a:pPr algn="just"/>
            <a:endParaRPr lang="ru-RU" sz="2000" b="1">
              <a:cs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4213" y="2312988"/>
          <a:ext cx="6552728" cy="435597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070350"/>
                <a:gridCol w="1482378"/>
              </a:tblGrid>
              <a:tr h="1675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Критерий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0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1. Брой общини в състава на партньорството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Максимален брой точки - 30 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37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lfaen"/>
                        <a:buChar char="-"/>
                        <a:tabLst>
                          <a:tab pos="914400" algn="l"/>
                        </a:tabLs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една община 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 точки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37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lfaen"/>
                        <a:buChar char="-"/>
                        <a:tabLst>
                          <a:tab pos="914400" algn="l"/>
                        </a:tabLs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две общини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20 точки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37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lfaen"/>
                        <a:buChar char="-"/>
                        <a:tabLst>
                          <a:tab pos="914400" algn="l"/>
                        </a:tabLs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повече от две общини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30 точки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075">
                <a:tc>
                  <a:txBody>
                    <a:bodyPr/>
                    <a:lstStyle/>
                    <a:p>
                      <a:pPr marL="127000"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2. Население на територията на партньорството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Максимален брой точки - 30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37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lfaen"/>
                        <a:buChar char="-"/>
                        <a:tabLst>
                          <a:tab pos="914400" algn="l"/>
                        </a:tabLs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от 10 000 до 20 000 жители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 точки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37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lfaen"/>
                        <a:buChar char="-"/>
                        <a:tabLst>
                          <a:tab pos="914400" algn="l"/>
                        </a:tabLs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от 20 001 до 30 000 жители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20 точки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37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lfaen"/>
                        <a:buChar char="-"/>
                        <a:tabLst>
                          <a:tab pos="914400" algn="l"/>
                        </a:tabLs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над 30 001 жители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30 точки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612">
                <a:tc>
                  <a:txBody>
                    <a:bodyPr/>
                    <a:lstStyle/>
                    <a:p>
                      <a:pPr marL="127000"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3. Опит на всеки от партньорите в изпълнението на проекти, финансирани със средства на ЕС в периода 2007 – 2013 г..</a:t>
                      </a:r>
                    </a:p>
                    <a:p>
                      <a:pPr marL="127000"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Максимален брой точки - 40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15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lfaen"/>
                        <a:buChar char="-"/>
                        <a:tabLst>
                          <a:tab pos="914400" algn="l"/>
                        </a:tabLs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Опит на един от партньорите по проекта/ на МИГ, която не е изпълнявала стратегия за местно развитие, финансирана от ПРСР за периода 2007-2013 г. и не е изпълнила проект със средства от ЕС или друг международен донор в същия период.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20 точки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15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lfaen"/>
                        <a:buChar char="-"/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Опит на двама от партньорите по проекта/ на МИГ, която не е изпълнявала стратегия за местно развитие, финансирана от ПРСР за периода 2007-2013 г., но е изпълнила най-малко един проект със средства от ЕС или друг международен донор в същия период.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30 точки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612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lfaen"/>
                        <a:buChar char="-"/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Опит на повече от двама от партньорите по проекта /МИГ, която е изпълнявала стратегия за местно развитие, финансирана от ПРСР за периода 2007-2013 г.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40 точки</a:t>
                      </a: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37">
                <a:tc>
                  <a:txBody>
                    <a:bodyPr/>
                    <a:lstStyle/>
                    <a:p>
                      <a:pPr marL="685800" algn="just"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Максимален брой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100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5278" marR="65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23050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7CBE19-AB0B-45A7-B00D-D4E78A759172}" type="slidenum">
              <a:rPr lang="bg-BG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19.1 –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Помощ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подготвителни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дейности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2763" y="1628775"/>
            <a:ext cx="8307387" cy="4175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Критерии за избор на малки пилотни проекти:</a:t>
            </a:r>
          </a:p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bg-BG" dirty="0">
              <a:solidFill>
                <a:prstClr val="black"/>
              </a:solidFill>
            </a:endParaRPr>
          </a:p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bg-BG" dirty="0">
                <a:solidFill>
                  <a:prstClr val="black"/>
                </a:solidFill>
              </a:rPr>
              <a:t>Степен на включени в проекта дейности, свързани с доброволно участие под формата на труд или финансиране на представители на местната общност спрямо размера на проекта;</a:t>
            </a:r>
          </a:p>
          <a:p>
            <a:pPr marL="566928" lvl="1" algn="just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bg-BG" dirty="0">
              <a:solidFill>
                <a:prstClr val="black"/>
              </a:solidFill>
            </a:endParaRPr>
          </a:p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bg-BG" dirty="0">
                <a:solidFill>
                  <a:prstClr val="black"/>
                </a:solidFill>
              </a:rPr>
              <a:t>Степен на полза на проекта за местната общност;</a:t>
            </a:r>
          </a:p>
          <a:p>
            <a:pPr marL="822960" lvl="1" indent="-256032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bg-BG" dirty="0">
              <a:solidFill>
                <a:prstClr val="black"/>
              </a:solidFill>
            </a:endParaRPr>
          </a:p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bg-BG" dirty="0">
                <a:solidFill>
                  <a:prstClr val="black"/>
                </a:solidFill>
              </a:rPr>
              <a:t>Степен на съгласуваност с местната общност.</a:t>
            </a:r>
          </a:p>
          <a:p>
            <a:pPr marL="365760" indent="-256032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bg-BG" dirty="0">
              <a:solidFill>
                <a:prstClr val="black"/>
              </a:solidFill>
            </a:endParaRPr>
          </a:p>
          <a:p>
            <a:pPr marL="109728" algn="just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bg-BG" u="sng" dirty="0">
              <a:solidFill>
                <a:prstClr val="black"/>
              </a:solidFill>
            </a:endParaRPr>
          </a:p>
          <a:p>
            <a:pPr algn="just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bg-BG" u="sng" dirty="0">
                <a:solidFill>
                  <a:prstClr val="black"/>
                </a:solidFill>
              </a:rPr>
              <a:t>Предложение за гласуване:</a:t>
            </a:r>
            <a:r>
              <a:rPr lang="bg-BG" dirty="0">
                <a:solidFill>
                  <a:prstClr val="black"/>
                </a:solidFill>
              </a:rPr>
              <a:t> минимален праг за одобрение на проект – 50 т.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bg-BG" sz="1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23050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D6C857-9181-498A-AB4E-93A922B1B6B5}" type="slidenum">
              <a:rPr lang="bg-BG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19.1 –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Помощ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подготвителни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дейности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4" name="TextBox 2"/>
          <p:cNvSpPr txBox="1">
            <a:spLocks noChangeArrowheads="1"/>
          </p:cNvSpPr>
          <p:nvPr/>
        </p:nvSpPr>
        <p:spPr bwMode="auto">
          <a:xfrm>
            <a:off x="528638" y="1484313"/>
            <a:ext cx="82089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bg-BG" sz="2000" b="1" u="sng">
                <a:cs typeface="Arial" charset="0"/>
              </a:rPr>
              <a:t>Критерии за избор на малки пилотни проекти:</a:t>
            </a:r>
            <a:endParaRPr lang="bg-BG" sz="1400">
              <a:solidFill>
                <a:srgbClr val="00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11188" y="1998663"/>
          <a:ext cx="7848872" cy="4737265"/>
        </p:xfrm>
        <a:graphic>
          <a:graphicData uri="http://schemas.openxmlformats.org/drawingml/2006/table">
            <a:tbl>
              <a:tblPr firstRow="1" firstCol="1" bandRow="1"/>
              <a:tblGrid>
                <a:gridCol w="216024"/>
                <a:gridCol w="6206228"/>
                <a:gridCol w="1426620"/>
              </a:tblGrid>
              <a:tr h="1370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№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Критерий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140">
                <a:tc row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Степен на включени в проекта дейности, свързани с доброволно участие под формата на труд или финансиране на представители на местната общност спрямо размера на проекта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Максимален брой точки - </a:t>
                      </a:r>
                      <a:r>
                        <a:rPr lang="bg-BG" sz="10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30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35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От 1 до 10 </a:t>
                      </a:r>
                      <a:r>
                        <a:rPr lang="bg-BG" sz="1000" dirty="0" err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човекодни</a:t>
                      </a: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доброволен труд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35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Над 10 </a:t>
                      </a:r>
                      <a:r>
                        <a:rPr lang="bg-BG" sz="1000" dirty="0" err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човекодни</a:t>
                      </a: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доброволен труд 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20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70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От 1 до 2 500 лева инвестиция под формата на доброволно участие в проекта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5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70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Над 2 501 лева инвестиция под формата на доброволно участие в проекта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70">
                <a:tc row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2.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Степен на полза на проекта за местната общност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Максимален брой точки - </a:t>
                      </a:r>
                      <a:r>
                        <a:rPr lang="bg-BG" sz="10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50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140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Реализираните чрез проекта продукти, услуги, или инвестиции са в полза на една възрастова група от населението на територията (деца, младежи или възрастни хора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105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Реализираните чрез проекта продукти, услуги, или инвестиции са в полза на две или всички възрастови групи от населението на територията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20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70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Планирани действия за гарантиране устойчивост на резултатите от проекта в рамките на 1 календарна година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70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Планирани действия за гарантиране устойчивост на резултатите от проекта повече от 1 календарна година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20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77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Предвидено въвеждане на иновативна за територията дейност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70"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3.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Степен на съгласуваност с местната общност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Максимален брой точки - </a:t>
                      </a:r>
                      <a:r>
                        <a:rPr lang="bg-BG" sz="10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20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70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Проведени над 2 информационни събития/обсъждания за съгласуване на проекта с общността 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точки</a:t>
                      </a:r>
                      <a:endParaRPr lang="bg-BG" sz="1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70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Списък с над 2% от населението на МИГ, подкрепили проекта 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точки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Максимален брой точки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100</a:t>
                      </a:r>
                      <a:endParaRPr lang="bg-BG" sz="1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388" marR="513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Wingdings 3" pitchFamily="18" charset="2"/>
              <a:buNone/>
            </a:pPr>
            <a:endParaRPr lang="bg-BG" smtClean="0"/>
          </a:p>
          <a:p>
            <a:pPr marL="0" indent="0" algn="ctr" eaLnBrk="1" hangingPunct="1">
              <a:buFont typeface="Wingdings 3" pitchFamily="18" charset="2"/>
              <a:buNone/>
            </a:pPr>
            <a:endParaRPr lang="bg-BG" smtClean="0"/>
          </a:p>
          <a:p>
            <a:pPr marL="0" indent="0" algn="ctr" eaLnBrk="1" hangingPunct="1">
              <a:buFont typeface="Wingdings 3" pitchFamily="18" charset="2"/>
              <a:buNone/>
            </a:pPr>
            <a:r>
              <a:rPr lang="bg-BG" sz="2800" smtClean="0">
                <a:latin typeface="Arial" charset="0"/>
                <a:cs typeface="Arial" charset="0"/>
              </a:rPr>
              <a:t>БЛАГОДАРЯ ЗА ВНИМАНИЕТО!</a:t>
            </a:r>
          </a:p>
          <a:p>
            <a:pPr marL="0" indent="0" algn="ctr" eaLnBrk="1" hangingPunct="1">
              <a:buFont typeface="Wingdings 3" pitchFamily="18" charset="2"/>
              <a:buNone/>
            </a:pPr>
            <a:endParaRPr lang="bg-BG" sz="2800" smtClean="0">
              <a:latin typeface="Arial" charset="0"/>
              <a:cs typeface="Arial" charset="0"/>
            </a:endParaRPr>
          </a:p>
          <a:p>
            <a:pPr marL="0" indent="0" algn="ctr" eaLnBrk="1" hangingPunct="1">
              <a:buFont typeface="Wingdings 3" pitchFamily="18" charset="2"/>
              <a:buNone/>
            </a:pPr>
            <a:endParaRPr lang="bg-BG" sz="2800" smtClean="0">
              <a:latin typeface="Arial" charset="0"/>
              <a:cs typeface="Arial" charset="0"/>
            </a:endParaRPr>
          </a:p>
          <a:p>
            <a:pPr marL="0" indent="0" algn="ctr" eaLnBrk="1" hangingPunct="1">
              <a:buFont typeface="Wingdings 3" pitchFamily="18" charset="2"/>
              <a:buNone/>
            </a:pPr>
            <a:r>
              <a:rPr lang="bg-BG" sz="2000" smtClean="0">
                <a:latin typeface="Arial" charset="0"/>
                <a:cs typeface="Arial" charset="0"/>
              </a:rPr>
              <a:t>ДИРЕКЦИЯ</a:t>
            </a:r>
          </a:p>
          <a:p>
            <a:pPr marL="0" indent="0" algn="ctr" eaLnBrk="1" hangingPunct="1">
              <a:buFont typeface="Wingdings 3" pitchFamily="18" charset="2"/>
              <a:buNone/>
            </a:pPr>
            <a:r>
              <a:rPr lang="bg-BG" sz="2000" smtClean="0">
                <a:latin typeface="Arial" charset="0"/>
                <a:cs typeface="Arial" charset="0"/>
              </a:rPr>
              <a:t>„РАЗВИТИЕ НА СЕЛСКИТЕ РАЙОНИ“</a:t>
            </a:r>
          </a:p>
          <a:p>
            <a:pPr marL="0" indent="0" algn="ctr" eaLnBrk="1" hangingPunct="1">
              <a:buFont typeface="Wingdings 3" pitchFamily="18" charset="2"/>
              <a:buNone/>
            </a:pPr>
            <a:r>
              <a:rPr lang="bg-BG" sz="2000" smtClean="0">
                <a:latin typeface="Arial" charset="0"/>
                <a:cs typeface="Arial" charset="0"/>
              </a:rPr>
              <a:t>Министерство на земеделието и храните</a:t>
            </a:r>
          </a:p>
        </p:txBody>
      </p:sp>
      <p:sp>
        <p:nvSpPr>
          <p:cNvPr id="21506" name="Slide Number Placeholder 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5C5361-3DB0-4BCF-BBD6-E5EEDBE52937}" type="slidenum">
              <a:rPr lang="bg-BG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bg-BG"/>
          </a:p>
        </p:txBody>
      </p:sp>
      <p:pic>
        <p:nvPicPr>
          <p:cNvPr id="2150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3" y="57150"/>
            <a:ext cx="3816350" cy="128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pothecary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Apothecary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Apothecary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Apothecary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2425</TotalTime>
  <Words>653</Words>
  <Application>Microsoft Office PowerPoint</Application>
  <PresentationFormat>On-screen Show (4:3)</PresentationFormat>
  <Paragraphs>115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Водено от общностите местно развитие Мярка 19.1 Помощ за подготвителни дейности</vt:lpstr>
      <vt:lpstr>Подмярка 19.1 – Помощ за подготвителни дейности</vt:lpstr>
      <vt:lpstr>Подмярка 19.1 – Помощ за подготвителни дейности</vt:lpstr>
      <vt:lpstr>Подмярка 19.1 – Помощ за подготвителни дейности</vt:lpstr>
      <vt:lpstr>Подмярка 19.1 – Помощ за подготвителни дейности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Водено от общността местно развитие</dc:title>
  <dc:creator>Marina Brakalova</dc:creator>
  <cp:lastModifiedBy>Snezhana Grigorova</cp:lastModifiedBy>
  <cp:revision>357</cp:revision>
  <cp:lastPrinted>2014-11-07T08:02:08Z</cp:lastPrinted>
  <dcterms:created xsi:type="dcterms:W3CDTF">2014-09-25T21:09:35Z</dcterms:created>
  <dcterms:modified xsi:type="dcterms:W3CDTF">2016-12-13T13:31:10Z</dcterms:modified>
</cp:coreProperties>
</file>